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5" r:id="rId2"/>
    <p:sldId id="340" r:id="rId3"/>
    <p:sldId id="366" r:id="rId4"/>
    <p:sldId id="341" r:id="rId5"/>
    <p:sldId id="342" r:id="rId6"/>
    <p:sldId id="343" r:id="rId7"/>
    <p:sldId id="344" r:id="rId8"/>
    <p:sldId id="345" r:id="rId9"/>
    <p:sldId id="346" r:id="rId10"/>
    <p:sldId id="347" r:id="rId11"/>
    <p:sldId id="348" r:id="rId12"/>
    <p:sldId id="349" r:id="rId13"/>
    <p:sldId id="350" r:id="rId14"/>
    <p:sldId id="368" r:id="rId15"/>
    <p:sldId id="351" r:id="rId16"/>
    <p:sldId id="352" r:id="rId17"/>
    <p:sldId id="353" r:id="rId18"/>
    <p:sldId id="356" r:id="rId19"/>
    <p:sldId id="355" r:id="rId20"/>
    <p:sldId id="357" r:id="rId21"/>
    <p:sldId id="370" r:id="rId22"/>
    <p:sldId id="371" r:id="rId23"/>
    <p:sldId id="358" r:id="rId24"/>
    <p:sldId id="359" r:id="rId25"/>
    <p:sldId id="360" r:id="rId26"/>
    <p:sldId id="361" r:id="rId27"/>
    <p:sldId id="362" r:id="rId28"/>
    <p:sldId id="363" r:id="rId29"/>
    <p:sldId id="364" r:id="rId30"/>
    <p:sldId id="365" r:id="rId31"/>
    <p:sldId id="311" r:id="rId32"/>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39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DDC"/>
    <a:srgbClr val="FFFFCC"/>
    <a:srgbClr val="262CBE"/>
    <a:srgbClr val="DDDDDD"/>
    <a:srgbClr val="C4C4C4"/>
    <a:srgbClr val="CC3300"/>
    <a:srgbClr val="878787"/>
    <a:srgbClr val="7878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2800" autoAdjust="0"/>
  </p:normalViewPr>
  <p:slideViewPr>
    <p:cSldViewPr>
      <p:cViewPr varScale="1">
        <p:scale>
          <a:sx n="105" d="100"/>
          <a:sy n="105" d="100"/>
        </p:scale>
        <p:origin x="-1710" y="-78"/>
      </p:cViewPr>
      <p:guideLst>
        <p:guide orient="horz" pos="39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114691" name="Rectangle 3"/>
          <p:cNvSpPr>
            <a:spLocks noGrp="1" noChangeArrowheads="1"/>
          </p:cNvSpPr>
          <p:nvPr>
            <p:ph type="dt" sz="quarter" idx="1"/>
          </p:nvPr>
        </p:nvSpPr>
        <p:spPr bwMode="auto">
          <a:xfrm>
            <a:off x="4037013" y="0"/>
            <a:ext cx="3087687"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14692" name="Rectangle 4"/>
          <p:cNvSpPr>
            <a:spLocks noGrp="1" noChangeArrowheads="1"/>
          </p:cNvSpPr>
          <p:nvPr>
            <p:ph type="ftr" sz="quarter" idx="2"/>
          </p:nvPr>
        </p:nvSpPr>
        <p:spPr bwMode="auto">
          <a:xfrm>
            <a:off x="0" y="8939213"/>
            <a:ext cx="3087688"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114693" name="Rectangle 5"/>
          <p:cNvSpPr>
            <a:spLocks noGrp="1" noChangeArrowheads="1"/>
          </p:cNvSpPr>
          <p:nvPr>
            <p:ph type="sldNum" sz="quarter" idx="3"/>
          </p:nvPr>
        </p:nvSpPr>
        <p:spPr bwMode="auto">
          <a:xfrm>
            <a:off x="4037013" y="8939213"/>
            <a:ext cx="3087687" cy="471487"/>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D82F8ACB-C739-4F09-95DF-76C3D4749269}" type="slidenum">
              <a:rPr lang="en-US"/>
              <a:pPr>
                <a:defRPr/>
              </a:pPr>
              <a:t>‹#›</a:t>
            </a:fld>
            <a:endParaRPr lang="en-US" dirty="0"/>
          </a:p>
        </p:txBody>
      </p:sp>
    </p:spTree>
    <p:extLst>
      <p:ext uri="{BB962C8B-B14F-4D97-AF65-F5344CB8AC3E}">
        <p14:creationId xmlns:p14="http://schemas.microsoft.com/office/powerpoint/2010/main" val="1703741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defTabSz="939800">
              <a:defRPr sz="1200"/>
            </a:lvl1pPr>
          </a:lstStyle>
          <a:p>
            <a:pPr>
              <a:defRPr/>
            </a:pPr>
            <a:endParaRPr lang="en-US" dirty="0"/>
          </a:p>
        </p:txBody>
      </p:sp>
      <p:sp>
        <p:nvSpPr>
          <p:cNvPr id="4099" name="Rectangle 3"/>
          <p:cNvSpPr>
            <a:spLocks noGrp="1" noChangeArrowheads="1"/>
          </p:cNvSpPr>
          <p:nvPr>
            <p:ph type="dt" idx="1"/>
          </p:nvPr>
        </p:nvSpPr>
        <p:spPr bwMode="auto">
          <a:xfrm>
            <a:off x="4035425" y="0"/>
            <a:ext cx="3087688" cy="471488"/>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9800">
              <a:defRPr sz="120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209675" y="704850"/>
            <a:ext cx="4705350" cy="3529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2788" y="4470400"/>
            <a:ext cx="5699125" cy="4235450"/>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defTabSz="939800">
              <a:defRPr sz="1200"/>
            </a:lvl1pPr>
          </a:lstStyle>
          <a:p>
            <a:pPr>
              <a:defRPr/>
            </a:pPr>
            <a:endParaRPr lang="en-US" dirty="0"/>
          </a:p>
        </p:txBody>
      </p:sp>
      <p:sp>
        <p:nvSpPr>
          <p:cNvPr id="4103" name="Rectangle 7"/>
          <p:cNvSpPr>
            <a:spLocks noGrp="1" noChangeArrowheads="1"/>
          </p:cNvSpPr>
          <p:nvPr>
            <p:ph type="sldNum" sz="quarter" idx="5"/>
          </p:nvPr>
        </p:nvSpPr>
        <p:spPr bwMode="auto">
          <a:xfrm>
            <a:off x="4035425" y="8937625"/>
            <a:ext cx="3087688" cy="471488"/>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9800">
              <a:defRPr sz="1200"/>
            </a:lvl1pPr>
          </a:lstStyle>
          <a:p>
            <a:pPr>
              <a:defRPr/>
            </a:pPr>
            <a:fld id="{55E6F97F-6DEC-4BE2-B5AC-A711940D924D}" type="slidenum">
              <a:rPr lang="en-US"/>
              <a:pPr>
                <a:defRPr/>
              </a:pPr>
              <a:t>‹#›</a:t>
            </a:fld>
            <a:endParaRPr lang="en-US" dirty="0"/>
          </a:p>
        </p:txBody>
      </p:sp>
    </p:spTree>
    <p:extLst>
      <p:ext uri="{BB962C8B-B14F-4D97-AF65-F5344CB8AC3E}">
        <p14:creationId xmlns:p14="http://schemas.microsoft.com/office/powerpoint/2010/main" val="3388109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6B3E20F2-5943-4543-A605-8B0E470F3A20}" type="slidenum">
              <a:rPr lang="en-US" smtClean="0"/>
              <a:pPr eaLnBrk="1" hangingPunct="1"/>
              <a:t>1</a:t>
            </a:fld>
            <a:endParaRPr lang="en-US" dirty="0" smtClean="0"/>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1419036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256C584-4098-47B3-BAAE-610D8EC29455}" type="slidenum">
              <a:rPr lang="en-US" altLang="en-US"/>
              <a:pPr eaLnBrk="1" hangingPunct="1"/>
              <a:t>4</a:t>
            </a:fld>
            <a:endParaRPr lang="en-US" altLang="en-US" dirty="0"/>
          </a:p>
        </p:txBody>
      </p:sp>
    </p:spTree>
    <p:extLst>
      <p:ext uri="{BB962C8B-B14F-4D97-AF65-F5344CB8AC3E}">
        <p14:creationId xmlns:p14="http://schemas.microsoft.com/office/powerpoint/2010/main" val="3431340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3CC8817-DE45-4C20-A3A1-1923CB973DC3}" type="slidenum">
              <a:rPr lang="en-US" altLang="en-US"/>
              <a:pPr eaLnBrk="1" hangingPunct="1"/>
              <a:t>7</a:t>
            </a:fld>
            <a:endParaRPr lang="en-US" altLang="en-US" dirty="0"/>
          </a:p>
        </p:txBody>
      </p:sp>
    </p:spTree>
    <p:extLst>
      <p:ext uri="{BB962C8B-B14F-4D97-AF65-F5344CB8AC3E}">
        <p14:creationId xmlns:p14="http://schemas.microsoft.com/office/powerpoint/2010/main" val="419410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4F9C52B-0613-453D-8B20-D41A0F766328}" type="slidenum">
              <a:rPr lang="en-US" altLang="en-US"/>
              <a:pPr eaLnBrk="1" hangingPunct="1"/>
              <a:t>19</a:t>
            </a:fld>
            <a:endParaRPr lang="en-US" altLang="en-US" dirty="0"/>
          </a:p>
        </p:txBody>
      </p:sp>
    </p:spTree>
    <p:extLst>
      <p:ext uri="{BB962C8B-B14F-4D97-AF65-F5344CB8AC3E}">
        <p14:creationId xmlns:p14="http://schemas.microsoft.com/office/powerpoint/2010/main" val="335735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panose="020B0604020202020204" pitchFamily="34" charset="0"/>
              </a:defRPr>
            </a:lvl1pPr>
            <a:lvl2pPr marL="742950" indent="-285750" defTabSz="939800" eaLnBrk="0" hangingPunct="0">
              <a:defRPr>
                <a:solidFill>
                  <a:schemeClr val="tx1"/>
                </a:solidFill>
                <a:latin typeface="Arial" panose="020B0604020202020204" pitchFamily="34" charset="0"/>
              </a:defRPr>
            </a:lvl2pPr>
            <a:lvl3pPr marL="1143000" indent="-228600" defTabSz="939800" eaLnBrk="0" hangingPunct="0">
              <a:defRPr>
                <a:solidFill>
                  <a:schemeClr val="tx1"/>
                </a:solidFill>
                <a:latin typeface="Arial" panose="020B0604020202020204" pitchFamily="34" charset="0"/>
              </a:defRPr>
            </a:lvl3pPr>
            <a:lvl4pPr marL="1600200" indent="-228600" defTabSz="939800" eaLnBrk="0" hangingPunct="0">
              <a:defRPr>
                <a:solidFill>
                  <a:schemeClr val="tx1"/>
                </a:solidFill>
                <a:latin typeface="Arial" panose="020B0604020202020204" pitchFamily="34" charset="0"/>
              </a:defRPr>
            </a:lvl4pPr>
            <a:lvl5pPr marL="2057400" indent="-228600" defTabSz="939800" eaLnBrk="0" hangingPunct="0">
              <a:defRPr>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FEAB28-EB35-4023-9C3C-03567E2FCB91}" type="slidenum">
              <a:rPr lang="en-US" altLang="en-US"/>
              <a:pPr eaLnBrk="1" hangingPunct="1"/>
              <a:t>28</a:t>
            </a:fld>
            <a:endParaRPr lang="en-US" altLang="en-US" dirty="0"/>
          </a:p>
        </p:txBody>
      </p:sp>
    </p:spTree>
    <p:extLst>
      <p:ext uri="{BB962C8B-B14F-4D97-AF65-F5344CB8AC3E}">
        <p14:creationId xmlns:p14="http://schemas.microsoft.com/office/powerpoint/2010/main" val="4842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eaLnBrk="0" hangingPunct="0">
              <a:defRPr>
                <a:solidFill>
                  <a:schemeClr val="tx1"/>
                </a:solidFill>
                <a:latin typeface="Arial" charset="0"/>
              </a:defRPr>
            </a:lvl1pPr>
            <a:lvl2pPr marL="742950" indent="-285750" defTabSz="939800" eaLnBrk="0" hangingPunct="0">
              <a:defRPr>
                <a:solidFill>
                  <a:schemeClr val="tx1"/>
                </a:solidFill>
                <a:latin typeface="Arial" charset="0"/>
              </a:defRPr>
            </a:lvl2pPr>
            <a:lvl3pPr marL="1143000" indent="-228600" defTabSz="939800" eaLnBrk="0" hangingPunct="0">
              <a:defRPr>
                <a:solidFill>
                  <a:schemeClr val="tx1"/>
                </a:solidFill>
                <a:latin typeface="Arial" charset="0"/>
              </a:defRPr>
            </a:lvl3pPr>
            <a:lvl4pPr marL="1600200" indent="-228600" defTabSz="939800" eaLnBrk="0" hangingPunct="0">
              <a:defRPr>
                <a:solidFill>
                  <a:schemeClr val="tx1"/>
                </a:solidFill>
                <a:latin typeface="Arial" charset="0"/>
              </a:defRPr>
            </a:lvl4pPr>
            <a:lvl5pPr marL="2057400" indent="-228600" defTabSz="939800" eaLnBrk="0" hangingPunct="0">
              <a:defRPr>
                <a:solidFill>
                  <a:schemeClr val="tx1"/>
                </a:solidFill>
                <a:latin typeface="Arial" charset="0"/>
              </a:defRPr>
            </a:lvl5pPr>
            <a:lvl6pPr marL="2514600" indent="-228600" defTabSz="939800" eaLnBrk="0" fontAlgn="base" hangingPunct="0">
              <a:spcBef>
                <a:spcPct val="0"/>
              </a:spcBef>
              <a:spcAft>
                <a:spcPct val="0"/>
              </a:spcAft>
              <a:defRPr>
                <a:solidFill>
                  <a:schemeClr val="tx1"/>
                </a:solidFill>
                <a:latin typeface="Arial" charset="0"/>
              </a:defRPr>
            </a:lvl6pPr>
            <a:lvl7pPr marL="2971800" indent="-228600" defTabSz="939800" eaLnBrk="0" fontAlgn="base" hangingPunct="0">
              <a:spcBef>
                <a:spcPct val="0"/>
              </a:spcBef>
              <a:spcAft>
                <a:spcPct val="0"/>
              </a:spcAft>
              <a:defRPr>
                <a:solidFill>
                  <a:schemeClr val="tx1"/>
                </a:solidFill>
                <a:latin typeface="Arial" charset="0"/>
              </a:defRPr>
            </a:lvl7pPr>
            <a:lvl8pPr marL="3429000" indent="-228600" defTabSz="939800" eaLnBrk="0" fontAlgn="base" hangingPunct="0">
              <a:spcBef>
                <a:spcPct val="0"/>
              </a:spcBef>
              <a:spcAft>
                <a:spcPct val="0"/>
              </a:spcAft>
              <a:defRPr>
                <a:solidFill>
                  <a:schemeClr val="tx1"/>
                </a:solidFill>
                <a:latin typeface="Arial" charset="0"/>
              </a:defRPr>
            </a:lvl8pPr>
            <a:lvl9pPr marL="3886200" indent="-228600" defTabSz="939800" eaLnBrk="0" fontAlgn="base" hangingPunct="0">
              <a:spcBef>
                <a:spcPct val="0"/>
              </a:spcBef>
              <a:spcAft>
                <a:spcPct val="0"/>
              </a:spcAft>
              <a:defRPr>
                <a:solidFill>
                  <a:schemeClr val="tx1"/>
                </a:solidFill>
                <a:latin typeface="Arial" charset="0"/>
              </a:defRPr>
            </a:lvl9pPr>
          </a:lstStyle>
          <a:p>
            <a:pPr eaLnBrk="1" hangingPunct="1"/>
            <a:fld id="{E2F7186F-D9E7-4962-919B-0AA5DD011911}" type="slidenum">
              <a:rPr lang="en-US" smtClean="0"/>
              <a:pPr eaLnBrk="1" hangingPunct="1"/>
              <a:t>31</a:t>
            </a:fld>
            <a:endParaRPr lang="en-US" dirty="0" smtClean="0"/>
          </a:p>
        </p:txBody>
      </p:sp>
      <p:sp>
        <p:nvSpPr>
          <p:cNvPr id="21507" name="Rectangle 2"/>
          <p:cNvSpPr>
            <a:spLocks noGrp="1" noRot="1" noChangeAspect="1" noChangeArrowheads="1" noTextEdit="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p>
        </p:txBody>
      </p:sp>
    </p:spTree>
    <p:extLst>
      <p:ext uri="{BB962C8B-B14F-4D97-AF65-F5344CB8AC3E}">
        <p14:creationId xmlns:p14="http://schemas.microsoft.com/office/powerpoint/2010/main" val="939433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41547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92363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400" b="0"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200" b="0"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200" b="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060450"/>
            <a:ext cx="4038600" cy="5340350"/>
          </a:xfr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lang="en-US" sz="1600" b="1" dirty="0" smtClean="0">
                <a:solidFill>
                  <a:schemeClr val="tx1"/>
                </a:solidFill>
                <a:latin typeface="+mn-lt"/>
                <a:ea typeface="+mn-ea"/>
                <a:cs typeface="+mn-cs"/>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lang="en-US" sz="1600" b="1"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21276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400" b="1" i="0">
                <a:latin typeface="Calibri" panose="020F050202020403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73927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51496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060450"/>
            <a:ext cx="82296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7" name="Rectangle 2"/>
          <p:cNvSpPr>
            <a:spLocks noGrp="1" noChangeArrowheads="1"/>
          </p:cNvSpPr>
          <p:nvPr>
            <p:ph type="title"/>
          </p:nvPr>
        </p:nvSpPr>
        <p:spPr bwMode="auto">
          <a:xfrm>
            <a:off x="457200" y="201613"/>
            <a:ext cx="68532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13"/>
          <p:cNvSpPr>
            <a:spLocks noChangeArrowheads="1"/>
          </p:cNvSpPr>
          <p:nvPr/>
        </p:nvSpPr>
        <p:spPr bwMode="white">
          <a:xfrm>
            <a:off x="8178800" y="6551613"/>
            <a:ext cx="9652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8895" tIns="41272" rIns="88895" bIns="41272">
            <a:spAutoFit/>
          </a:bodyPr>
          <a:lstStyle/>
          <a:p>
            <a:pPr algn="ctr" eaLnBrk="0" hangingPunct="0">
              <a:spcBef>
                <a:spcPct val="50000"/>
              </a:spcBef>
              <a:tabLst>
                <a:tab pos="857250" algn="r"/>
              </a:tabLst>
            </a:pPr>
            <a:r>
              <a:rPr lang="en-US" sz="800" dirty="0">
                <a:solidFill>
                  <a:srgbClr val="C4C4C4"/>
                </a:solidFill>
              </a:rPr>
              <a:t>OV </a:t>
            </a:r>
            <a:r>
              <a:rPr lang="en-US" sz="800" dirty="0" smtClean="0">
                <a:solidFill>
                  <a:srgbClr val="C4C4C4"/>
                </a:solidFill>
              </a:rPr>
              <a:t>17 - </a:t>
            </a:r>
            <a:fld id="{B4BB2389-B011-493F-BC0E-7785D9F75971}" type="slidenum">
              <a:rPr lang="en-US" sz="800">
                <a:solidFill>
                  <a:srgbClr val="C4C4C4"/>
                </a:solidFill>
              </a:rPr>
              <a:pPr algn="ctr" eaLnBrk="0" hangingPunct="0">
                <a:spcBef>
                  <a:spcPct val="50000"/>
                </a:spcBef>
                <a:tabLst>
                  <a:tab pos="857250" algn="r"/>
                </a:tabLst>
              </a:pPr>
              <a:t>‹#›</a:t>
            </a:fld>
            <a:endParaRPr lang="en-US" sz="800" dirty="0">
              <a:solidFill>
                <a:srgbClr val="C4C4C4"/>
              </a:solidFill>
            </a:endParaRPr>
          </a:p>
        </p:txBody>
      </p:sp>
      <p:sp>
        <p:nvSpPr>
          <p:cNvPr id="1029" name="Rectangle 14"/>
          <p:cNvSpPr>
            <a:spLocks noChangeArrowheads="1"/>
          </p:cNvSpPr>
          <p:nvPr/>
        </p:nvSpPr>
        <p:spPr bwMode="auto">
          <a:xfrm>
            <a:off x="-19050" y="6551613"/>
            <a:ext cx="37528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2" tIns="44447" rIns="90482" bIns="44447">
            <a:spAutoFit/>
          </a:bodyPr>
          <a:lstStyle/>
          <a:p>
            <a:pPr algn="r" eaLnBrk="0" hangingPunct="0"/>
            <a:r>
              <a:rPr lang="en-US" sz="1000" dirty="0">
                <a:solidFill>
                  <a:srgbClr val="D9D9D9"/>
                </a:solidFill>
              </a:rPr>
              <a:t>Copyright © </a:t>
            </a:r>
            <a:r>
              <a:rPr lang="en-US" sz="1000" dirty="0" smtClean="0">
                <a:solidFill>
                  <a:srgbClr val="D9D9D9"/>
                </a:solidFill>
              </a:rPr>
              <a:t>2016 </a:t>
            </a:r>
            <a:r>
              <a:rPr lang="en-US" sz="1000" b="1" dirty="0">
                <a:solidFill>
                  <a:srgbClr val="D9D9D9"/>
                </a:solidFill>
              </a:rPr>
              <a:t>Logical Operations, Inc</a:t>
            </a:r>
            <a:r>
              <a:rPr lang="en-US" sz="1000" dirty="0">
                <a:solidFill>
                  <a:srgbClr val="D9D9D9"/>
                </a:solidFill>
              </a:rPr>
              <a:t>. All rights reserved.</a:t>
            </a:r>
          </a:p>
        </p:txBody>
      </p:sp>
      <p:pic>
        <p:nvPicPr>
          <p:cNvPr id="1031" name="Picture 2"/>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7938"/>
            <a:ext cx="9144000" cy="93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iming>
    <p:tnLst>
      <p:par>
        <p:cTn id="1" dur="indefinite" restart="never" nodeType="tmRoot"/>
      </p:par>
    </p:tnLst>
  </p:timing>
  <p:txStyles>
    <p:titleStyle>
      <a:lvl1pPr algn="l" rtl="0" eaLnBrk="0" fontAlgn="base" hangingPunct="0">
        <a:spcBef>
          <a:spcPct val="0"/>
        </a:spcBef>
        <a:spcAft>
          <a:spcPct val="0"/>
        </a:spcAft>
        <a:defRPr sz="2200" i="1">
          <a:solidFill>
            <a:schemeClr val="bg1"/>
          </a:solidFill>
          <a:latin typeface="+mj-lt"/>
          <a:ea typeface="+mj-ea"/>
          <a:cs typeface="+mj-cs"/>
        </a:defRPr>
      </a:lvl1pPr>
      <a:lvl2pPr algn="l" rtl="0" eaLnBrk="0" fontAlgn="base" hangingPunct="0">
        <a:spcBef>
          <a:spcPct val="0"/>
        </a:spcBef>
        <a:spcAft>
          <a:spcPct val="0"/>
        </a:spcAft>
        <a:defRPr sz="2200" i="1">
          <a:solidFill>
            <a:schemeClr val="bg1"/>
          </a:solidFill>
          <a:latin typeface="Arial Black" pitchFamily="34" charset="0"/>
        </a:defRPr>
      </a:lvl2pPr>
      <a:lvl3pPr algn="l" rtl="0" eaLnBrk="0" fontAlgn="base" hangingPunct="0">
        <a:spcBef>
          <a:spcPct val="0"/>
        </a:spcBef>
        <a:spcAft>
          <a:spcPct val="0"/>
        </a:spcAft>
        <a:defRPr sz="2200" i="1">
          <a:solidFill>
            <a:schemeClr val="bg1"/>
          </a:solidFill>
          <a:latin typeface="Arial Black" pitchFamily="34" charset="0"/>
        </a:defRPr>
      </a:lvl3pPr>
      <a:lvl4pPr algn="l" rtl="0" eaLnBrk="0" fontAlgn="base" hangingPunct="0">
        <a:spcBef>
          <a:spcPct val="0"/>
        </a:spcBef>
        <a:spcAft>
          <a:spcPct val="0"/>
        </a:spcAft>
        <a:defRPr sz="2200" i="1">
          <a:solidFill>
            <a:schemeClr val="bg1"/>
          </a:solidFill>
          <a:latin typeface="Arial Black" pitchFamily="34" charset="0"/>
        </a:defRPr>
      </a:lvl4pPr>
      <a:lvl5pPr algn="l" rtl="0" eaLnBrk="0" fontAlgn="base" hangingPunct="0">
        <a:spcBef>
          <a:spcPct val="0"/>
        </a:spcBef>
        <a:spcAft>
          <a:spcPct val="0"/>
        </a:spcAft>
        <a:defRPr sz="2200" i="1">
          <a:solidFill>
            <a:schemeClr val="bg1"/>
          </a:solidFill>
          <a:latin typeface="Arial Black" pitchFamily="34" charset="0"/>
        </a:defRPr>
      </a:lvl5pPr>
      <a:lvl6pPr marL="457200" algn="l" rtl="0" fontAlgn="base">
        <a:spcBef>
          <a:spcPct val="0"/>
        </a:spcBef>
        <a:spcAft>
          <a:spcPct val="0"/>
        </a:spcAft>
        <a:defRPr sz="2200" i="1">
          <a:solidFill>
            <a:schemeClr val="bg1"/>
          </a:solidFill>
          <a:latin typeface="Arial Black" pitchFamily="34" charset="0"/>
        </a:defRPr>
      </a:lvl6pPr>
      <a:lvl7pPr marL="914400" algn="l" rtl="0" fontAlgn="base">
        <a:spcBef>
          <a:spcPct val="0"/>
        </a:spcBef>
        <a:spcAft>
          <a:spcPct val="0"/>
        </a:spcAft>
        <a:defRPr sz="2200" i="1">
          <a:solidFill>
            <a:schemeClr val="bg1"/>
          </a:solidFill>
          <a:latin typeface="Arial Black" pitchFamily="34" charset="0"/>
        </a:defRPr>
      </a:lvl7pPr>
      <a:lvl8pPr marL="1371600" algn="l" rtl="0" fontAlgn="base">
        <a:spcBef>
          <a:spcPct val="0"/>
        </a:spcBef>
        <a:spcAft>
          <a:spcPct val="0"/>
        </a:spcAft>
        <a:defRPr sz="2200" i="1">
          <a:solidFill>
            <a:schemeClr val="bg1"/>
          </a:solidFill>
          <a:latin typeface="Arial Black" pitchFamily="34" charset="0"/>
        </a:defRPr>
      </a:lvl8pPr>
      <a:lvl9pPr marL="1828800" algn="l" rtl="0" fontAlgn="base">
        <a:spcBef>
          <a:spcPct val="0"/>
        </a:spcBef>
        <a:spcAft>
          <a:spcPct val="0"/>
        </a:spcAft>
        <a:defRPr sz="2200" i="1">
          <a:solidFill>
            <a:schemeClr val="bg1"/>
          </a:solidFill>
          <a:latin typeface="Arial Black" pitchFamily="34" charset="0"/>
        </a:defRPr>
      </a:lvl9pPr>
    </p:titleStyle>
    <p:body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png"/><Relationship Id="rId7"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7.wmf"/><Relationship Id="rId5" Type="http://schemas.openxmlformats.org/officeDocument/2006/relationships/oleObject" Target="../embeddings/oleObject1.bin"/><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oleObject" Target="../embeddings/oleObject4.bin"/><Relationship Id="rId4" Type="http://schemas.openxmlformats.org/officeDocument/2006/relationships/image" Target="../media/image21.png"/><Relationship Id="rId9" Type="http://schemas.openxmlformats.org/officeDocument/2006/relationships/image" Target="../media/image17.wmf"/></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5.bin"/><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2400" dirty="0" smtClean="0"/>
              <a:t>Security Threats, Vulnerabilities, and Controls</a:t>
            </a:r>
            <a:endParaRPr lang="en-US" sz="1400" dirty="0" smtClean="0"/>
          </a:p>
        </p:txBody>
      </p:sp>
      <p:sp>
        <p:nvSpPr>
          <p:cNvPr id="4099" name="Rectangle 3"/>
          <p:cNvSpPr>
            <a:spLocks noGrp="1" noChangeArrowheads="1"/>
          </p:cNvSpPr>
          <p:nvPr>
            <p:ph type="body" idx="1"/>
          </p:nvPr>
        </p:nvSpPr>
        <p:spPr>
          <a:xfrm>
            <a:off x="457200" y="1143000"/>
            <a:ext cx="8202613" cy="3435350"/>
          </a:xfrm>
        </p:spPr>
        <p:txBody>
          <a:bodyPr/>
          <a:lstStyle/>
          <a:p>
            <a:pPr marL="228600" indent="-228600" eaLnBrk="1" hangingPunct="1">
              <a:buClr>
                <a:srgbClr val="009DDC"/>
              </a:buClr>
              <a:buFont typeface="Wingdings" pitchFamily="2" charset="2"/>
              <a:buChar char="§"/>
            </a:pPr>
            <a:r>
              <a:rPr lang="en-US" sz="1600" b="1" dirty="0" smtClean="0"/>
              <a:t>Common Security Threats and Vulnerabilities</a:t>
            </a:r>
          </a:p>
          <a:p>
            <a:pPr marL="228600" indent="-228600" eaLnBrk="1" hangingPunct="1">
              <a:buClr>
                <a:srgbClr val="009DDC"/>
              </a:buClr>
              <a:buFont typeface="Wingdings" pitchFamily="2" charset="2"/>
              <a:buChar char="§"/>
            </a:pPr>
            <a:r>
              <a:rPr lang="en-US" sz="1600" b="1" dirty="0" smtClean="0"/>
              <a:t>General Security Controls</a:t>
            </a:r>
          </a:p>
          <a:p>
            <a:pPr marL="228600" indent="-228600" eaLnBrk="1" hangingPunct="1">
              <a:buClr>
                <a:srgbClr val="009DDC"/>
              </a:buClr>
              <a:buFont typeface="Wingdings" pitchFamily="2" charset="2"/>
              <a:buChar char="§"/>
            </a:pPr>
            <a:r>
              <a:rPr lang="en-US" sz="1600" b="1" dirty="0" smtClean="0"/>
              <a:t>Mobile Security Controls</a:t>
            </a:r>
          </a:p>
          <a:p>
            <a:pPr marL="228600" indent="-228600" eaLnBrk="1" hangingPunct="1">
              <a:buClr>
                <a:srgbClr val="009DDC"/>
              </a:buClr>
              <a:buFont typeface="Wingdings" pitchFamily="2" charset="2"/>
              <a:buChar char="§"/>
            </a:pPr>
            <a:r>
              <a:rPr lang="en-US" dirty="0" smtClean="0"/>
              <a:t>Data Destruction and Disposal Methods</a:t>
            </a:r>
            <a:endParaRPr lang="en-US" sz="1600"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Incident Report</a:t>
            </a:r>
            <a:endParaRPr lang="en-US" dirty="0"/>
          </a:p>
        </p:txBody>
      </p:sp>
      <p:sp>
        <p:nvSpPr>
          <p:cNvPr id="3" name="Content Placeholder 2"/>
          <p:cNvSpPr>
            <a:spLocks noGrp="1"/>
          </p:cNvSpPr>
          <p:nvPr>
            <p:ph idx="1"/>
          </p:nvPr>
        </p:nvSpPr>
        <p:spPr>
          <a:xfrm>
            <a:off x="987459" y="1600200"/>
            <a:ext cx="4495800" cy="3282950"/>
          </a:xfrm>
        </p:spPr>
        <p:txBody>
          <a:bodyPr/>
          <a:lstStyle/>
          <a:p>
            <a:r>
              <a:rPr lang="en-US" dirty="0" smtClean="0"/>
              <a:t>Type of incident</a:t>
            </a:r>
          </a:p>
          <a:p>
            <a:r>
              <a:rPr lang="en-US" dirty="0" smtClean="0"/>
              <a:t>Severity of incident</a:t>
            </a:r>
          </a:p>
          <a:p>
            <a:pPr lvl="1"/>
            <a:r>
              <a:rPr lang="en-US" dirty="0" smtClean="0"/>
              <a:t>How many people/devices affected?</a:t>
            </a:r>
          </a:p>
          <a:p>
            <a:pPr lvl="1"/>
            <a:r>
              <a:rPr lang="en-US" dirty="0" smtClean="0"/>
              <a:t>Work stoppage?</a:t>
            </a:r>
          </a:p>
          <a:p>
            <a:pPr lvl="1"/>
            <a:r>
              <a:rPr lang="en-US" dirty="0" smtClean="0"/>
              <a:t>Data lost or compromised?</a:t>
            </a:r>
          </a:p>
          <a:p>
            <a:r>
              <a:rPr lang="en-US" dirty="0" smtClean="0"/>
              <a:t>Names of those involved</a:t>
            </a:r>
          </a:p>
          <a:p>
            <a:pPr lvl="1"/>
            <a:r>
              <a:rPr lang="en-US" dirty="0" smtClean="0"/>
              <a:t>Titles</a:t>
            </a:r>
          </a:p>
          <a:p>
            <a:pPr lvl="1"/>
            <a:r>
              <a:rPr lang="en-US" dirty="0" smtClean="0"/>
              <a:t>Phone numbers</a:t>
            </a:r>
          </a:p>
          <a:p>
            <a:pPr lvl="1"/>
            <a:r>
              <a:rPr lang="en-US" dirty="0" smtClean="0"/>
              <a:t>Email addresses</a:t>
            </a:r>
          </a:p>
          <a:p>
            <a:r>
              <a:rPr lang="en-US" dirty="0" smtClean="0"/>
              <a:t>Full description of the incident</a:t>
            </a:r>
          </a:p>
          <a:p>
            <a:r>
              <a:rPr lang="en-US" dirty="0" smtClean="0"/>
              <a:t>Actions taken to mitigate the incident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342263"/>
            <a:ext cx="1167386" cy="152095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6745" y="3733800"/>
            <a:ext cx="1167386" cy="1520955"/>
          </a:xfrm>
          <a:prstGeom prst="rect">
            <a:avLst/>
          </a:prstGeom>
        </p:spPr>
      </p:pic>
    </p:spTree>
    <p:extLst>
      <p:ext uri="{BB962C8B-B14F-4D97-AF65-F5344CB8AC3E}">
        <p14:creationId xmlns:p14="http://schemas.microsoft.com/office/powerpoint/2010/main" val="20906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Controls</a:t>
            </a:r>
            <a:endParaRPr lang="en-US" dirty="0"/>
          </a:p>
        </p:txBody>
      </p:sp>
      <p:sp>
        <p:nvSpPr>
          <p:cNvPr id="3" name="Content Placeholder 2"/>
          <p:cNvSpPr>
            <a:spLocks noGrp="1"/>
          </p:cNvSpPr>
          <p:nvPr>
            <p:ph idx="1"/>
          </p:nvPr>
        </p:nvSpPr>
        <p:spPr>
          <a:xfrm>
            <a:off x="481084" y="1600200"/>
            <a:ext cx="8229600" cy="2139950"/>
          </a:xfrm>
        </p:spPr>
        <p:txBody>
          <a:bodyPr/>
          <a:lstStyle/>
          <a:p>
            <a:r>
              <a:rPr lang="en-US" dirty="0" smtClean="0"/>
              <a:t>Safeguards and methods to avoid, counteract, or minimize security risks.</a:t>
            </a:r>
          </a:p>
          <a:p>
            <a:r>
              <a:rPr lang="en-US" dirty="0" smtClean="0"/>
              <a:t>Categories:</a:t>
            </a:r>
          </a:p>
          <a:p>
            <a:pPr lvl="1"/>
            <a:r>
              <a:rPr lang="en-US" dirty="0" smtClean="0"/>
              <a:t>Physical controls</a:t>
            </a:r>
          </a:p>
          <a:p>
            <a:pPr lvl="1"/>
            <a:r>
              <a:rPr lang="en-US" dirty="0" smtClean="0"/>
              <a:t>Procedural controls</a:t>
            </a:r>
          </a:p>
          <a:p>
            <a:pPr lvl="1"/>
            <a:r>
              <a:rPr lang="en-US" dirty="0" smtClean="0"/>
              <a:t>Digital controls</a:t>
            </a:r>
          </a:p>
          <a:p>
            <a:pPr lvl="1"/>
            <a:r>
              <a:rPr lang="en-US" dirty="0" smtClean="0"/>
              <a:t>Legal, regulatory, and compliance controls</a:t>
            </a:r>
            <a:endParaRPr lang="en-US" dirty="0"/>
          </a:p>
        </p:txBody>
      </p:sp>
      <p:grpSp>
        <p:nvGrpSpPr>
          <p:cNvPr id="7" name="Group 6"/>
          <p:cNvGrpSpPr/>
          <p:nvPr/>
        </p:nvGrpSpPr>
        <p:grpSpPr>
          <a:xfrm>
            <a:off x="6019800" y="3769720"/>
            <a:ext cx="2203708" cy="2197612"/>
            <a:chOff x="2519068" y="3733965"/>
            <a:chExt cx="2203708" cy="2197612"/>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spTree>
    <p:extLst>
      <p:ext uri="{BB962C8B-B14F-4D97-AF65-F5344CB8AC3E}">
        <p14:creationId xmlns:p14="http://schemas.microsoft.com/office/powerpoint/2010/main" val="3347999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a:t>
            </a:r>
            <a:endParaRPr lang="en-US" dirty="0"/>
          </a:p>
        </p:txBody>
      </p:sp>
      <p:sp>
        <p:nvSpPr>
          <p:cNvPr id="3" name="Content Placeholder 2"/>
          <p:cNvSpPr>
            <a:spLocks noGrp="1"/>
          </p:cNvSpPr>
          <p:nvPr>
            <p:ph idx="1"/>
          </p:nvPr>
        </p:nvSpPr>
        <p:spPr>
          <a:xfrm>
            <a:off x="952500" y="1604604"/>
            <a:ext cx="7239000" cy="3403680"/>
          </a:xfrm>
        </p:spPr>
        <p:txBody>
          <a:bodyPr/>
          <a:lstStyle/>
          <a:p>
            <a:r>
              <a:rPr lang="en-US" dirty="0" smtClean="0"/>
              <a:t>Implementing controls to </a:t>
            </a:r>
            <a:r>
              <a:rPr lang="en-US" dirty="0"/>
              <a:t>restrict physical access to </a:t>
            </a:r>
            <a:r>
              <a:rPr lang="en-US" dirty="0" smtClean="0"/>
              <a:t>facilities.</a:t>
            </a:r>
          </a:p>
          <a:p>
            <a:r>
              <a:rPr lang="en-US" dirty="0" smtClean="0"/>
              <a:t>Increasing or assuring infrastructure elements:</a:t>
            </a:r>
          </a:p>
          <a:p>
            <a:pPr lvl="1"/>
            <a:r>
              <a:rPr lang="en-US" dirty="0" smtClean="0"/>
              <a:t>Electrical power</a:t>
            </a:r>
          </a:p>
          <a:p>
            <a:pPr lvl="1"/>
            <a:r>
              <a:rPr lang="en-US" dirty="0" smtClean="0"/>
              <a:t>Data networks</a:t>
            </a:r>
          </a:p>
          <a:p>
            <a:pPr lvl="1"/>
            <a:r>
              <a:rPr lang="en-US" dirty="0" smtClean="0"/>
              <a:t>Fire suppression</a:t>
            </a:r>
          </a:p>
          <a:p>
            <a:r>
              <a:rPr lang="en-US" dirty="0" smtClean="0"/>
              <a:t>Protecting against:</a:t>
            </a:r>
          </a:p>
          <a:p>
            <a:pPr lvl="1"/>
            <a:r>
              <a:rPr lang="en-US" dirty="0" smtClean="0"/>
              <a:t>Facilities intrusion</a:t>
            </a:r>
          </a:p>
          <a:p>
            <a:pPr lvl="1"/>
            <a:r>
              <a:rPr lang="en-US" dirty="0" smtClean="0"/>
              <a:t>Electrical grid failure</a:t>
            </a:r>
          </a:p>
          <a:p>
            <a:pPr lvl="1"/>
            <a:r>
              <a:rPr lang="en-US" dirty="0" smtClean="0"/>
              <a:t>Fire</a:t>
            </a:r>
          </a:p>
          <a:p>
            <a:pPr lvl="1"/>
            <a:r>
              <a:rPr lang="en-US" dirty="0" smtClean="0"/>
              <a:t>Personnel illnesses</a:t>
            </a:r>
          </a:p>
          <a:p>
            <a:pPr lvl="1"/>
            <a:r>
              <a:rPr lang="en-US" dirty="0" smtClean="0"/>
              <a:t>Data network interruptions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3962400"/>
            <a:ext cx="2657475" cy="1724025"/>
          </a:xfrm>
          <a:prstGeom prst="rect">
            <a:avLst/>
          </a:prstGeom>
        </p:spPr>
      </p:pic>
      <p:grpSp>
        <p:nvGrpSpPr>
          <p:cNvPr id="5" name="Group 4"/>
          <p:cNvGrpSpPr/>
          <p:nvPr/>
        </p:nvGrpSpPr>
        <p:grpSpPr>
          <a:xfrm>
            <a:off x="5248275" y="4572081"/>
            <a:ext cx="1290638" cy="1471532"/>
            <a:chOff x="2519068" y="3733965"/>
            <a:chExt cx="2203708" cy="2197612"/>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spTree>
    <p:extLst>
      <p:ext uri="{BB962C8B-B14F-4D97-AF65-F5344CB8AC3E}">
        <p14:creationId xmlns:p14="http://schemas.microsoft.com/office/powerpoint/2010/main" val="15745816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 Measures</a:t>
            </a:r>
            <a:endParaRPr lang="en-US" dirty="0"/>
          </a:p>
        </p:txBody>
      </p:sp>
      <p:graphicFrame>
        <p:nvGraphicFramePr>
          <p:cNvPr id="15" name="Group 23"/>
          <p:cNvGraphicFramePr>
            <a:graphicFrameLocks noGrp="1"/>
          </p:cNvGraphicFramePr>
          <p:nvPr>
            <p:extLst>
              <p:ext uri="{D42A27DB-BD31-4B8C-83A1-F6EECF244321}">
                <p14:modId xmlns:p14="http://schemas.microsoft.com/office/powerpoint/2010/main" val="736858337"/>
              </p:ext>
            </p:extLst>
          </p:nvPr>
        </p:nvGraphicFramePr>
        <p:xfrm>
          <a:off x="952500" y="1600200"/>
          <a:ext cx="7239000" cy="4596384"/>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Physical Security Measure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Locking doors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Lock and key: restriction on duplicate keys.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Combination/cipher locks.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Electronic door locks with ID cards.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Biometric door locks.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Hardware locks to secure portable items and file cabinets.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Mantraps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Two sets of interlocking doors inside a small space, where the first set of doors must close before the second set opens.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Logging and visitor access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Entry control roster:</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Name and company represented.</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Date, time of entry, and time of departure.</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Reason for visit.</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Contact person within the organization.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Identification systems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Badges.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Key fobs.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Smart cards.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Video surveillance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Deter unauthorized access.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Assist in prosecuting unauthorized access.</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Cameras strategically placed.</a:t>
                      </a:r>
                    </a:p>
                    <a:p>
                      <a:pPr marL="171450" marR="0" lvl="0" indent="-17145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Char char="§"/>
                        <a:tabLst/>
                      </a:pPr>
                      <a:r>
                        <a:rPr kumimoji="0" lang="en-US" sz="1100" b="0" i="0" u="none" strike="noStrike" cap="none" normalizeH="0" baseline="0" dirty="0" smtClean="0">
                          <a:ln>
                            <a:noFill/>
                          </a:ln>
                          <a:solidFill>
                            <a:schemeClr val="tx1"/>
                          </a:solidFill>
                          <a:effectLst/>
                          <a:latin typeface="Arial" charset="0"/>
                        </a:rPr>
                        <a:t>Data stored safely.</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567615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Security Measures (Cont.)</a:t>
            </a:r>
            <a:endParaRPr lang="en-US" dirty="0"/>
          </a:p>
        </p:txBody>
      </p:sp>
      <p:graphicFrame>
        <p:nvGraphicFramePr>
          <p:cNvPr id="5" name="Group 23"/>
          <p:cNvGraphicFramePr>
            <a:graphicFrameLocks noGrp="1"/>
          </p:cNvGraphicFramePr>
          <p:nvPr>
            <p:extLst>
              <p:ext uri="{D42A27DB-BD31-4B8C-83A1-F6EECF244321}">
                <p14:modId xmlns:p14="http://schemas.microsoft.com/office/powerpoint/2010/main" val="3620167896"/>
              </p:ext>
            </p:extLst>
          </p:nvPr>
        </p:nvGraphicFramePr>
        <p:xfrm>
          <a:off x="952500" y="1524000"/>
          <a:ext cx="7239000" cy="475488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Physical Security Measure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Security guards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Human security guards, armed or unarmed, can be placed in front of and around a location to protect it. They can monitor critical checkpoints and verify identification, allow or disallow access, and log physical entry occurrences. They also provide a visual deterrent and can apply their own knowledge and intuition to potential security breaches.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Physical barriers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The location of highly secure resources, such as a server room, should not have windows or be visible from the outside of a building. This creates a more secure barrier from the outside. Other types of physical barriers, such as privacy filters, can be implemented to restrict viewing of a user's computer display.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Cable locks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Laptops and other devices that can easily be removed should be secured to a stationary object by using a cable lock.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Securing physical documents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Physical documents such as printed output should be kept in a locked cabinet or drawer when not in use. Passwords should never be written down on a physical paper where it could be seen. When a document is not longer needed, it should be shredded. For highly sensitive physical documents, the pages should be placed in a locked recycling bin.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Biometrics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A biometric lock is a lock that is activated by biometric features, such as a fingerprint, voice, retina, or signature. Biometric locks make it more difficult for someone to counterfeit the key used to open the lock.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Alarms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00B0F0"/>
                        </a:buClr>
                        <a:buSzTx/>
                        <a:buFont typeface="Wingdings" panose="05000000000000000000" pitchFamily="2" charset="2"/>
                        <a:buNone/>
                        <a:tabLst/>
                      </a:pPr>
                      <a:r>
                        <a:rPr kumimoji="0" lang="en-US" sz="1100" b="0" i="0" u="none" strike="noStrike" cap="none" normalizeH="0" baseline="0" dirty="0" smtClean="0">
                          <a:ln>
                            <a:noFill/>
                          </a:ln>
                          <a:solidFill>
                            <a:schemeClr val="tx1"/>
                          </a:solidFill>
                          <a:effectLst/>
                          <a:latin typeface="Arial" charset="0"/>
                        </a:rPr>
                        <a:t>Alarms activated by an unauthorized access attempt require a quick response. Locally stationed security guards or police may respond to alarms. These responding individuals may trigger access control devices in the facility to automatically lock.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10749428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flipV="1">
            <a:off x="7345885" y="4480136"/>
            <a:ext cx="0" cy="32231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324403" y="4819224"/>
            <a:ext cx="8153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Digital Security</a:t>
            </a:r>
            <a:endParaRPr lang="en-US" dirty="0"/>
          </a:p>
        </p:txBody>
      </p:sp>
      <p:sp>
        <p:nvSpPr>
          <p:cNvPr id="3" name="Content Placeholder 2"/>
          <p:cNvSpPr>
            <a:spLocks noGrp="1"/>
          </p:cNvSpPr>
          <p:nvPr>
            <p:ph sz="half" idx="1"/>
          </p:nvPr>
        </p:nvSpPr>
        <p:spPr>
          <a:xfrm>
            <a:off x="914400" y="1670050"/>
            <a:ext cx="7315200" cy="2292350"/>
          </a:xfrm>
        </p:spPr>
        <p:txBody>
          <a:bodyPr/>
          <a:lstStyle/>
          <a:p>
            <a:r>
              <a:rPr lang="en-US" dirty="0" smtClean="0"/>
              <a:t>Information or data that is created, stored, and transmitted in digital form is adequately protected.</a:t>
            </a:r>
          </a:p>
          <a:p>
            <a:r>
              <a:rPr lang="en-US" dirty="0" smtClean="0"/>
              <a:t>Prevention methods:</a:t>
            </a:r>
          </a:p>
          <a:p>
            <a:pPr lvl="1"/>
            <a:r>
              <a:rPr lang="en-US" dirty="0" smtClean="0"/>
              <a:t>Antivirus software</a:t>
            </a:r>
          </a:p>
          <a:p>
            <a:pPr lvl="1"/>
            <a:r>
              <a:rPr lang="en-US" dirty="0" smtClean="0"/>
              <a:t>Anti-spyware software</a:t>
            </a:r>
          </a:p>
          <a:p>
            <a:pPr lvl="1"/>
            <a:r>
              <a:rPr lang="en-US" dirty="0" smtClean="0"/>
              <a:t>Firewalls</a:t>
            </a:r>
          </a:p>
          <a:p>
            <a:pPr lvl="1"/>
            <a:r>
              <a:rPr lang="en-US" dirty="0" smtClean="0"/>
              <a:t>User authentication and strong passwords</a:t>
            </a:r>
          </a:p>
          <a:p>
            <a:pPr lvl="1"/>
            <a:r>
              <a:rPr lang="en-US" dirty="0" smtClean="0"/>
              <a:t>Directory permissions</a:t>
            </a:r>
          </a:p>
          <a:p>
            <a:pPr lvl="1"/>
            <a:endParaRPr lang="en-US" dirty="0"/>
          </a:p>
        </p:txBody>
      </p:sp>
      <p:cxnSp>
        <p:nvCxnSpPr>
          <p:cNvPr id="9" name="Straight Connector 8"/>
          <p:cNvCxnSpPr/>
          <p:nvPr/>
        </p:nvCxnSpPr>
        <p:spPr>
          <a:xfrm flipV="1">
            <a:off x="7026274" y="4989596"/>
            <a:ext cx="0" cy="9195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335279" y="4251679"/>
            <a:ext cx="0" cy="5709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8067625" y="4986580"/>
            <a:ext cx="0" cy="6909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630402" y="4996918"/>
            <a:ext cx="144436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78674" y="3780867"/>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797036"/>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07772" y="5494150"/>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comput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45375" y="5489112"/>
            <a:ext cx="444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Object 323"/>
          <p:cNvGraphicFramePr>
            <a:graphicFrameLocks noChangeAspect="1"/>
          </p:cNvGraphicFramePr>
          <p:nvPr>
            <p:extLst>
              <p:ext uri="{D42A27DB-BD31-4B8C-83A1-F6EECF244321}">
                <p14:modId xmlns:p14="http://schemas.microsoft.com/office/powerpoint/2010/main" val="3781683052"/>
              </p:ext>
            </p:extLst>
          </p:nvPr>
        </p:nvGraphicFramePr>
        <p:xfrm>
          <a:off x="6947327" y="5232076"/>
          <a:ext cx="173038" cy="173038"/>
        </p:xfrm>
        <a:graphic>
          <a:graphicData uri="http://schemas.openxmlformats.org/presentationml/2006/ole">
            <mc:AlternateContent xmlns:mc="http://schemas.openxmlformats.org/markup-compatibility/2006">
              <mc:Choice xmlns:v="urn:schemas-microsoft-com:vml" Requires="v">
                <p:oleObj spid="_x0000_s15460" name="Flash Movie" r:id="rId5" imgW="172800" imgH="172800" progId="Flash.Movie">
                  <p:embed/>
                </p:oleObj>
              </mc:Choice>
              <mc:Fallback>
                <p:oleObj name="Flash Movie" r:id="rId5"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7327" y="5232076"/>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 name="Object 323"/>
          <p:cNvGraphicFramePr>
            <a:graphicFrameLocks noChangeAspect="1"/>
          </p:cNvGraphicFramePr>
          <p:nvPr>
            <p:extLst>
              <p:ext uri="{D42A27DB-BD31-4B8C-83A1-F6EECF244321}">
                <p14:modId xmlns:p14="http://schemas.microsoft.com/office/powerpoint/2010/main" val="2921039462"/>
              </p:ext>
            </p:extLst>
          </p:nvPr>
        </p:nvGraphicFramePr>
        <p:xfrm>
          <a:off x="7986301" y="5138624"/>
          <a:ext cx="173038" cy="173038"/>
        </p:xfrm>
        <a:graphic>
          <a:graphicData uri="http://schemas.openxmlformats.org/presentationml/2006/ole">
            <mc:AlternateContent xmlns:mc="http://schemas.openxmlformats.org/markup-compatibility/2006">
              <mc:Choice xmlns:v="urn:schemas-microsoft-com:vml" Requires="v">
                <p:oleObj spid="_x0000_s15461" name="Flash Movie" r:id="rId7" imgW="172800" imgH="172800" progId="Flash.Movie">
                  <p:embed/>
                </p:oleObj>
              </mc:Choice>
              <mc:Fallback>
                <p:oleObj name="Flash Movie" r:id="rId7"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6301" y="5138624"/>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 name="Group 18"/>
          <p:cNvGrpSpPr/>
          <p:nvPr/>
        </p:nvGrpSpPr>
        <p:grpSpPr>
          <a:xfrm>
            <a:off x="4680767" y="4893634"/>
            <a:ext cx="1290638" cy="1471532"/>
            <a:chOff x="2519068" y="3733965"/>
            <a:chExt cx="2203708" cy="2197612"/>
          </a:xfrm>
        </p:grpSpPr>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4453" y="4721786"/>
            <a:ext cx="938787" cy="381957"/>
          </a:xfrm>
          <a:prstGeom prst="rect">
            <a:avLst/>
          </a:prstGeom>
        </p:spPr>
      </p:pic>
    </p:spTree>
    <p:extLst>
      <p:ext uri="{BB962C8B-B14F-4D97-AF65-F5344CB8AC3E}">
        <p14:creationId xmlns:p14="http://schemas.microsoft.com/office/powerpoint/2010/main" val="1378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Antivirus and Antimalware Software</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858000" y="4572000"/>
            <a:ext cx="1243587" cy="1645923"/>
          </a:xfrm>
        </p:spPr>
      </p:pic>
      <p:sp>
        <p:nvSpPr>
          <p:cNvPr id="6" name="Content Placeholder 2"/>
          <p:cNvSpPr>
            <a:spLocks noGrp="1"/>
          </p:cNvSpPr>
          <p:nvPr>
            <p:ph sz="half" idx="1"/>
          </p:nvPr>
        </p:nvSpPr>
        <p:spPr>
          <a:xfrm>
            <a:off x="914400" y="1670050"/>
            <a:ext cx="7315200" cy="2292350"/>
          </a:xfrm>
        </p:spPr>
        <p:txBody>
          <a:bodyPr/>
          <a:lstStyle/>
          <a:p>
            <a:r>
              <a:rPr lang="en-US" dirty="0" smtClean="0"/>
              <a:t>Scans files for: </a:t>
            </a:r>
          </a:p>
          <a:p>
            <a:pPr lvl="1"/>
            <a:r>
              <a:rPr lang="en-US" dirty="0" smtClean="0"/>
              <a:t>Executable code that matches known signatures or definitions.</a:t>
            </a:r>
          </a:p>
          <a:p>
            <a:pPr lvl="1"/>
            <a:r>
              <a:rPr lang="en-US" dirty="0" smtClean="0"/>
              <a:t>Activity associated with malware.</a:t>
            </a:r>
          </a:p>
          <a:p>
            <a:r>
              <a:rPr lang="en-US" dirty="0" smtClean="0"/>
              <a:t>When threat is identified, files are quarantined and cleaned.</a:t>
            </a:r>
          </a:p>
          <a:p>
            <a:r>
              <a:rPr lang="en-US" dirty="0" smtClean="0"/>
              <a:t>Keep signature and definition files current.</a:t>
            </a:r>
          </a:p>
          <a:p>
            <a:r>
              <a:rPr lang="en-US" dirty="0" smtClean="0"/>
              <a:t>Keep engine software current.</a:t>
            </a:r>
          </a:p>
        </p:txBody>
      </p:sp>
    </p:spTree>
    <p:extLst>
      <p:ext uri="{BB962C8B-B14F-4D97-AF65-F5344CB8AC3E}">
        <p14:creationId xmlns:p14="http://schemas.microsoft.com/office/powerpoint/2010/main" val="3574319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Firewalls</a:t>
            </a:r>
            <a:endParaRPr lang="en-US" dirty="0"/>
          </a:p>
        </p:txBody>
      </p:sp>
      <p:sp>
        <p:nvSpPr>
          <p:cNvPr id="6" name="Content Placeholder 5"/>
          <p:cNvSpPr>
            <a:spLocks noGrp="1"/>
          </p:cNvSpPr>
          <p:nvPr>
            <p:ph idx="1"/>
          </p:nvPr>
        </p:nvSpPr>
        <p:spPr>
          <a:xfrm>
            <a:off x="914400" y="1600200"/>
            <a:ext cx="7620000" cy="1606550"/>
          </a:xfrm>
        </p:spPr>
        <p:txBody>
          <a:bodyPr/>
          <a:lstStyle/>
          <a:p>
            <a:r>
              <a:rPr lang="en-US" dirty="0" smtClean="0"/>
              <a:t>Protect computers and networks by filtering out unauthorized traffic.</a:t>
            </a:r>
          </a:p>
          <a:p>
            <a:r>
              <a:rPr lang="en-US" dirty="0" smtClean="0"/>
              <a:t>Types:</a:t>
            </a:r>
          </a:p>
          <a:p>
            <a:pPr lvl="1"/>
            <a:r>
              <a:rPr lang="en-US" dirty="0" smtClean="0"/>
              <a:t>Host (personal) firewalls</a:t>
            </a:r>
          </a:p>
          <a:p>
            <a:pPr lvl="1"/>
            <a:r>
              <a:rPr lang="en-US" dirty="0" smtClean="0"/>
              <a:t>Network-based firewalls</a:t>
            </a:r>
          </a:p>
          <a:p>
            <a:pPr lvl="1"/>
            <a:r>
              <a:rPr lang="en-US" dirty="0" smtClean="0"/>
              <a:t>Software firewalls</a:t>
            </a:r>
          </a:p>
          <a:p>
            <a:pPr lvl="1"/>
            <a:r>
              <a:rPr lang="en-US" dirty="0" smtClean="0"/>
              <a:t>Hardware firewalls</a:t>
            </a:r>
          </a:p>
          <a:p>
            <a:pPr lvl="1"/>
            <a:r>
              <a:rPr lang="en-US" dirty="0" smtClean="0"/>
              <a:t>Windows Firewall</a:t>
            </a:r>
            <a:endParaRPr lang="en-US" dirty="0"/>
          </a:p>
        </p:txBody>
      </p:sp>
      <p:cxnSp>
        <p:nvCxnSpPr>
          <p:cNvPr id="10" name="Straight Connector 9"/>
          <p:cNvCxnSpPr/>
          <p:nvPr/>
        </p:nvCxnSpPr>
        <p:spPr>
          <a:xfrm>
            <a:off x="1976442" y="4876985"/>
            <a:ext cx="374631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32513" y="3780867"/>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684" y="4592142"/>
            <a:ext cx="1171575" cy="857250"/>
          </a:xfrm>
          <a:prstGeom prst="rect">
            <a:avLst/>
          </a:prstGeom>
        </p:spPr>
      </p:pic>
      <p:grpSp>
        <p:nvGrpSpPr>
          <p:cNvPr id="17" name="Group 16"/>
          <p:cNvGrpSpPr/>
          <p:nvPr/>
        </p:nvGrpSpPr>
        <p:grpSpPr>
          <a:xfrm>
            <a:off x="2908020" y="4753346"/>
            <a:ext cx="1290638" cy="1471532"/>
            <a:chOff x="2519068" y="3733965"/>
            <a:chExt cx="2203708" cy="2197612"/>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73425" y="4361979"/>
            <a:ext cx="1248316" cy="1245164"/>
          </a:xfrm>
          <a:prstGeom prst="rect">
            <a:avLst/>
          </a:prstGeom>
        </p:spPr>
      </p:pic>
      <p:cxnSp>
        <p:nvCxnSpPr>
          <p:cNvPr id="22" name="Straight Connector 21"/>
          <p:cNvCxnSpPr/>
          <p:nvPr/>
        </p:nvCxnSpPr>
        <p:spPr>
          <a:xfrm flipV="1">
            <a:off x="6465370" y="4492491"/>
            <a:ext cx="0" cy="32231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43888" y="4764344"/>
            <a:ext cx="8153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V="1">
            <a:off x="6145759" y="5001951"/>
            <a:ext cx="0" cy="9195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454764" y="4196799"/>
            <a:ext cx="0" cy="5709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7187110" y="4998935"/>
            <a:ext cx="0" cy="6909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749887" y="5009273"/>
            <a:ext cx="144436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323"/>
          <p:cNvGraphicFramePr>
            <a:graphicFrameLocks noChangeAspect="1"/>
          </p:cNvGraphicFramePr>
          <p:nvPr>
            <p:extLst>
              <p:ext uri="{D42A27DB-BD31-4B8C-83A1-F6EECF244321}">
                <p14:modId xmlns:p14="http://schemas.microsoft.com/office/powerpoint/2010/main" val="2020440210"/>
              </p:ext>
            </p:extLst>
          </p:nvPr>
        </p:nvGraphicFramePr>
        <p:xfrm>
          <a:off x="6066812" y="5244431"/>
          <a:ext cx="173038" cy="173038"/>
        </p:xfrm>
        <a:graphic>
          <a:graphicData uri="http://schemas.openxmlformats.org/presentationml/2006/ole">
            <mc:AlternateContent xmlns:mc="http://schemas.openxmlformats.org/markup-compatibility/2006">
              <mc:Choice xmlns:v="urn:schemas-microsoft-com:vml" Requires="v">
                <p:oleObj spid="_x0000_s16480" name="Flash Movie" r:id="rId8" imgW="172800" imgH="172800" progId="Flash.Movie">
                  <p:embed/>
                </p:oleObj>
              </mc:Choice>
              <mc:Fallback>
                <p:oleObj name="Flash Movie" r:id="rId8" imgW="172800" imgH="17280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66812" y="5244431"/>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323"/>
          <p:cNvGraphicFramePr>
            <a:graphicFrameLocks noChangeAspect="1"/>
          </p:cNvGraphicFramePr>
          <p:nvPr>
            <p:extLst>
              <p:ext uri="{D42A27DB-BD31-4B8C-83A1-F6EECF244321}">
                <p14:modId xmlns:p14="http://schemas.microsoft.com/office/powerpoint/2010/main" val="2567918214"/>
              </p:ext>
            </p:extLst>
          </p:nvPr>
        </p:nvGraphicFramePr>
        <p:xfrm>
          <a:off x="7105786" y="5150979"/>
          <a:ext cx="173038" cy="173038"/>
        </p:xfrm>
        <a:graphic>
          <a:graphicData uri="http://schemas.openxmlformats.org/presentationml/2006/ole">
            <mc:AlternateContent xmlns:mc="http://schemas.openxmlformats.org/markup-compatibility/2006">
              <mc:Choice xmlns:v="urn:schemas-microsoft-com:vml" Requires="v">
                <p:oleObj spid="_x0000_s16481" name="Flash Movie" r:id="rId10" imgW="172800" imgH="172800" progId="Flash.Movie">
                  <p:embed/>
                </p:oleObj>
              </mc:Choice>
              <mc:Fallback>
                <p:oleObj name="Flash Movie" r:id="rId10" imgW="172800" imgH="172800" progId="Flash.Movi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05786" y="5150979"/>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83938" y="4734141"/>
            <a:ext cx="938787" cy="381957"/>
          </a:xfrm>
          <a:prstGeom prst="rect">
            <a:avLst/>
          </a:prstGeom>
        </p:spPr>
      </p:pic>
      <p:pic>
        <p:nvPicPr>
          <p:cNvPr id="12"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39" y="3797036"/>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1611" y="5494150"/>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ompu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99214" y="5489112"/>
            <a:ext cx="444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312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User Authentication Methods</a:t>
            </a:r>
          </a:p>
        </p:txBody>
      </p:sp>
      <p:sp>
        <p:nvSpPr>
          <p:cNvPr id="4" name="Content Placeholder 5"/>
          <p:cNvSpPr txBox="1">
            <a:spLocks/>
          </p:cNvSpPr>
          <p:nvPr/>
        </p:nvSpPr>
        <p:spPr>
          <a:xfrm>
            <a:off x="914400" y="1497012"/>
            <a:ext cx="7620000" cy="1606550"/>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smtClean="0"/>
              <a:t>User name and password</a:t>
            </a:r>
          </a:p>
          <a:p>
            <a:r>
              <a:rPr lang="en-US" kern="0" dirty="0" smtClean="0"/>
              <a:t>Biometrics</a:t>
            </a:r>
          </a:p>
          <a:p>
            <a:r>
              <a:rPr lang="en-US" kern="0" dirty="0" smtClean="0"/>
              <a:t>Tokens</a:t>
            </a:r>
          </a:p>
          <a:p>
            <a:r>
              <a:rPr lang="en-US" kern="0" dirty="0" smtClean="0"/>
              <a:t>Multifactor authentication</a:t>
            </a:r>
          </a:p>
          <a:p>
            <a:r>
              <a:rPr lang="en-US" kern="0" dirty="0" smtClean="0"/>
              <a:t>Mutual authentication</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6002" y="4674126"/>
            <a:ext cx="980800" cy="100209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5523" y="3962400"/>
            <a:ext cx="977498" cy="172974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4172" y="4797703"/>
            <a:ext cx="658370" cy="776085"/>
          </a:xfrm>
          <a:prstGeom prst="rect">
            <a:avLst/>
          </a:prstGeom>
        </p:spPr>
      </p:pic>
    </p:spTree>
    <p:extLst>
      <p:ext uri="{BB962C8B-B14F-4D97-AF65-F5344CB8AC3E}">
        <p14:creationId xmlns:p14="http://schemas.microsoft.com/office/powerpoint/2010/main" val="2413917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z="2400" dirty="0" smtClean="0">
                <a:ea typeface="Calibri" panose="020F0502020204030204" pitchFamily="34" charset="0"/>
              </a:rPr>
              <a:t>Password Strength</a:t>
            </a:r>
          </a:p>
        </p:txBody>
      </p:sp>
      <p:sp>
        <p:nvSpPr>
          <p:cNvPr id="6147" name="Text Box 3"/>
          <p:cNvSpPr txBox="1">
            <a:spLocks noChangeArrowheads="1"/>
          </p:cNvSpPr>
          <p:nvPr/>
        </p:nvSpPr>
        <p:spPr bwMode="auto">
          <a:xfrm>
            <a:off x="3194730" y="4006850"/>
            <a:ext cx="275113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spcBef>
                <a:spcPct val="50000"/>
              </a:spcBef>
              <a:buClrTx/>
              <a:buFontTx/>
              <a:buNone/>
            </a:pPr>
            <a:r>
              <a:rPr lang="en-US" altLang="en-US" sz="3200" dirty="0"/>
              <a:t> 8 } K ) r n # b</a:t>
            </a:r>
          </a:p>
        </p:txBody>
      </p:sp>
      <p:sp>
        <p:nvSpPr>
          <p:cNvPr id="6148" name="AutoShape 4"/>
          <p:cNvSpPr>
            <a:spLocks/>
          </p:cNvSpPr>
          <p:nvPr/>
        </p:nvSpPr>
        <p:spPr bwMode="auto">
          <a:xfrm rot="-5400000">
            <a:off x="4405992" y="2543175"/>
            <a:ext cx="336550" cy="2590800"/>
          </a:xfrm>
          <a:prstGeom prst="rightBrace">
            <a:avLst>
              <a:gd name="adj1" fmla="val 7548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6149" name="Line 13"/>
          <p:cNvSpPr>
            <a:spLocks noChangeShapeType="1"/>
          </p:cNvSpPr>
          <p:nvPr/>
        </p:nvSpPr>
        <p:spPr bwMode="auto">
          <a:xfrm flipH="1" flipV="1">
            <a:off x="5383892" y="4583113"/>
            <a:ext cx="561975" cy="6858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0" name="Line 16"/>
          <p:cNvSpPr>
            <a:spLocks noChangeShapeType="1"/>
          </p:cNvSpPr>
          <p:nvPr/>
        </p:nvSpPr>
        <p:spPr bwMode="auto">
          <a:xfrm flipV="1">
            <a:off x="5009242" y="4573588"/>
            <a:ext cx="12700" cy="12414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151" name="Line 17"/>
          <p:cNvSpPr>
            <a:spLocks noChangeShapeType="1"/>
          </p:cNvSpPr>
          <p:nvPr/>
        </p:nvSpPr>
        <p:spPr bwMode="auto">
          <a:xfrm flipV="1">
            <a:off x="3470955" y="4573588"/>
            <a:ext cx="0" cy="5889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1" name="Rounded Rectangle 20"/>
          <p:cNvSpPr/>
          <p:nvPr/>
        </p:nvSpPr>
        <p:spPr>
          <a:xfrm>
            <a:off x="3736067" y="3187700"/>
            <a:ext cx="1681163" cy="48260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rPr>
              <a:t>Minimum length</a:t>
            </a:r>
            <a:endParaRPr lang="en-US" sz="1100" b="1" dirty="0">
              <a:solidFill>
                <a:schemeClr val="tx1"/>
              </a:solidFill>
            </a:endParaRPr>
          </a:p>
        </p:txBody>
      </p:sp>
      <p:sp>
        <p:nvSpPr>
          <p:cNvPr id="22" name="Rounded Rectangle 21"/>
          <p:cNvSpPr/>
          <p:nvPr/>
        </p:nvSpPr>
        <p:spPr>
          <a:xfrm>
            <a:off x="2897867" y="4813300"/>
            <a:ext cx="1144588" cy="349250"/>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Numbers</a:t>
            </a:r>
          </a:p>
        </p:txBody>
      </p:sp>
      <p:sp>
        <p:nvSpPr>
          <p:cNvPr id="23" name="Rounded Rectangle 22"/>
          <p:cNvSpPr/>
          <p:nvPr/>
        </p:nvSpPr>
        <p:spPr>
          <a:xfrm>
            <a:off x="4345667" y="5815013"/>
            <a:ext cx="1296988" cy="5111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Lowercase </a:t>
            </a:r>
            <a:r>
              <a:rPr lang="en-US" sz="1100" b="1" dirty="0" smtClean="0">
                <a:solidFill>
                  <a:schemeClr val="tx1"/>
                </a:solidFill>
              </a:rPr>
              <a:t>letters</a:t>
            </a:r>
            <a:endParaRPr lang="en-US" sz="1100" b="1" dirty="0">
              <a:solidFill>
                <a:schemeClr val="tx1"/>
              </a:solidFill>
            </a:endParaRPr>
          </a:p>
        </p:txBody>
      </p:sp>
      <p:sp>
        <p:nvSpPr>
          <p:cNvPr id="24" name="Rounded Rectangle 23"/>
          <p:cNvSpPr/>
          <p:nvPr/>
        </p:nvSpPr>
        <p:spPr>
          <a:xfrm>
            <a:off x="5715680" y="4965700"/>
            <a:ext cx="1296987" cy="511175"/>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Special </a:t>
            </a:r>
            <a:r>
              <a:rPr lang="en-US" sz="1100" b="1" dirty="0" smtClean="0">
                <a:solidFill>
                  <a:schemeClr val="tx1"/>
                </a:solidFill>
              </a:rPr>
              <a:t>characters</a:t>
            </a:r>
            <a:endParaRPr lang="en-US" sz="1100" b="1" dirty="0">
              <a:solidFill>
                <a:schemeClr val="tx1"/>
              </a:solidFill>
            </a:endParaRPr>
          </a:p>
        </p:txBody>
      </p:sp>
      <p:sp>
        <p:nvSpPr>
          <p:cNvPr id="12" name="Content Placeholder 5"/>
          <p:cNvSpPr>
            <a:spLocks noGrp="1"/>
          </p:cNvSpPr>
          <p:nvPr>
            <p:ph idx="1"/>
          </p:nvPr>
        </p:nvSpPr>
        <p:spPr>
          <a:xfrm>
            <a:off x="914400" y="1497012"/>
            <a:ext cx="7620000" cy="1606550"/>
          </a:xfrm>
        </p:spPr>
        <p:txBody>
          <a:bodyPr/>
          <a:lstStyle/>
          <a:p>
            <a:r>
              <a:rPr lang="en-US" dirty="0" smtClean="0"/>
              <a:t>Minimum and maximum length.</a:t>
            </a:r>
          </a:p>
          <a:p>
            <a:r>
              <a:rPr lang="en-US" dirty="0" smtClean="0"/>
              <a:t>Required characters: letters, numbers, and symbols.</a:t>
            </a:r>
          </a:p>
          <a:p>
            <a:r>
              <a:rPr lang="en-US" dirty="0" smtClean="0"/>
              <a:t>Forbidden character strings: user name, personal information, and words.</a:t>
            </a:r>
          </a:p>
          <a:p>
            <a:r>
              <a:rPr lang="en-US" dirty="0" smtClean="0"/>
              <a:t>Frequency for changing passwords.</a:t>
            </a:r>
          </a:p>
          <a:p>
            <a:r>
              <a:rPr lang="en-US" dirty="0" smtClean="0"/>
              <a:t>Whether or not passwords can be reused.</a:t>
            </a:r>
          </a:p>
        </p:txBody>
      </p:sp>
    </p:spTree>
    <p:extLst>
      <p:ext uri="{BB962C8B-B14F-4D97-AF65-F5344CB8AC3E}">
        <p14:creationId xmlns:p14="http://schemas.microsoft.com/office/powerpoint/2010/main" val="2849779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400" dirty="0" smtClean="0">
                <a:ea typeface="Calibri" panose="020F0502020204030204" pitchFamily="34" charset="0"/>
              </a:rPr>
              <a:t>Types of Malware</a:t>
            </a:r>
          </a:p>
        </p:txBody>
      </p:sp>
      <p:graphicFrame>
        <p:nvGraphicFramePr>
          <p:cNvPr id="10" name="Group 23"/>
          <p:cNvGraphicFramePr>
            <a:graphicFrameLocks noGrp="1"/>
          </p:cNvGraphicFramePr>
          <p:nvPr>
            <p:extLst>
              <p:ext uri="{D42A27DB-BD31-4B8C-83A1-F6EECF244321}">
                <p14:modId xmlns:p14="http://schemas.microsoft.com/office/powerpoint/2010/main" val="1354440591"/>
              </p:ext>
            </p:extLst>
          </p:nvPr>
        </p:nvGraphicFramePr>
        <p:xfrm>
          <a:off x="952500" y="2095500"/>
          <a:ext cx="7239000" cy="266700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Malware Type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Virus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piece of code that spreads from one device to another by attaching itself to other files. The code executes when the carrier files is opened. Often, they pave the way for other attacks, send data to the attacker, or corrupt or destroy data.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Worm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0" i="0" u="none" strike="noStrike" cap="none" normalizeH="0" baseline="0" dirty="0" smtClean="0">
                          <a:ln>
                            <a:noFill/>
                          </a:ln>
                          <a:solidFill>
                            <a:schemeClr val="tx1"/>
                          </a:solidFill>
                          <a:effectLst/>
                          <a:latin typeface="Arial" charset="0"/>
                        </a:rPr>
                        <a:t>A piece of code that spreads from one device to another without attaching itself to another file. Often, they pave the way for other attacks, send data to the attacker, or corrupt or destroy data.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Trojan horse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software attack that paves the way for other attacks. Social engineering is involved, since the user must be tricked into running the Trojan horse software.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Logic bomb</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piece of code that sits dormant on a target device until it is triggered by a specific event, such as a date. Then, the logic bomb "detonates," and performs the actions it was programmed to do, such as erasing and corrupting data on the target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484364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Security Measures</a:t>
            </a:r>
            <a:endParaRPr lang="en-US" dirty="0"/>
          </a:p>
        </p:txBody>
      </p:sp>
      <p:sp>
        <p:nvSpPr>
          <p:cNvPr id="3" name="Content Placeholder 5"/>
          <p:cNvSpPr txBox="1">
            <a:spLocks/>
          </p:cNvSpPr>
          <p:nvPr/>
        </p:nvSpPr>
        <p:spPr>
          <a:xfrm>
            <a:off x="914400" y="1600200"/>
            <a:ext cx="7620000" cy="1606550"/>
          </a:xfrm>
          <a:prstGeom prst="rect">
            <a:avLst/>
          </a:prstGeom>
        </p:spPr>
        <p:txBody>
          <a:bodyPr/>
          <a:lstStyle>
            <a:lvl1pPr marL="231775" indent="-231775" algn="l" rtl="0" eaLnBrk="0" fontAlgn="base" hangingPunct="0">
              <a:spcBef>
                <a:spcPct val="20000"/>
              </a:spcBef>
              <a:spcAft>
                <a:spcPct val="0"/>
              </a:spcAft>
              <a:buClr>
                <a:srgbClr val="009DDC"/>
              </a:buClr>
              <a:buFont typeface="Wingdings" panose="05000000000000000000" pitchFamily="2" charset="2"/>
              <a:buChar char="§"/>
              <a:defRPr sz="1600" b="1">
                <a:solidFill>
                  <a:schemeClr val="tx1"/>
                </a:solidFill>
                <a:latin typeface="+mn-lt"/>
                <a:ea typeface="+mn-ea"/>
                <a:cs typeface="+mn-cs"/>
              </a:defRPr>
            </a:lvl1pPr>
            <a:lvl2pPr marL="460375" indent="-223838" algn="l" rtl="0" eaLnBrk="0" fontAlgn="base" hangingPunct="0">
              <a:spcBef>
                <a:spcPct val="20000"/>
              </a:spcBef>
              <a:spcAft>
                <a:spcPct val="0"/>
              </a:spcAft>
              <a:buClr>
                <a:srgbClr val="009DDC"/>
              </a:buClr>
              <a:buFont typeface="Wingdings" panose="05000000000000000000" pitchFamily="2" charset="2"/>
              <a:buChar char="§"/>
              <a:defRPr sz="1400">
                <a:solidFill>
                  <a:schemeClr val="tx1"/>
                </a:solidFill>
                <a:latin typeface="+mn-lt"/>
              </a:defRPr>
            </a:lvl2pPr>
            <a:lvl3pPr marL="68262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3pPr>
            <a:lvl4pPr marL="917575" indent="-234950"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4pPr>
            <a:lvl5pPr marL="1146175" indent="-231775" algn="l" rtl="0" eaLnBrk="0" fontAlgn="base" hangingPunct="0">
              <a:spcBef>
                <a:spcPct val="20000"/>
              </a:spcBef>
              <a:spcAft>
                <a:spcPct val="0"/>
              </a:spcAft>
              <a:buClr>
                <a:srgbClr val="009DDC"/>
              </a:buClr>
              <a:buFont typeface="Wingdings" panose="05000000000000000000" pitchFamily="2" charset="2"/>
              <a:buChar char="§"/>
              <a:defRPr sz="1200">
                <a:solidFill>
                  <a:schemeClr val="tx1"/>
                </a:solidFill>
                <a:latin typeface="+mn-lt"/>
              </a:defRPr>
            </a:lvl5pPr>
            <a:lvl6pPr marL="2514600" indent="-228600" algn="l" rtl="0" fontAlgn="base">
              <a:spcBef>
                <a:spcPct val="20000"/>
              </a:spcBef>
              <a:spcAft>
                <a:spcPct val="0"/>
              </a:spcAft>
              <a:buClr>
                <a:srgbClr val="FF9900"/>
              </a:buClr>
              <a:buChar char="»"/>
              <a:defRPr sz="1400">
                <a:solidFill>
                  <a:schemeClr val="tx1"/>
                </a:solidFill>
                <a:latin typeface="+mn-lt"/>
              </a:defRPr>
            </a:lvl6pPr>
            <a:lvl7pPr marL="2971800" indent="-228600" algn="l" rtl="0" fontAlgn="base">
              <a:spcBef>
                <a:spcPct val="20000"/>
              </a:spcBef>
              <a:spcAft>
                <a:spcPct val="0"/>
              </a:spcAft>
              <a:buClr>
                <a:srgbClr val="FF9900"/>
              </a:buClr>
              <a:buChar char="»"/>
              <a:defRPr sz="1400">
                <a:solidFill>
                  <a:schemeClr val="tx1"/>
                </a:solidFill>
                <a:latin typeface="+mn-lt"/>
              </a:defRPr>
            </a:lvl7pPr>
            <a:lvl8pPr marL="3429000" indent="-228600" algn="l" rtl="0" fontAlgn="base">
              <a:spcBef>
                <a:spcPct val="20000"/>
              </a:spcBef>
              <a:spcAft>
                <a:spcPct val="0"/>
              </a:spcAft>
              <a:buClr>
                <a:srgbClr val="FF9900"/>
              </a:buClr>
              <a:buChar char="»"/>
              <a:defRPr sz="1400">
                <a:solidFill>
                  <a:schemeClr val="tx1"/>
                </a:solidFill>
                <a:latin typeface="+mn-lt"/>
              </a:defRPr>
            </a:lvl8pPr>
            <a:lvl9pPr marL="3886200" indent="-228600" algn="l" rtl="0" fontAlgn="base">
              <a:spcBef>
                <a:spcPct val="20000"/>
              </a:spcBef>
              <a:spcAft>
                <a:spcPct val="0"/>
              </a:spcAft>
              <a:buClr>
                <a:srgbClr val="FF9900"/>
              </a:buClr>
              <a:buChar char="»"/>
              <a:defRPr sz="1400">
                <a:solidFill>
                  <a:schemeClr val="tx1"/>
                </a:solidFill>
                <a:latin typeface="+mn-lt"/>
              </a:defRPr>
            </a:lvl9pPr>
          </a:lstStyle>
          <a:p>
            <a:r>
              <a:rPr lang="en-US" kern="0" dirty="0" smtClean="0"/>
              <a:t>Directory permissions</a:t>
            </a:r>
          </a:p>
          <a:p>
            <a:r>
              <a:rPr lang="en-US" kern="0" dirty="0" smtClean="0"/>
              <a:t>VPNs</a:t>
            </a:r>
            <a:endParaRPr lang="en-US" kern="0" dirty="0"/>
          </a:p>
          <a:p>
            <a:r>
              <a:rPr lang="en-US" kern="0" dirty="0" smtClean="0"/>
              <a:t>DLP</a:t>
            </a:r>
          </a:p>
          <a:p>
            <a:r>
              <a:rPr lang="en-US" kern="0" smtClean="0"/>
              <a:t>Port disabling</a:t>
            </a:r>
            <a:endParaRPr lang="en-US" kern="0" dirty="0" smtClean="0"/>
          </a:p>
          <a:p>
            <a:r>
              <a:rPr lang="en-US" kern="0" dirty="0" smtClean="0"/>
              <a:t>ACLs</a:t>
            </a:r>
          </a:p>
        </p:txBody>
      </p:sp>
      <p:grpSp>
        <p:nvGrpSpPr>
          <p:cNvPr id="27" name="Group 26"/>
          <p:cNvGrpSpPr/>
          <p:nvPr/>
        </p:nvGrpSpPr>
        <p:grpSpPr>
          <a:xfrm>
            <a:off x="4530639" y="4443257"/>
            <a:ext cx="1290638" cy="1471532"/>
            <a:chOff x="2519068" y="3733965"/>
            <a:chExt cx="2203708" cy="2197612"/>
          </a:xfrm>
        </p:grpSpPr>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cxnSp>
        <p:nvCxnSpPr>
          <p:cNvPr id="30" name="Straight Connector 29"/>
          <p:cNvCxnSpPr/>
          <p:nvPr/>
        </p:nvCxnSpPr>
        <p:spPr>
          <a:xfrm flipV="1">
            <a:off x="7186164" y="4034030"/>
            <a:ext cx="0" cy="322311"/>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64682" y="4373118"/>
            <a:ext cx="815306"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6866553" y="4543490"/>
            <a:ext cx="0" cy="919592"/>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6175558" y="3805573"/>
            <a:ext cx="0" cy="570995"/>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7907904" y="4540474"/>
            <a:ext cx="0" cy="69090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6470681" y="4550812"/>
            <a:ext cx="144436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36" name="Object 323"/>
          <p:cNvGraphicFramePr>
            <a:graphicFrameLocks noChangeAspect="1"/>
          </p:cNvGraphicFramePr>
          <p:nvPr>
            <p:extLst>
              <p:ext uri="{D42A27DB-BD31-4B8C-83A1-F6EECF244321}">
                <p14:modId xmlns:p14="http://schemas.microsoft.com/office/powerpoint/2010/main" val="3270756251"/>
              </p:ext>
            </p:extLst>
          </p:nvPr>
        </p:nvGraphicFramePr>
        <p:xfrm>
          <a:off x="6787606" y="4785970"/>
          <a:ext cx="173038" cy="173038"/>
        </p:xfrm>
        <a:graphic>
          <a:graphicData uri="http://schemas.openxmlformats.org/presentationml/2006/ole">
            <mc:AlternateContent xmlns:mc="http://schemas.openxmlformats.org/markup-compatibility/2006">
              <mc:Choice xmlns:v="urn:schemas-microsoft-com:vml" Requires="v">
                <p:oleObj spid="_x0000_s17494" name="Flash Movie" r:id="rId5" imgW="172800" imgH="172800" progId="Flash.Movie">
                  <p:embed/>
                </p:oleObj>
              </mc:Choice>
              <mc:Fallback>
                <p:oleObj name="Flash Movie" r:id="rId5"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7606" y="4785970"/>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323"/>
          <p:cNvGraphicFramePr>
            <a:graphicFrameLocks noChangeAspect="1"/>
          </p:cNvGraphicFramePr>
          <p:nvPr>
            <p:extLst>
              <p:ext uri="{D42A27DB-BD31-4B8C-83A1-F6EECF244321}">
                <p14:modId xmlns:p14="http://schemas.microsoft.com/office/powerpoint/2010/main" val="905602407"/>
              </p:ext>
            </p:extLst>
          </p:nvPr>
        </p:nvGraphicFramePr>
        <p:xfrm>
          <a:off x="7826580" y="4692518"/>
          <a:ext cx="173038" cy="173038"/>
        </p:xfrm>
        <a:graphic>
          <a:graphicData uri="http://schemas.openxmlformats.org/presentationml/2006/ole">
            <mc:AlternateContent xmlns:mc="http://schemas.openxmlformats.org/markup-compatibility/2006">
              <mc:Choice xmlns:v="urn:schemas-microsoft-com:vml" Requires="v">
                <p:oleObj spid="_x0000_s17495" name="Flash Movie" r:id="rId7" imgW="172800" imgH="172800" progId="Flash.Movie">
                  <p:embed/>
                </p:oleObj>
              </mc:Choice>
              <mc:Fallback>
                <p:oleObj name="Flash Movie" r:id="rId7" imgW="172800" imgH="172800" progId="Flash.Movi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6580" y="4692518"/>
                        <a:ext cx="173038"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04732" y="4275680"/>
            <a:ext cx="938787" cy="381957"/>
          </a:xfrm>
          <a:prstGeom prst="rect">
            <a:avLst/>
          </a:prstGeom>
        </p:spPr>
      </p:pic>
      <p:pic>
        <p:nvPicPr>
          <p:cNvPr id="21"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28546" y="3330490"/>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12472" y="3346659"/>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57644" y="5043773"/>
            <a:ext cx="128587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descr="compute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695247" y="5038735"/>
            <a:ext cx="4445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34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 Disabling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2476" y="1649537"/>
            <a:ext cx="5819048" cy="4514286"/>
          </a:xfrm>
          <a:prstGeom prst="rect">
            <a:avLst/>
          </a:prstGeom>
        </p:spPr>
      </p:pic>
    </p:spTree>
    <p:extLst>
      <p:ext uri="{BB962C8B-B14F-4D97-AF65-F5344CB8AC3E}">
        <p14:creationId xmlns:p14="http://schemas.microsoft.com/office/powerpoint/2010/main" val="1896647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ACLs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95" y="1558125"/>
            <a:ext cx="8323809" cy="4533333"/>
          </a:xfrm>
          <a:prstGeom prst="rect">
            <a:avLst/>
          </a:prstGeom>
        </p:spPr>
      </p:pic>
    </p:spTree>
    <p:extLst>
      <p:ext uri="{BB962C8B-B14F-4D97-AF65-F5344CB8AC3E}">
        <p14:creationId xmlns:p14="http://schemas.microsoft.com/office/powerpoint/2010/main" val="2057589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Cards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2923830"/>
            <a:ext cx="4064352" cy="304826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156" y="2286000"/>
            <a:ext cx="4111644" cy="2619162"/>
          </a:xfrm>
          <a:prstGeom prst="rect">
            <a:avLst/>
          </a:prstGeom>
        </p:spPr>
      </p:pic>
      <p:sp>
        <p:nvSpPr>
          <p:cNvPr id="5" name="Line 139"/>
          <p:cNvSpPr>
            <a:spLocks noChangeShapeType="1"/>
          </p:cNvSpPr>
          <p:nvPr/>
        </p:nvSpPr>
        <p:spPr bwMode="auto">
          <a:xfrm rot="16200000" flipV="1">
            <a:off x="5037397" y="3937000"/>
            <a:ext cx="498475" cy="0"/>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dirty="0"/>
          </a:p>
        </p:txBody>
      </p:sp>
      <p:sp>
        <p:nvSpPr>
          <p:cNvPr id="6" name="Rounded Rectangle 5"/>
          <p:cNvSpPr/>
          <p:nvPr/>
        </p:nvSpPr>
        <p:spPr>
          <a:xfrm>
            <a:off x="4428353" y="3429000"/>
            <a:ext cx="1786414"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smtClean="0">
                <a:solidFill>
                  <a:schemeClr val="tx1"/>
                </a:solidFill>
              </a:rPr>
              <a:t>Smart memory chip</a:t>
            </a:r>
            <a:endParaRPr lang="en-US" sz="1100" b="1" dirty="0">
              <a:solidFill>
                <a:schemeClr val="tx1"/>
              </a:solidFill>
            </a:endParaRPr>
          </a:p>
        </p:txBody>
      </p:sp>
    </p:spTree>
    <p:extLst>
      <p:ext uri="{BB962C8B-B14F-4D97-AF65-F5344CB8AC3E}">
        <p14:creationId xmlns:p14="http://schemas.microsoft.com/office/powerpoint/2010/main" val="3046300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Filtering</a:t>
            </a:r>
            <a:endParaRPr lang="en-US" dirty="0"/>
          </a:p>
        </p:txBody>
      </p:sp>
      <p:sp>
        <p:nvSpPr>
          <p:cNvPr id="3" name="Content Placeholder 2"/>
          <p:cNvSpPr>
            <a:spLocks noGrp="1"/>
          </p:cNvSpPr>
          <p:nvPr>
            <p:ph idx="1"/>
          </p:nvPr>
        </p:nvSpPr>
        <p:spPr>
          <a:xfrm>
            <a:off x="914400" y="1564514"/>
            <a:ext cx="5181600" cy="1735997"/>
          </a:xfrm>
        </p:spPr>
        <p:txBody>
          <a:bodyPr/>
          <a:lstStyle/>
          <a:p>
            <a:r>
              <a:rPr lang="en-US" dirty="0" smtClean="0"/>
              <a:t>Spam </a:t>
            </a:r>
          </a:p>
          <a:p>
            <a:r>
              <a:rPr lang="en-US" dirty="0" smtClean="0"/>
              <a:t>Junk mail</a:t>
            </a:r>
          </a:p>
          <a:p>
            <a:r>
              <a:rPr lang="en-US" dirty="0" smtClean="0"/>
              <a:t>User-defined filters</a:t>
            </a:r>
          </a:p>
          <a:p>
            <a:pPr lvl="1"/>
            <a:r>
              <a:rPr lang="en-US" dirty="0" smtClean="0"/>
              <a:t>Identify other spam or junk mail</a:t>
            </a:r>
          </a:p>
          <a:p>
            <a:pPr lvl="1"/>
            <a:r>
              <a:rPr lang="en-US" dirty="0" smtClean="0"/>
              <a:t>Redirect messages to different folders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027" y="4907688"/>
            <a:ext cx="1219200" cy="751114"/>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979" y="5387611"/>
            <a:ext cx="1219200" cy="751114"/>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227" y="4278887"/>
            <a:ext cx="1219200" cy="7511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152" y="3319041"/>
            <a:ext cx="1219200" cy="751114"/>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452" y="3729516"/>
            <a:ext cx="1219200" cy="751114"/>
          </a:xfrm>
          <a:prstGeom prst="rect">
            <a:avLst/>
          </a:prstGeom>
        </p:spPr>
      </p:pic>
      <p:sp>
        <p:nvSpPr>
          <p:cNvPr id="9" name="AutoShape 304"/>
          <p:cNvSpPr>
            <a:spLocks noChangeArrowheads="1"/>
          </p:cNvSpPr>
          <p:nvPr/>
        </p:nvSpPr>
        <p:spPr bwMode="auto">
          <a:xfrm>
            <a:off x="4278002" y="4459103"/>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10" name="AutoShape 302"/>
          <p:cNvSpPr>
            <a:spLocks/>
          </p:cNvSpPr>
          <p:nvPr/>
        </p:nvSpPr>
        <p:spPr bwMode="auto">
          <a:xfrm>
            <a:off x="3994808" y="3285696"/>
            <a:ext cx="174625" cy="2960566"/>
          </a:xfrm>
          <a:prstGeom prst="rightBrace">
            <a:avLst>
              <a:gd name="adj1" fmla="val 65909"/>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11" name="Text Box 307"/>
          <p:cNvSpPr txBox="1">
            <a:spLocks noChangeArrowheads="1"/>
          </p:cNvSpPr>
          <p:nvPr/>
        </p:nvSpPr>
        <p:spPr bwMode="auto">
          <a:xfrm>
            <a:off x="3913671" y="5152276"/>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Email filter</a:t>
            </a:r>
            <a:endParaRPr lang="en-US" sz="1100" b="1"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5950" y="2967037"/>
            <a:ext cx="1181100" cy="92392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2467" y="3556705"/>
            <a:ext cx="1181100" cy="923925"/>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735" y="4412507"/>
            <a:ext cx="1181100" cy="923925"/>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6237" y="5092879"/>
            <a:ext cx="1181100" cy="923925"/>
          </a:xfrm>
          <a:prstGeom prst="rect">
            <a:avLst/>
          </a:prstGeom>
        </p:spPr>
      </p:pic>
      <p:sp>
        <p:nvSpPr>
          <p:cNvPr id="16" name="Text Box 307"/>
          <p:cNvSpPr txBox="1">
            <a:spLocks noChangeArrowheads="1"/>
          </p:cNvSpPr>
          <p:nvPr/>
        </p:nvSpPr>
        <p:spPr bwMode="auto">
          <a:xfrm>
            <a:off x="5524954" y="3396792"/>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Spam</a:t>
            </a:r>
            <a:endParaRPr lang="en-US" sz="1100" b="1" dirty="0"/>
          </a:p>
        </p:txBody>
      </p:sp>
      <p:sp>
        <p:nvSpPr>
          <p:cNvPr id="17" name="Text Box 307"/>
          <p:cNvSpPr txBox="1">
            <a:spLocks noChangeArrowheads="1"/>
          </p:cNvSpPr>
          <p:nvPr/>
        </p:nvSpPr>
        <p:spPr bwMode="auto">
          <a:xfrm>
            <a:off x="7067686" y="3974104"/>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Junk mail</a:t>
            </a:r>
            <a:endParaRPr lang="en-US" sz="1100" b="1" dirty="0"/>
          </a:p>
        </p:txBody>
      </p:sp>
      <p:sp>
        <p:nvSpPr>
          <p:cNvPr id="18" name="Text Box 307"/>
          <p:cNvSpPr txBox="1">
            <a:spLocks noChangeArrowheads="1"/>
          </p:cNvSpPr>
          <p:nvPr/>
        </p:nvSpPr>
        <p:spPr bwMode="auto">
          <a:xfrm>
            <a:off x="5523763" y="4830941"/>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New project</a:t>
            </a:r>
            <a:endParaRPr lang="en-US" sz="1100" b="1" dirty="0"/>
          </a:p>
        </p:txBody>
      </p:sp>
      <p:sp>
        <p:nvSpPr>
          <p:cNvPr id="19" name="Text Box 307"/>
          <p:cNvSpPr txBox="1">
            <a:spLocks noChangeArrowheads="1"/>
          </p:cNvSpPr>
          <p:nvPr/>
        </p:nvSpPr>
        <p:spPr bwMode="auto">
          <a:xfrm>
            <a:off x="6981456" y="5527748"/>
            <a:ext cx="14906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Personal mail</a:t>
            </a:r>
            <a:endParaRPr lang="en-US" sz="1100" b="1" dirty="0"/>
          </a:p>
        </p:txBody>
      </p:sp>
    </p:spTree>
    <p:extLst>
      <p:ext uri="{BB962C8B-B14F-4D97-AF65-F5344CB8AC3E}">
        <p14:creationId xmlns:p14="http://schemas.microsoft.com/office/powerpoint/2010/main" val="1679513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Trusted Software Sources</a:t>
            </a:r>
            <a:endParaRPr lang="en-US" dirty="0"/>
          </a:p>
        </p:txBody>
      </p:sp>
      <p:sp>
        <p:nvSpPr>
          <p:cNvPr id="3" name="Content Placeholder 2"/>
          <p:cNvSpPr>
            <a:spLocks noGrp="1"/>
          </p:cNvSpPr>
          <p:nvPr>
            <p:ph idx="1"/>
          </p:nvPr>
        </p:nvSpPr>
        <p:spPr>
          <a:xfrm>
            <a:off x="990600" y="1576871"/>
            <a:ext cx="6603940" cy="2582579"/>
          </a:xfrm>
        </p:spPr>
        <p:txBody>
          <a:bodyPr/>
          <a:lstStyle/>
          <a:p>
            <a:r>
              <a:rPr lang="en-US" dirty="0" smtClean="0"/>
              <a:t>Known sources:</a:t>
            </a:r>
          </a:p>
          <a:p>
            <a:pPr lvl="1"/>
            <a:r>
              <a:rPr lang="en-US" dirty="0" smtClean="0"/>
              <a:t>Vendor</a:t>
            </a:r>
          </a:p>
          <a:p>
            <a:pPr lvl="1"/>
            <a:r>
              <a:rPr lang="en-US" dirty="0" smtClean="0"/>
              <a:t>App store</a:t>
            </a:r>
          </a:p>
          <a:p>
            <a:r>
              <a:rPr lang="en-US" dirty="0" smtClean="0"/>
              <a:t>Beware of piracy and embedded malware in untrusted software.</a:t>
            </a:r>
          </a:p>
        </p:txBody>
      </p:sp>
      <p:grpSp>
        <p:nvGrpSpPr>
          <p:cNvPr id="10" name="Group 9"/>
          <p:cNvGrpSpPr/>
          <p:nvPr/>
        </p:nvGrpSpPr>
        <p:grpSpPr>
          <a:xfrm>
            <a:off x="1108872" y="4048267"/>
            <a:ext cx="1533525" cy="1719546"/>
            <a:chOff x="1108872" y="4038600"/>
            <a:chExt cx="1533525" cy="171954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872" y="4038600"/>
              <a:ext cx="1533525" cy="13239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1272" y="4719921"/>
              <a:ext cx="428625" cy="1038225"/>
            </a:xfrm>
            <a:prstGeom prst="rect">
              <a:avLst/>
            </a:prstGeom>
          </p:spPr>
        </p:pic>
      </p:grpSp>
      <p:grpSp>
        <p:nvGrpSpPr>
          <p:cNvPr id="11" name="Group 10"/>
          <p:cNvGrpSpPr/>
          <p:nvPr/>
        </p:nvGrpSpPr>
        <p:grpSpPr>
          <a:xfrm>
            <a:off x="3813972" y="4048267"/>
            <a:ext cx="1533525" cy="1736067"/>
            <a:chOff x="3594897" y="4057933"/>
            <a:chExt cx="1533525" cy="1736067"/>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4897" y="4057933"/>
              <a:ext cx="1533525" cy="132397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4265972">
              <a:off x="4099483" y="4824987"/>
              <a:ext cx="1220350" cy="717676"/>
            </a:xfrm>
            <a:prstGeom prst="rect">
              <a:avLst/>
            </a:prstGeom>
          </p:spPr>
        </p:pic>
      </p:grpSp>
      <p:grpSp>
        <p:nvGrpSpPr>
          <p:cNvPr id="12" name="Group 11"/>
          <p:cNvGrpSpPr/>
          <p:nvPr/>
        </p:nvGrpSpPr>
        <p:grpSpPr>
          <a:xfrm>
            <a:off x="6519072" y="4048267"/>
            <a:ext cx="1533525" cy="1402498"/>
            <a:chOff x="6519072" y="4057933"/>
            <a:chExt cx="1533525" cy="140249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9072" y="4057933"/>
              <a:ext cx="1533525" cy="13239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7079" y="4907219"/>
              <a:ext cx="484061" cy="553212"/>
            </a:xfrm>
            <a:prstGeom prst="rect">
              <a:avLst/>
            </a:prstGeom>
          </p:spPr>
        </p:pic>
      </p:grpSp>
      <p:sp>
        <p:nvSpPr>
          <p:cNvPr id="13" name="AutoShape 304"/>
          <p:cNvSpPr>
            <a:spLocks noChangeArrowheads="1"/>
          </p:cNvSpPr>
          <p:nvPr/>
        </p:nvSpPr>
        <p:spPr bwMode="auto">
          <a:xfrm>
            <a:off x="2861472" y="4405454"/>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14" name="AutoShape 304"/>
          <p:cNvSpPr>
            <a:spLocks noChangeArrowheads="1"/>
          </p:cNvSpPr>
          <p:nvPr/>
        </p:nvSpPr>
        <p:spPr bwMode="auto">
          <a:xfrm>
            <a:off x="5599270" y="4405454"/>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Tree>
    <p:extLst>
      <p:ext uri="{BB962C8B-B14F-4D97-AF65-F5344CB8AC3E}">
        <p14:creationId xmlns:p14="http://schemas.microsoft.com/office/powerpoint/2010/main" val="2454887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Security</a:t>
            </a:r>
            <a:endParaRPr lang="en-US" dirty="0"/>
          </a:p>
        </p:txBody>
      </p:sp>
      <p:sp>
        <p:nvSpPr>
          <p:cNvPr id="3" name="Content Placeholder 2"/>
          <p:cNvSpPr>
            <a:spLocks noGrp="1"/>
          </p:cNvSpPr>
          <p:nvPr>
            <p:ph idx="1"/>
          </p:nvPr>
        </p:nvSpPr>
        <p:spPr>
          <a:xfrm>
            <a:off x="990600" y="1600200"/>
            <a:ext cx="5105400" cy="1530350"/>
          </a:xfrm>
        </p:spPr>
        <p:txBody>
          <a:bodyPr/>
          <a:lstStyle/>
          <a:p>
            <a:r>
              <a:rPr lang="en-US" dirty="0" smtClean="0"/>
              <a:t>All the same threats as PCs and laptops</a:t>
            </a:r>
          </a:p>
          <a:p>
            <a:r>
              <a:rPr lang="en-US" dirty="0" smtClean="0"/>
              <a:t>Loss</a:t>
            </a:r>
          </a:p>
          <a:p>
            <a:r>
              <a:rPr lang="en-US" dirty="0" smtClean="0"/>
              <a:t>Theft</a:t>
            </a:r>
          </a:p>
          <a:p>
            <a:r>
              <a:rPr lang="en-US" dirty="0" smtClean="0"/>
              <a:t>Physical damage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191000"/>
            <a:ext cx="870709" cy="14432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3498471"/>
            <a:ext cx="1819275" cy="2394926"/>
          </a:xfrm>
          <a:prstGeom prst="rect">
            <a:avLst/>
          </a:prstGeom>
        </p:spPr>
      </p:pic>
      <p:grpSp>
        <p:nvGrpSpPr>
          <p:cNvPr id="6" name="Group 5"/>
          <p:cNvGrpSpPr/>
          <p:nvPr/>
        </p:nvGrpSpPr>
        <p:grpSpPr>
          <a:xfrm>
            <a:off x="4530639" y="4443257"/>
            <a:ext cx="1290638" cy="1471532"/>
            <a:chOff x="2519068" y="3733965"/>
            <a:chExt cx="2203708" cy="219761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grpSp>
        <p:nvGrpSpPr>
          <p:cNvPr id="9" name="Group 8"/>
          <p:cNvGrpSpPr/>
          <p:nvPr/>
        </p:nvGrpSpPr>
        <p:grpSpPr>
          <a:xfrm>
            <a:off x="2478881" y="4421865"/>
            <a:ext cx="1290638" cy="1471532"/>
            <a:chOff x="2519068" y="3733965"/>
            <a:chExt cx="2203708" cy="219761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9068" y="3733965"/>
              <a:ext cx="2203708" cy="219761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3200" y="4830496"/>
              <a:ext cx="723900" cy="1038225"/>
            </a:xfrm>
            <a:prstGeom prst="rect">
              <a:avLst/>
            </a:prstGeom>
          </p:spPr>
        </p:pic>
      </p:grpSp>
    </p:spTree>
    <p:extLst>
      <p:ext uri="{BB962C8B-B14F-4D97-AF65-F5344CB8AC3E}">
        <p14:creationId xmlns:p14="http://schemas.microsoft.com/office/powerpoint/2010/main" val="1082803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Mobile Device Security Techniques</a:t>
            </a:r>
          </a:p>
        </p:txBody>
      </p:sp>
      <p:graphicFrame>
        <p:nvGraphicFramePr>
          <p:cNvPr id="102423" name="Group 23"/>
          <p:cNvGraphicFramePr>
            <a:graphicFrameLocks noGrp="1"/>
          </p:cNvGraphicFramePr>
          <p:nvPr>
            <p:extLst>
              <p:ext uri="{D42A27DB-BD31-4B8C-83A1-F6EECF244321}">
                <p14:modId xmlns:p14="http://schemas.microsoft.com/office/powerpoint/2010/main" val="292790438"/>
              </p:ext>
            </p:extLst>
          </p:nvPr>
        </p:nvGraphicFramePr>
        <p:xfrm>
          <a:off x="952500" y="1676400"/>
          <a:ext cx="7239000" cy="411480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Security Control</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Enable screen lock and passcode settings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The screen lock option on all mobile devices should be enabled with a passcode, and strict requirements on when the device will be locked.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Configure device encryption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When available, all mobile devices should be configured to use data encryption to protect company-specific and personal data that may be stored and accessed on the device.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Require remote wipes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When available, configure mobile devices to support removing and permanently deleting sensitive data from the device if it is lost or stolen.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Enable location services and applications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 GPS services to protect and track mobile devices that may be lost or stolen.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Enable remote backup</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At a minimum, use the remote backup services available through the mobile device’s OS.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Install antivirus software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Organizations that allow mobile devices to connect to the network and transfer data should require that antivirus apps get installed to prevent unauthorized access to data, systems, and resources.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Install updates and patches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Verify that devices are set up to automatically install updates from the manufacturer.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6007932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z="2400" dirty="0" smtClean="0">
                <a:ea typeface="Calibri" panose="020F0502020204030204" pitchFamily="34" charset="0"/>
              </a:rPr>
              <a:t>Physical Destruction</a:t>
            </a:r>
          </a:p>
        </p:txBody>
      </p:sp>
      <p:sp>
        <p:nvSpPr>
          <p:cNvPr id="24579" name="Content Placeholder 2"/>
          <p:cNvSpPr>
            <a:spLocks noGrp="1"/>
          </p:cNvSpPr>
          <p:nvPr>
            <p:ph idx="1"/>
          </p:nvPr>
        </p:nvSpPr>
        <p:spPr>
          <a:xfrm>
            <a:off x="950119" y="1676400"/>
            <a:ext cx="5867400" cy="2444750"/>
          </a:xfrm>
        </p:spPr>
        <p:txBody>
          <a:bodyPr/>
          <a:lstStyle/>
          <a:p>
            <a:pPr>
              <a:buClr>
                <a:srgbClr val="009DDC"/>
              </a:buClr>
              <a:buFont typeface="Wingdings" panose="05000000000000000000" pitchFamily="2" charset="2"/>
              <a:buChar char="§"/>
            </a:pPr>
            <a:r>
              <a:rPr lang="en-US" altLang="en-US" sz="1600" b="1" dirty="0" smtClean="0"/>
              <a:t>Shredding</a:t>
            </a:r>
          </a:p>
          <a:p>
            <a:pPr>
              <a:buClr>
                <a:srgbClr val="009DDC"/>
              </a:buClr>
              <a:buFont typeface="Wingdings" panose="05000000000000000000" pitchFamily="2" charset="2"/>
              <a:buChar char="§"/>
            </a:pPr>
            <a:r>
              <a:rPr lang="en-US" altLang="en-US" dirty="0" smtClean="0"/>
              <a:t>Burning</a:t>
            </a:r>
            <a:endParaRPr lang="en-US" altLang="en-US" sz="1600" b="1" dirty="0" smtClean="0"/>
          </a:p>
          <a:p>
            <a:pPr>
              <a:buClr>
                <a:srgbClr val="009DDC"/>
              </a:buClr>
              <a:buFont typeface="Wingdings" panose="05000000000000000000" pitchFamily="2" charset="2"/>
              <a:buChar char="§"/>
            </a:pPr>
            <a:r>
              <a:rPr lang="en-US" altLang="en-US" sz="1600" b="1" dirty="0" smtClean="0"/>
              <a:t>Drilling</a:t>
            </a:r>
          </a:p>
          <a:p>
            <a:pPr>
              <a:buClr>
                <a:srgbClr val="009DDC"/>
              </a:buClr>
              <a:buFont typeface="Wingdings" panose="05000000000000000000" pitchFamily="2" charset="2"/>
              <a:buChar char="§"/>
            </a:pPr>
            <a:r>
              <a:rPr lang="en-US" altLang="en-US" dirty="0" smtClean="0"/>
              <a:t>Smashing</a:t>
            </a:r>
            <a:endParaRPr lang="en-US" altLang="en-US" sz="1600" b="1" dirty="0" smtClean="0"/>
          </a:p>
          <a:p>
            <a:pPr>
              <a:buClr>
                <a:srgbClr val="009DDC"/>
              </a:buClr>
              <a:buFont typeface="Wingdings" panose="05000000000000000000" pitchFamily="2" charset="2"/>
              <a:buChar char="§"/>
            </a:pPr>
            <a:r>
              <a:rPr lang="en-US" altLang="en-US" sz="1600" b="1" dirty="0" smtClean="0"/>
              <a:t>Degaussing</a:t>
            </a:r>
          </a:p>
          <a:p>
            <a:pPr>
              <a:buClr>
                <a:srgbClr val="009DDC"/>
              </a:buClr>
              <a:buFont typeface="Wingdings" panose="05000000000000000000" pitchFamily="2" charset="2"/>
              <a:buChar char="§"/>
            </a:pPr>
            <a:r>
              <a:rPr lang="en-US" altLang="en-US" sz="1600" b="1" dirty="0" smtClean="0"/>
              <a:t>Electromagnetic waves</a:t>
            </a:r>
          </a:p>
        </p:txBody>
      </p:sp>
      <p:pic>
        <p:nvPicPr>
          <p:cNvPr id="18434" name="Picture 2" descr="C:\Users\Alex Tong\Desktop\1370489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05200"/>
            <a:ext cx="3760789" cy="2488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249123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 or Repurposing</a:t>
            </a:r>
            <a:endParaRPr lang="en-US" dirty="0"/>
          </a:p>
        </p:txBody>
      </p:sp>
      <p:sp>
        <p:nvSpPr>
          <p:cNvPr id="3" name="Content Placeholder 2"/>
          <p:cNvSpPr>
            <a:spLocks noGrp="1"/>
          </p:cNvSpPr>
          <p:nvPr>
            <p:ph idx="1"/>
          </p:nvPr>
        </p:nvSpPr>
        <p:spPr>
          <a:xfrm>
            <a:off x="914400" y="1593850"/>
            <a:ext cx="6781800" cy="1835150"/>
          </a:xfrm>
        </p:spPr>
        <p:txBody>
          <a:bodyPr/>
          <a:lstStyle/>
          <a:p>
            <a:r>
              <a:rPr lang="en-US" dirty="0" smtClean="0"/>
              <a:t>Format data storage areas to completely remove old data.</a:t>
            </a:r>
          </a:p>
          <a:p>
            <a:r>
              <a:rPr lang="en-US" dirty="0" smtClean="0"/>
              <a:t>Types of formatting:</a:t>
            </a:r>
          </a:p>
          <a:p>
            <a:pPr lvl="1"/>
            <a:r>
              <a:rPr lang="en-US" dirty="0" smtClean="0"/>
              <a:t>Low level formatting</a:t>
            </a:r>
          </a:p>
          <a:p>
            <a:pPr lvl="1"/>
            <a:r>
              <a:rPr lang="en-US" dirty="0" smtClean="0"/>
              <a:t>Standard formatting</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3048000"/>
            <a:ext cx="2467360" cy="3197656"/>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3048000"/>
            <a:ext cx="2467360" cy="3197656"/>
          </a:xfrm>
          <a:prstGeom prst="rect">
            <a:avLst/>
          </a:prstGeom>
        </p:spPr>
      </p:pic>
      <p:sp>
        <p:nvSpPr>
          <p:cNvPr id="6" name="AutoShape 304"/>
          <p:cNvSpPr>
            <a:spLocks noChangeArrowheads="1"/>
          </p:cNvSpPr>
          <p:nvPr/>
        </p:nvSpPr>
        <p:spPr bwMode="auto">
          <a:xfrm>
            <a:off x="4281680" y="4342028"/>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
        <p:nvSpPr>
          <p:cNvPr id="7" name="Text Box 307"/>
          <p:cNvSpPr txBox="1">
            <a:spLocks noChangeArrowheads="1"/>
          </p:cNvSpPr>
          <p:nvPr/>
        </p:nvSpPr>
        <p:spPr bwMode="auto">
          <a:xfrm>
            <a:off x="1674355" y="3429000"/>
            <a:ext cx="199221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Lorem ipsum dolor sit amet, consectetur adipisci velit. Fusce mattis neque… </a:t>
            </a:r>
            <a:endParaRPr lang="en-US" sz="1100" b="1" dirty="0"/>
          </a:p>
        </p:txBody>
      </p:sp>
      <p:sp>
        <p:nvSpPr>
          <p:cNvPr id="8" name="Text Box 307"/>
          <p:cNvSpPr txBox="1">
            <a:spLocks noChangeArrowheads="1"/>
          </p:cNvSpPr>
          <p:nvPr/>
        </p:nvSpPr>
        <p:spPr bwMode="auto">
          <a:xfrm>
            <a:off x="3845005" y="4982335"/>
            <a:ext cx="163972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1100" b="1" dirty="0" smtClean="0"/>
              <a:t>Standard formatting</a:t>
            </a:r>
            <a:endParaRPr lang="en-US" sz="1100" b="1" dirty="0"/>
          </a:p>
        </p:txBody>
      </p:sp>
    </p:spTree>
    <p:extLst>
      <p:ext uri="{BB962C8B-B14F-4D97-AF65-F5344CB8AC3E}">
        <p14:creationId xmlns:p14="http://schemas.microsoft.com/office/powerpoint/2010/main" val="19568587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400" dirty="0" smtClean="0">
                <a:ea typeface="Calibri" panose="020F0502020204030204" pitchFamily="34" charset="0"/>
              </a:rPr>
              <a:t>Types of Malware (Cont.)</a:t>
            </a:r>
          </a:p>
        </p:txBody>
      </p:sp>
      <p:graphicFrame>
        <p:nvGraphicFramePr>
          <p:cNvPr id="10" name="Group 23"/>
          <p:cNvGraphicFramePr>
            <a:graphicFrameLocks noGrp="1"/>
          </p:cNvGraphicFramePr>
          <p:nvPr>
            <p:extLst>
              <p:ext uri="{D42A27DB-BD31-4B8C-83A1-F6EECF244321}">
                <p14:modId xmlns:p14="http://schemas.microsoft.com/office/powerpoint/2010/main" val="2448804629"/>
              </p:ext>
            </p:extLst>
          </p:nvPr>
        </p:nvGraphicFramePr>
        <p:xfrm>
          <a:off x="952500" y="1676400"/>
          <a:ext cx="7239000" cy="376428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Malware Type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Spyware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Surreptitiously installed malicious software that tracks and reports the usage of a target system, or to collect other data the author wants to obtain, such as web browsing history, personal information, banking and other financial information, and user names and passwords.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Adware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Software that automatically displays or downloads advertisements when it is used. While not all adware is malicious, many adware programs have been associated with spyware and other types of malicious software.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Ransomware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Malicious code that restricts access to a user's device or the data stored on it until the victim pays the attacker to remove the restriction. Ransomware is often implemented as a Trojan horse and can use file encryption to restrict access to data.</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Rootkit</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Code that takes control of a system at the lowest levels. Rootkits often attempt to hide themselves from monitoring or detection, and modify low-level system files when integrating themselves into a system.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Spam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Spam is an email-based threat that presents advertising materials, promotional content, or get-rich-quick schemes to users. The messages can quickly fill a user's inbox and cause storage issues. Spam can also carry malicious code and other types of malware.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2324128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Guidelines for Recycling or Repurposing </a:t>
            </a:r>
            <a:br>
              <a:rPr lang="en-US" dirty="0" smtClean="0"/>
            </a:br>
            <a:r>
              <a:rPr lang="en-US" dirty="0" smtClean="0"/>
              <a:t>Hardware</a:t>
            </a:r>
            <a:endParaRPr lang="en-US" dirty="0"/>
          </a:p>
        </p:txBody>
      </p:sp>
      <p:sp>
        <p:nvSpPr>
          <p:cNvPr id="3" name="Content Placeholder 2"/>
          <p:cNvSpPr>
            <a:spLocks noGrp="1"/>
          </p:cNvSpPr>
          <p:nvPr>
            <p:ph idx="1"/>
          </p:nvPr>
        </p:nvSpPr>
        <p:spPr>
          <a:xfrm>
            <a:off x="952500" y="1600200"/>
            <a:ext cx="7239000" cy="1377950"/>
          </a:xfrm>
        </p:spPr>
        <p:txBody>
          <a:bodyPr/>
          <a:lstStyle/>
          <a:p>
            <a:r>
              <a:rPr lang="en-US" dirty="0" smtClean="0"/>
              <a:t>Consider formatting hard disks or using a disk wipe utility.</a:t>
            </a:r>
          </a:p>
          <a:p>
            <a:r>
              <a:rPr lang="en-US" dirty="0" smtClean="0"/>
              <a:t>Install remote wiping software on portable devices.</a:t>
            </a:r>
          </a:p>
          <a:p>
            <a:r>
              <a:rPr lang="en-US" dirty="0" smtClean="0"/>
              <a:t>Check hard disks after sanitizing to ensure that data was removed.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5953" y="3643525"/>
            <a:ext cx="3155547" cy="21126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873" y="3585878"/>
            <a:ext cx="3138487" cy="217029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9874" y="3784235"/>
            <a:ext cx="1886484" cy="18864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4204" y="3741505"/>
            <a:ext cx="1859043" cy="1859043"/>
          </a:xfrm>
          <a:prstGeom prst="rect">
            <a:avLst/>
          </a:prstGeom>
        </p:spPr>
      </p:pic>
    </p:spTree>
    <p:extLst>
      <p:ext uri="{BB962C8B-B14F-4D97-AF65-F5344CB8AC3E}">
        <p14:creationId xmlns:p14="http://schemas.microsoft.com/office/powerpoint/2010/main" val="1966840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r>
              <a:rPr lang="en-US" sz="2400" b="1" i="0" dirty="0" smtClean="0">
                <a:latin typeface="Calibri" pitchFamily="34" charset="0"/>
                <a:cs typeface="Calibri" pitchFamily="34" charset="0"/>
              </a:rPr>
              <a:t>Reflective Questions</a:t>
            </a:r>
          </a:p>
        </p:txBody>
      </p:sp>
      <p:sp>
        <p:nvSpPr>
          <p:cNvPr id="5123" name="Rectangle 3"/>
          <p:cNvSpPr>
            <a:spLocks noChangeArrowheads="1"/>
          </p:cNvSpPr>
          <p:nvPr/>
        </p:nvSpPr>
        <p:spPr bwMode="auto">
          <a:xfrm>
            <a:off x="457200" y="1143000"/>
            <a:ext cx="8229600" cy="5257800"/>
          </a:xfrm>
          <a:prstGeom prst="rect">
            <a:avLst/>
          </a:prstGeom>
          <a:noFill/>
          <a:ln>
            <a:noFill/>
          </a:ln>
          <a:extLst/>
        </p:spPr>
        <p:txBody>
          <a:bodyPr/>
          <a:lstStyle/>
          <a:p>
            <a:pPr marL="342900" indent="-342900">
              <a:spcBef>
                <a:spcPct val="20000"/>
              </a:spcBef>
              <a:buClr>
                <a:srgbClr val="009DDC"/>
              </a:buClr>
              <a:buFont typeface="+mj-lt"/>
              <a:buAutoNum type="arabicPeriod"/>
              <a:defRPr/>
            </a:pPr>
            <a:r>
              <a:rPr lang="en-US" sz="1600" b="1" dirty="0"/>
              <a:t>What physical security controls have been employed at organizations </a:t>
            </a:r>
            <a:r>
              <a:rPr lang="en-US" sz="1600" b="1" dirty="0" smtClean="0"/>
              <a:t>where you </a:t>
            </a:r>
            <a:r>
              <a:rPr lang="en-US" sz="1600" b="1" dirty="0"/>
              <a:t>have </a:t>
            </a:r>
            <a:r>
              <a:rPr lang="en-US" sz="1600" b="1" dirty="0" smtClean="0"/>
              <a:t>worked?</a:t>
            </a:r>
            <a:br>
              <a:rPr lang="en-US" sz="1600" b="1" dirty="0" smtClean="0"/>
            </a:br>
            <a:endParaRPr lang="en-US" sz="1600" b="1" dirty="0"/>
          </a:p>
          <a:p>
            <a:pPr marL="342900" indent="-342900">
              <a:spcBef>
                <a:spcPct val="20000"/>
              </a:spcBef>
              <a:buClr>
                <a:srgbClr val="009DDC"/>
              </a:buClr>
              <a:buFont typeface="+mj-lt"/>
              <a:buAutoNum type="arabicPeriod"/>
              <a:defRPr/>
            </a:pPr>
            <a:r>
              <a:rPr lang="en-US" sz="1600" b="1" dirty="0"/>
              <a:t>What steps has your organization taken to ensure the security of mobile devices? Have you planned ahead in case the devices are lost or stolen? If so, how?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400" dirty="0" smtClean="0">
                <a:ea typeface="Calibri" panose="020F0502020204030204" pitchFamily="34" charset="0"/>
              </a:rPr>
              <a:t>Social Engineering</a:t>
            </a:r>
          </a:p>
        </p:txBody>
      </p:sp>
      <p:sp>
        <p:nvSpPr>
          <p:cNvPr id="12291" name="Line 18"/>
          <p:cNvSpPr>
            <a:spLocks noChangeShapeType="1"/>
          </p:cNvSpPr>
          <p:nvPr/>
        </p:nvSpPr>
        <p:spPr bwMode="auto">
          <a:xfrm flipV="1">
            <a:off x="1828800" y="2209800"/>
            <a:ext cx="3505200" cy="144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2" name="Line 19"/>
          <p:cNvSpPr>
            <a:spLocks noChangeShapeType="1"/>
          </p:cNvSpPr>
          <p:nvPr/>
        </p:nvSpPr>
        <p:spPr bwMode="auto">
          <a:xfrm flipH="1" flipV="1">
            <a:off x="1828800" y="3886200"/>
            <a:ext cx="3352800" cy="1447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93" name="Rectangle 11"/>
          <p:cNvSpPr>
            <a:spLocks noChangeArrowheads="1"/>
          </p:cNvSpPr>
          <p:nvPr/>
        </p:nvSpPr>
        <p:spPr bwMode="auto">
          <a:xfrm>
            <a:off x="4269960" y="3475387"/>
            <a:ext cx="464109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Clr>
                <a:srgbClr val="009DDC"/>
              </a:buClr>
              <a:buFont typeface="Arial Black" panose="020B0A04020102020204" pitchFamily="34" charset="0"/>
              <a:buAutoNum type="arabicPeriod"/>
            </a:pPr>
            <a:r>
              <a:rPr lang="en-US" altLang="en-US" sz="1600" b="1" dirty="0"/>
              <a:t>Attacker obtains credentials from user</a:t>
            </a:r>
          </a:p>
          <a:p>
            <a:pPr eaLnBrk="1" hangingPunct="1">
              <a:spcBef>
                <a:spcPct val="20000"/>
              </a:spcBef>
              <a:buClr>
                <a:srgbClr val="009DDC"/>
              </a:buClr>
              <a:buFont typeface="Arial Black" panose="020B0A04020102020204" pitchFamily="34" charset="0"/>
              <a:buAutoNum type="arabicPeriod"/>
            </a:pPr>
            <a:r>
              <a:rPr lang="en-US" altLang="en-US" sz="1600" b="1" dirty="0"/>
              <a:t>Attacker uses credentials to mount attack</a:t>
            </a:r>
          </a:p>
        </p:txBody>
      </p:sp>
      <p:sp>
        <p:nvSpPr>
          <p:cNvPr id="12294" name="Text Box 12"/>
          <p:cNvSpPr txBox="1">
            <a:spLocks noChangeArrowheads="1"/>
          </p:cNvSpPr>
          <p:nvPr/>
        </p:nvSpPr>
        <p:spPr bwMode="auto">
          <a:xfrm>
            <a:off x="3093281" y="3276600"/>
            <a:ext cx="9444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lgn="ctr">
              <a:spcBef>
                <a:spcPct val="0"/>
              </a:spcBef>
              <a:buClrTx/>
              <a:buFontTx/>
              <a:buNone/>
            </a:pPr>
            <a:r>
              <a:rPr lang="en-US" altLang="en-US" sz="1100" b="1" dirty="0"/>
              <a:t>User </a:t>
            </a:r>
            <a:r>
              <a:rPr lang="en-US" altLang="en-US" sz="1100" b="1" dirty="0" smtClean="0"/>
              <a:t>name </a:t>
            </a:r>
            <a:endParaRPr lang="en-US" altLang="en-US" sz="1100" b="1" dirty="0"/>
          </a:p>
          <a:p>
            <a:pPr algn="ctr">
              <a:spcBef>
                <a:spcPct val="0"/>
              </a:spcBef>
              <a:buClrTx/>
              <a:buFontTx/>
              <a:buNone/>
            </a:pPr>
            <a:r>
              <a:rPr lang="en-US" altLang="en-US" sz="1100" b="1" dirty="0"/>
              <a:t>Password</a:t>
            </a:r>
          </a:p>
        </p:txBody>
      </p:sp>
      <p:sp>
        <p:nvSpPr>
          <p:cNvPr id="12295" name="Text Box 13"/>
          <p:cNvSpPr txBox="1">
            <a:spLocks noChangeArrowheads="1"/>
          </p:cNvSpPr>
          <p:nvPr/>
        </p:nvSpPr>
        <p:spPr bwMode="auto">
          <a:xfrm>
            <a:off x="4843463" y="5791200"/>
            <a:ext cx="9398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lgn="ctr">
              <a:spcBef>
                <a:spcPct val="0"/>
              </a:spcBef>
              <a:buClrTx/>
              <a:buFontTx/>
              <a:buNone/>
            </a:pPr>
            <a:r>
              <a:rPr lang="en-US" altLang="en-US" sz="1100" b="1" dirty="0"/>
              <a:t>Target</a:t>
            </a:r>
          </a:p>
        </p:txBody>
      </p:sp>
      <p:sp>
        <p:nvSpPr>
          <p:cNvPr id="12296" name="Text Box 9"/>
          <p:cNvSpPr txBox="1">
            <a:spLocks noChangeArrowheads="1"/>
          </p:cNvSpPr>
          <p:nvPr/>
        </p:nvSpPr>
        <p:spPr bwMode="auto">
          <a:xfrm>
            <a:off x="698500" y="4427538"/>
            <a:ext cx="11303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spcBef>
                <a:spcPct val="20000"/>
              </a:spcBef>
              <a:buClr>
                <a:srgbClr val="FF9900"/>
              </a:buClr>
              <a:buChar char="•"/>
              <a:defRPr sz="2000">
                <a:solidFill>
                  <a:schemeClr val="tx1"/>
                </a:solidFill>
                <a:latin typeface="Arial" panose="020B0604020202020204" pitchFamily="34" charset="0"/>
              </a:defRPr>
            </a:lvl1pPr>
            <a:lvl2pPr marL="742950" indent="-285750">
              <a:spcBef>
                <a:spcPct val="20000"/>
              </a:spcBef>
              <a:buClr>
                <a:srgbClr val="FF9900"/>
              </a:buClr>
              <a:buChar char="–"/>
              <a:defRPr>
                <a:solidFill>
                  <a:schemeClr val="tx1"/>
                </a:solidFill>
                <a:latin typeface="Arial" panose="020B0604020202020204" pitchFamily="34" charset="0"/>
              </a:defRPr>
            </a:lvl2pPr>
            <a:lvl3pPr marL="1143000" indent="-228600">
              <a:spcBef>
                <a:spcPct val="20000"/>
              </a:spcBef>
              <a:buClr>
                <a:srgbClr val="FF9900"/>
              </a:buClr>
              <a:buChar char="•"/>
              <a:defRPr sz="1600">
                <a:solidFill>
                  <a:schemeClr val="tx1"/>
                </a:solidFill>
                <a:latin typeface="Arial" panose="020B0604020202020204" pitchFamily="34" charset="0"/>
              </a:defRPr>
            </a:lvl3pPr>
            <a:lvl4pPr marL="1600200" indent="-228600">
              <a:spcBef>
                <a:spcPct val="20000"/>
              </a:spcBef>
              <a:buClr>
                <a:srgbClr val="FF9900"/>
              </a:buClr>
              <a:buChar char="–"/>
              <a:defRPr sz="1400">
                <a:solidFill>
                  <a:schemeClr val="tx1"/>
                </a:solidFill>
                <a:latin typeface="Arial" panose="020B0604020202020204" pitchFamily="34" charset="0"/>
              </a:defRPr>
            </a:lvl4pPr>
            <a:lvl5pPr marL="2057400" indent="-228600">
              <a:spcBef>
                <a:spcPct val="20000"/>
              </a:spcBef>
              <a:buClr>
                <a:srgbClr val="FF9900"/>
              </a:buClr>
              <a:buChar char="»"/>
              <a:defRPr sz="1400">
                <a:solidFill>
                  <a:schemeClr val="tx1"/>
                </a:solidFill>
                <a:latin typeface="Arial" panose="020B0604020202020204" pitchFamily="34" charset="0"/>
              </a:defRPr>
            </a:lvl5pPr>
            <a:lvl6pPr marL="2514600" indent="-228600" fontAlgn="base">
              <a:spcBef>
                <a:spcPct val="20000"/>
              </a:spcBef>
              <a:spcAft>
                <a:spcPct val="0"/>
              </a:spcAft>
              <a:buClr>
                <a:srgbClr val="FF9900"/>
              </a:buClr>
              <a:buChar char="»"/>
              <a:defRPr sz="1400">
                <a:solidFill>
                  <a:schemeClr val="tx1"/>
                </a:solidFill>
                <a:latin typeface="Arial" panose="020B0604020202020204" pitchFamily="34" charset="0"/>
              </a:defRPr>
            </a:lvl6pPr>
            <a:lvl7pPr marL="2971800" indent="-228600" fontAlgn="base">
              <a:spcBef>
                <a:spcPct val="20000"/>
              </a:spcBef>
              <a:spcAft>
                <a:spcPct val="0"/>
              </a:spcAft>
              <a:buClr>
                <a:srgbClr val="FF9900"/>
              </a:buClr>
              <a:buChar char="»"/>
              <a:defRPr sz="1400">
                <a:solidFill>
                  <a:schemeClr val="tx1"/>
                </a:solidFill>
                <a:latin typeface="Arial" panose="020B0604020202020204" pitchFamily="34" charset="0"/>
              </a:defRPr>
            </a:lvl7pPr>
            <a:lvl8pPr marL="3429000" indent="-228600" fontAlgn="base">
              <a:spcBef>
                <a:spcPct val="20000"/>
              </a:spcBef>
              <a:spcAft>
                <a:spcPct val="0"/>
              </a:spcAft>
              <a:buClr>
                <a:srgbClr val="FF9900"/>
              </a:buClr>
              <a:buChar char="»"/>
              <a:defRPr sz="1400">
                <a:solidFill>
                  <a:schemeClr val="tx1"/>
                </a:solidFill>
                <a:latin typeface="Arial" panose="020B0604020202020204" pitchFamily="34" charset="0"/>
              </a:defRPr>
            </a:lvl8pPr>
            <a:lvl9pPr marL="3886200" indent="-228600" fontAlgn="base">
              <a:spcBef>
                <a:spcPct val="20000"/>
              </a:spcBef>
              <a:spcAft>
                <a:spcPct val="0"/>
              </a:spcAft>
              <a:buClr>
                <a:srgbClr val="FF9900"/>
              </a:buClr>
              <a:buChar char="»"/>
              <a:defRPr sz="1400">
                <a:solidFill>
                  <a:schemeClr val="tx1"/>
                </a:solidFill>
                <a:latin typeface="Arial" panose="020B0604020202020204" pitchFamily="34" charset="0"/>
              </a:defRPr>
            </a:lvl9pPr>
          </a:lstStyle>
          <a:p>
            <a:pPr algn="ctr">
              <a:spcBef>
                <a:spcPct val="50000"/>
              </a:spcBef>
              <a:buClrTx/>
              <a:buFontTx/>
              <a:buNone/>
            </a:pPr>
            <a:r>
              <a:rPr lang="en-US" altLang="en-US" sz="1100" b="1" dirty="0"/>
              <a:t>Attacker</a:t>
            </a:r>
          </a:p>
        </p:txBody>
      </p:sp>
      <p:pic>
        <p:nvPicPr>
          <p:cNvPr id="12299" name="Picture 17" descr="D:\A+\new icons\docu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6438" y="2495550"/>
            <a:ext cx="63817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3" descr="C:\Users\Alex Tong\Desktop\9_13_ppt\new icons\user_1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2975" y="1790700"/>
            <a:ext cx="890588"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2" descr="D:\A+\new icons\laptop_ico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4975" y="1835150"/>
            <a:ext cx="10842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2" descr="C:\Users\Alex Tong\Desktop\9_13_ppt\new icons\comput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3025" y="4930775"/>
            <a:ext cx="36195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1"/>
          <p:cNvSpPr/>
          <p:nvPr/>
        </p:nvSpPr>
        <p:spPr>
          <a:xfrm>
            <a:off x="2055813" y="2933700"/>
            <a:ext cx="307975" cy="284163"/>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1</a:t>
            </a:r>
          </a:p>
        </p:txBody>
      </p:sp>
      <p:sp>
        <p:nvSpPr>
          <p:cNvPr id="23" name="Rounded Rectangle 22"/>
          <p:cNvSpPr/>
          <p:nvPr/>
        </p:nvSpPr>
        <p:spPr>
          <a:xfrm>
            <a:off x="2055813" y="4405313"/>
            <a:ext cx="307975" cy="284162"/>
          </a:xfrm>
          <a:prstGeom prst="roundRect">
            <a:avLst/>
          </a:prstGeom>
          <a:solidFill>
            <a:srgbClr val="009DDC"/>
          </a:soli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bg1"/>
                </a:solidFill>
              </a:rPr>
              <a:t>2</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0402" y="3328097"/>
            <a:ext cx="918398" cy="1062231"/>
          </a:xfrm>
          <a:prstGeom prst="rect">
            <a:avLst/>
          </a:prstGeom>
        </p:spPr>
      </p:pic>
    </p:spTree>
    <p:extLst>
      <p:ext uri="{BB962C8B-B14F-4D97-AF65-F5344CB8AC3E}">
        <p14:creationId xmlns:p14="http://schemas.microsoft.com/office/powerpoint/2010/main" val="1059055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Types of Attacks</a:t>
            </a:r>
          </a:p>
        </p:txBody>
      </p:sp>
      <p:graphicFrame>
        <p:nvGraphicFramePr>
          <p:cNvPr id="102423" name="Group 23"/>
          <p:cNvGraphicFramePr>
            <a:graphicFrameLocks noGrp="1"/>
          </p:cNvGraphicFramePr>
          <p:nvPr>
            <p:extLst>
              <p:ext uri="{D42A27DB-BD31-4B8C-83A1-F6EECF244321}">
                <p14:modId xmlns:p14="http://schemas.microsoft.com/office/powerpoint/2010/main" val="633734070"/>
              </p:ext>
            </p:extLst>
          </p:nvPr>
        </p:nvGraphicFramePr>
        <p:xfrm>
          <a:off x="952500" y="1600200"/>
          <a:ext cx="7239000" cy="3002280"/>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Attack Type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Zero day attack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Exploits a previously unknown vulnerability in an application or OS.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Brute force attack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Uses password-cracking software to try every possible alphanumeric combination.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Dictionary attack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Automates password guessing by comparing encrypted passwords against a list of possible values.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Eavesdropping or sniffing attack</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Uses special monitoring software to intercept private network communications, either to steal the content of the communication itself or to obtain user names and passwords for future software attacks.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defRPr/>
                      </a:pPr>
                      <a:r>
                        <a:rPr kumimoji="0" lang="en-US" sz="1100" b="1" i="0" u="none" strike="noStrike" cap="none" normalizeH="0" baseline="0" dirty="0" smtClean="0">
                          <a:ln>
                            <a:noFill/>
                          </a:ln>
                          <a:solidFill>
                            <a:schemeClr val="tx1"/>
                          </a:solidFill>
                          <a:effectLst/>
                          <a:latin typeface="Arial" charset="0"/>
                        </a:rPr>
                        <a:t>Man-in-the-middle attack</a:t>
                      </a:r>
                    </a:p>
                    <a:p>
                      <a:pPr marL="0" marR="0" lvl="0" indent="0" algn="l" defTabSz="914400" rtl="0" eaLnBrk="1" fontAlgn="base" latinLnBrk="0" hangingPunct="1">
                        <a:lnSpc>
                          <a:spcPct val="100000"/>
                        </a:lnSpc>
                        <a:spcBef>
                          <a:spcPct val="20000"/>
                        </a:spcBef>
                        <a:spcAft>
                          <a:spcPct val="0"/>
                        </a:spcAft>
                        <a:buClr>
                          <a:srgbClr val="FF9900"/>
                        </a:buClr>
                        <a:buSzTx/>
                        <a:buFontTx/>
                        <a:buNone/>
                        <a:tabLst/>
                      </a:pPr>
                      <a:endParaRPr kumimoji="0" lang="en-US" sz="11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0" i="0" u="none" strike="noStrike" cap="none" normalizeH="0" baseline="0" dirty="0" smtClean="0">
                          <a:ln>
                            <a:noFill/>
                          </a:ln>
                          <a:solidFill>
                            <a:schemeClr val="tx1"/>
                          </a:solidFill>
                          <a:effectLst/>
                          <a:latin typeface="Arial" charset="0"/>
                        </a:rPr>
                        <a:t>A form of eavesdropping where the attacker makes an independent connection between two victims and relays information between the victims as if they are directly communicating over a closed connection, when in reality the attacker is controlling the information that travels between the victims.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3390099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Zombies and Botnets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28" y="1295400"/>
            <a:ext cx="7619048" cy="5161905"/>
          </a:xfrm>
          <a:prstGeom prst="rect">
            <a:avLst/>
          </a:prstGeom>
        </p:spPr>
      </p:pic>
    </p:spTree>
    <p:extLst>
      <p:ext uri="{BB962C8B-B14F-4D97-AF65-F5344CB8AC3E}">
        <p14:creationId xmlns:p14="http://schemas.microsoft.com/office/powerpoint/2010/main" val="2609006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400" dirty="0" smtClean="0">
                <a:ea typeface="Calibri" panose="020F0502020204030204" pitchFamily="34" charset="0"/>
              </a:rPr>
              <a:t>Windows Security Policies</a:t>
            </a:r>
          </a:p>
        </p:txBody>
      </p:sp>
      <p:sp>
        <p:nvSpPr>
          <p:cNvPr id="25603" name="AutoShape 303"/>
          <p:cNvSpPr>
            <a:spLocks/>
          </p:cNvSpPr>
          <p:nvPr/>
        </p:nvSpPr>
        <p:spPr bwMode="auto">
          <a:xfrm flipH="1">
            <a:off x="2282825" y="2286000"/>
            <a:ext cx="174625" cy="1219200"/>
          </a:xfrm>
          <a:prstGeom prst="rightBrace">
            <a:avLst>
              <a:gd name="adj1" fmla="val 6590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sp>
        <p:nvSpPr>
          <p:cNvPr id="7" name="Rounded Rectangle 6"/>
          <p:cNvSpPr/>
          <p:nvPr/>
        </p:nvSpPr>
        <p:spPr>
          <a:xfrm>
            <a:off x="561975" y="2757488"/>
            <a:ext cx="1724025" cy="274637"/>
          </a:xfrm>
          <a:prstGeom prst="roundRect">
            <a:avLst/>
          </a:prstGeom>
          <a:gradFill flip="none" rotWithShape="0">
            <a:gsLst>
              <a:gs pos="0">
                <a:schemeClr val="bg1">
                  <a:lumMod val="92000"/>
                </a:schemeClr>
              </a:gs>
              <a:gs pos="100000">
                <a:schemeClr val="bg1"/>
              </a:gs>
            </a:gsLst>
            <a:lin ang="2700000" scaled="1"/>
            <a:tileRect/>
          </a:gradFill>
          <a:ln>
            <a:noFill/>
          </a:ln>
          <a:effectLst>
            <a:outerShdw blurRad="38100" dist="25400" dir="2700000" sx="99000" sy="99000" algn="tl"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b="1" dirty="0">
                <a:solidFill>
                  <a:schemeClr val="tx1"/>
                </a:solidFill>
              </a:rPr>
              <a:t>Policy </a:t>
            </a:r>
            <a:r>
              <a:rPr lang="en-US" sz="1100" b="1" dirty="0" smtClean="0">
                <a:solidFill>
                  <a:schemeClr val="tx1"/>
                </a:solidFill>
              </a:rPr>
              <a:t>nodes</a:t>
            </a:r>
            <a:endParaRPr lang="en-US" sz="1100" b="1" dirty="0">
              <a:solidFill>
                <a:schemeClr val="tx1"/>
              </a:solidFill>
            </a:endParaRPr>
          </a:p>
        </p:txBody>
      </p:sp>
      <p:pic>
        <p:nvPicPr>
          <p:cNvPr id="2560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447800"/>
            <a:ext cx="6234113"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323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2400" b="1" i="0" dirty="0" smtClean="0">
                <a:latin typeface="Calibri" pitchFamily="34" charset="0"/>
                <a:cs typeface="Calibri" pitchFamily="34" charset="0"/>
              </a:rPr>
              <a:t>Security Best Practices</a:t>
            </a:r>
          </a:p>
        </p:txBody>
      </p:sp>
      <p:graphicFrame>
        <p:nvGraphicFramePr>
          <p:cNvPr id="102423" name="Group 23"/>
          <p:cNvGraphicFramePr>
            <a:graphicFrameLocks noGrp="1"/>
          </p:cNvGraphicFramePr>
          <p:nvPr>
            <p:extLst>
              <p:ext uri="{D42A27DB-BD31-4B8C-83A1-F6EECF244321}">
                <p14:modId xmlns:p14="http://schemas.microsoft.com/office/powerpoint/2010/main" val="1543321908"/>
              </p:ext>
            </p:extLst>
          </p:nvPr>
        </p:nvGraphicFramePr>
        <p:xfrm>
          <a:off x="952500" y="1676400"/>
          <a:ext cx="7239000" cy="4468368"/>
        </p:xfrm>
        <a:graphic>
          <a:graphicData uri="http://schemas.openxmlformats.org/drawingml/2006/table">
            <a:tbl>
              <a:tblPr/>
              <a:tblGrid>
                <a:gridCol w="1676400"/>
                <a:gridCol w="5562600"/>
              </a:tblGrid>
              <a:tr h="4572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Practice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400" b="1" i="0" u="none" strike="noStrike" cap="none" normalizeH="0" baseline="0" dirty="0" smtClean="0">
                          <a:ln>
                            <a:noFill/>
                          </a:ln>
                          <a:solidFill>
                            <a:schemeClr val="bg1"/>
                          </a:solidFill>
                          <a:effectLst/>
                          <a:latin typeface="Arial" charset="0"/>
                        </a:rPr>
                        <a:t>Description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Manage user authentication</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Change the default user account name and password on each device.</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Require all users to create strong passwords and to protect those passwords.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When necessary, implement multifactor authentication, including smart cards or biometric authentication systems.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Install updates and patches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Install the latest OS service packs and security updates.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Install the latest application patches for OS utilities and web browsers, not just third-party applications.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Manage user accounts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Use policy settings to disable guest and other unneeded accounts.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Restrict user permissions.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Educate users </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Train users to recognize and avoid hoaxes, phishing attacks, and potential sources of malware.</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r h="381000">
                <a:tc>
                  <a:txBody>
                    <a:bodyPr/>
                    <a:lstStyle/>
                    <a:p>
                      <a:pPr marL="0" marR="0" lvl="0" indent="0" algn="l" defTabSz="914400" rtl="0" eaLnBrk="1" fontAlgn="base" latinLnBrk="0" hangingPunct="1">
                        <a:lnSpc>
                          <a:spcPct val="100000"/>
                        </a:lnSpc>
                        <a:spcBef>
                          <a:spcPct val="20000"/>
                        </a:spcBef>
                        <a:spcAft>
                          <a:spcPct val="0"/>
                        </a:spcAft>
                        <a:buClr>
                          <a:srgbClr val="FF9900"/>
                        </a:buClr>
                        <a:buSzTx/>
                        <a:buFontTx/>
                        <a:buNone/>
                        <a:tabLst/>
                      </a:pPr>
                      <a:r>
                        <a:rPr kumimoji="0" lang="en-US" sz="1100" b="1" i="0" u="none" strike="noStrike" cap="none" normalizeH="0" baseline="0" dirty="0" smtClean="0">
                          <a:ln>
                            <a:noFill/>
                          </a:ln>
                          <a:solidFill>
                            <a:schemeClr val="tx1"/>
                          </a:solidFill>
                          <a:effectLst/>
                          <a:latin typeface="Arial" charset="0"/>
                        </a:rPr>
                        <a:t>Apply device security measures</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Implement antivirus software.</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Block pop-ups in web browsers.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Install and configure firewalls.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Use warning messages and banners at user login.</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Disable the autorun feature for external storage devices.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Enable screen locks for idle systems.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Enable automatic OS updates.</a:t>
                      </a:r>
                    </a:p>
                    <a:p>
                      <a:pPr marL="171450" marR="0" lvl="0" indent="-171450" algn="l" defTabSz="914400" rtl="0" eaLnBrk="1" fontAlgn="base" latinLnBrk="0" hangingPunct="1">
                        <a:lnSpc>
                          <a:spcPct val="100000"/>
                        </a:lnSpc>
                        <a:spcBef>
                          <a:spcPct val="20000"/>
                        </a:spcBef>
                        <a:spcAft>
                          <a:spcPct val="0"/>
                        </a:spcAft>
                        <a:buClr>
                          <a:srgbClr val="00B0F0"/>
                        </a:buClr>
                        <a:buSzTx/>
                        <a:buFont typeface="Arial" panose="020B0604020202020204" pitchFamily="34" charset="0"/>
                        <a:buChar char="•"/>
                        <a:tabLst/>
                      </a:pPr>
                      <a:r>
                        <a:rPr kumimoji="0" lang="en-US" sz="1100" b="0" i="0" u="none" strike="noStrike" cap="none" normalizeH="0" baseline="0" dirty="0" smtClean="0">
                          <a:ln>
                            <a:noFill/>
                          </a:ln>
                          <a:solidFill>
                            <a:schemeClr val="tx1"/>
                          </a:solidFill>
                          <a:effectLst/>
                          <a:latin typeface="Arial" charset="0"/>
                        </a:rPr>
                        <a:t>Limit the shared resources available on a system.</a:t>
                      </a:r>
                    </a:p>
                  </a:txBody>
                  <a:tcPr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r>
            </a:tbl>
          </a:graphicData>
        </a:graphic>
      </p:graphicFrame>
    </p:spTree>
    <p:extLst>
      <p:ext uri="{BB962C8B-B14F-4D97-AF65-F5344CB8AC3E}">
        <p14:creationId xmlns:p14="http://schemas.microsoft.com/office/powerpoint/2010/main" val="180349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Violations of Security Best Practices</a:t>
            </a:r>
            <a:endParaRPr lang="en-US" dirty="0"/>
          </a:p>
        </p:txBody>
      </p:sp>
      <p:sp>
        <p:nvSpPr>
          <p:cNvPr id="3" name="Content Placeholder 2"/>
          <p:cNvSpPr>
            <a:spLocks noGrp="1"/>
          </p:cNvSpPr>
          <p:nvPr>
            <p:ph idx="1"/>
          </p:nvPr>
        </p:nvSpPr>
        <p:spPr>
          <a:xfrm>
            <a:off x="924636" y="1600200"/>
            <a:ext cx="7914564" cy="1301750"/>
          </a:xfrm>
        </p:spPr>
        <p:txBody>
          <a:bodyPr/>
          <a:lstStyle/>
          <a:p>
            <a:r>
              <a:rPr lang="en-US" dirty="0" smtClean="0"/>
              <a:t>Notify the user of non-compliant systems.</a:t>
            </a:r>
          </a:p>
          <a:p>
            <a:r>
              <a:rPr lang="en-US" dirty="0" smtClean="0"/>
              <a:t>Automatically install patches and updates to bring systems into compliance.</a:t>
            </a:r>
          </a:p>
          <a:p>
            <a:r>
              <a:rPr lang="en-US" dirty="0" smtClean="0"/>
              <a:t>Test for malware, and then install or update antimalware software.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630" y="4048181"/>
            <a:ext cx="2581275" cy="18288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6780" y="3690937"/>
            <a:ext cx="2205234" cy="147641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690937"/>
            <a:ext cx="2205234" cy="1476414"/>
          </a:xfrm>
          <a:prstGeom prst="rect">
            <a:avLst/>
          </a:prstGeom>
        </p:spPr>
      </p:pic>
      <p:sp>
        <p:nvSpPr>
          <p:cNvPr id="7" name="AutoShape 304"/>
          <p:cNvSpPr>
            <a:spLocks noChangeArrowheads="1"/>
          </p:cNvSpPr>
          <p:nvPr/>
        </p:nvSpPr>
        <p:spPr bwMode="auto">
          <a:xfrm>
            <a:off x="4282340" y="4124344"/>
            <a:ext cx="762000" cy="609600"/>
          </a:xfrm>
          <a:prstGeom prst="rightArrow">
            <a:avLst>
              <a:gd name="adj1" fmla="val 52602"/>
              <a:gd name="adj2" fmla="val 59572"/>
            </a:avLst>
          </a:prstGeom>
          <a:solidFill>
            <a:srgbClr val="009DDC"/>
          </a:solidFill>
          <a:ln w="9525">
            <a:noFill/>
            <a:miter lim="800000"/>
            <a:headEnd/>
            <a:tailEnd/>
          </a:ln>
          <a:effectLst>
            <a:outerShdw blurRad="38100" dist="25400" dir="2700000" sx="99000" sy="99000" algn="ctr" rotWithShape="0">
              <a:schemeClr val="tx1">
                <a:alpha val="75000"/>
              </a:schemeClr>
            </a:outerShdw>
          </a:effectLst>
        </p:spPr>
        <p:txBody>
          <a:bodyPr wrap="none" anchor="ctr"/>
          <a:lstStyle/>
          <a:p>
            <a:pPr>
              <a:defRPr/>
            </a:pPr>
            <a:endParaRPr lang="en-US" dirty="0"/>
          </a:p>
        </p:txBody>
      </p:sp>
    </p:spTree>
    <p:extLst>
      <p:ext uri="{BB962C8B-B14F-4D97-AF65-F5344CB8AC3E}">
        <p14:creationId xmlns:p14="http://schemas.microsoft.com/office/powerpoint/2010/main" val="113730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7973</TotalTime>
  <Words>1899</Words>
  <Application>Microsoft Office PowerPoint</Application>
  <PresentationFormat>On-screen Show (4:3)</PresentationFormat>
  <Paragraphs>269</Paragraphs>
  <Slides>31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Flash Movie</vt:lpstr>
      <vt:lpstr>Security Threats, Vulnerabilities, and Controls</vt:lpstr>
      <vt:lpstr>Types of Malware</vt:lpstr>
      <vt:lpstr>Types of Malware (Cont.)</vt:lpstr>
      <vt:lpstr>Social Engineering</vt:lpstr>
      <vt:lpstr>Types of Attacks</vt:lpstr>
      <vt:lpstr>Zombies and Botnets</vt:lpstr>
      <vt:lpstr>Windows Security Policies</vt:lpstr>
      <vt:lpstr>Security Best Practices</vt:lpstr>
      <vt:lpstr>Violations of Security Best Practices</vt:lpstr>
      <vt:lpstr>Security Incident Report</vt:lpstr>
      <vt:lpstr>Security Controls</vt:lpstr>
      <vt:lpstr>Physical Security</vt:lpstr>
      <vt:lpstr>Physical Security Measures</vt:lpstr>
      <vt:lpstr>Physical Security Measures (Cont.)</vt:lpstr>
      <vt:lpstr>Digital Security</vt:lpstr>
      <vt:lpstr>Antivirus and Antimalware Software</vt:lpstr>
      <vt:lpstr>Firewalls</vt:lpstr>
      <vt:lpstr>User Authentication Methods</vt:lpstr>
      <vt:lpstr>Password Strength</vt:lpstr>
      <vt:lpstr>Network Security Measures</vt:lpstr>
      <vt:lpstr>Port Disabling</vt:lpstr>
      <vt:lpstr>ACLs</vt:lpstr>
      <vt:lpstr>Smart Cards</vt:lpstr>
      <vt:lpstr>Email Filtering</vt:lpstr>
      <vt:lpstr>Trusted Software Sources</vt:lpstr>
      <vt:lpstr>Mobile Security</vt:lpstr>
      <vt:lpstr>Mobile Device Security Techniques</vt:lpstr>
      <vt:lpstr>Physical Destruction</vt:lpstr>
      <vt:lpstr>Recycling or Repurposing</vt:lpstr>
      <vt:lpstr>Guidelines for Recycling or Repurposing  Hardware</vt:lpstr>
      <vt:lpstr>Reflective Questions</vt:lpstr>
    </vt:vector>
  </TitlesOfParts>
  <Company>element 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OV-ILT Template –  Content Developer Section</dc:title>
  <dc:subject>Courseware Resource Supplement</dc:subject>
  <dc:creator>Isalgado</dc:creator>
  <dc:description>Version 1.6_x000d_
03.31.03</dc:description>
  <cp:lastModifiedBy>Tricia Murphy</cp:lastModifiedBy>
  <cp:revision>158</cp:revision>
  <dcterms:created xsi:type="dcterms:W3CDTF">2004-05-21T12:27:45Z</dcterms:created>
  <dcterms:modified xsi:type="dcterms:W3CDTF">2016-02-24T18:53:58Z</dcterms:modified>
  <cp:category>Templates</cp:category>
</cp:coreProperties>
</file>