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95" r:id="rId2"/>
    <p:sldId id="340" r:id="rId3"/>
    <p:sldId id="341" r:id="rId4"/>
    <p:sldId id="342" r:id="rId5"/>
    <p:sldId id="344" r:id="rId6"/>
    <p:sldId id="345" r:id="rId7"/>
    <p:sldId id="346" r:id="rId8"/>
    <p:sldId id="347" r:id="rId9"/>
    <p:sldId id="348" r:id="rId10"/>
    <p:sldId id="349" r:id="rId11"/>
    <p:sldId id="350" r:id="rId12"/>
    <p:sldId id="351" r:id="rId13"/>
    <p:sldId id="352" r:id="rId14"/>
    <p:sldId id="353" r:id="rId15"/>
    <p:sldId id="343" r:id="rId16"/>
    <p:sldId id="354" r:id="rId17"/>
    <p:sldId id="355" r:id="rId18"/>
    <p:sldId id="356" r:id="rId19"/>
    <p:sldId id="357" r:id="rId20"/>
    <p:sldId id="358" r:id="rId21"/>
    <p:sldId id="359" r:id="rId22"/>
    <p:sldId id="360" r:id="rId23"/>
    <p:sldId id="361" r:id="rId24"/>
    <p:sldId id="362" r:id="rId25"/>
    <p:sldId id="363" r:id="rId26"/>
    <p:sldId id="365" r:id="rId27"/>
    <p:sldId id="366" r:id="rId28"/>
    <p:sldId id="367" r:id="rId29"/>
    <p:sldId id="368" r:id="rId30"/>
    <p:sldId id="369" r:id="rId31"/>
    <p:sldId id="370" r:id="rId32"/>
    <p:sldId id="371" r:id="rId33"/>
    <p:sldId id="372" r:id="rId34"/>
    <p:sldId id="373" r:id="rId35"/>
    <p:sldId id="374" r:id="rId36"/>
    <p:sldId id="375" r:id="rId37"/>
    <p:sldId id="376" r:id="rId38"/>
    <p:sldId id="379" r:id="rId39"/>
    <p:sldId id="377" r:id="rId40"/>
    <p:sldId id="378" r:id="rId41"/>
    <p:sldId id="311" r:id="rId42"/>
  </p:sldIdLst>
  <p:sldSz cx="9144000" cy="6858000" type="screen4x3"/>
  <p:notesSz cx="7124700" cy="9410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DC"/>
    <a:srgbClr val="FFFFCC"/>
    <a:srgbClr val="262CBE"/>
    <a:srgbClr val="DDDDDD"/>
    <a:srgbClr val="C4C4C4"/>
    <a:srgbClr val="CC3300"/>
    <a:srgbClr val="878787"/>
    <a:srgbClr val="7878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09" autoAdjust="0"/>
    <p:restoredTop sz="86171" autoAdjust="0"/>
  </p:normalViewPr>
  <p:slideViewPr>
    <p:cSldViewPr>
      <p:cViewPr varScale="1">
        <p:scale>
          <a:sx n="59" d="100"/>
          <a:sy n="59" d="100"/>
        </p:scale>
        <p:origin x="1830"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0" y="0"/>
            <a:ext cx="3087688" cy="471488"/>
          </a:xfrm>
          <a:prstGeom prst="rect">
            <a:avLst/>
          </a:prstGeom>
          <a:noFill/>
          <a:ln w="9525">
            <a:noFill/>
            <a:miter lim="800000"/>
            <a:headEnd/>
            <a:tailEnd/>
          </a:ln>
          <a:effectLst/>
        </p:spPr>
        <p:txBody>
          <a:bodyPr vert="horz" wrap="square" lIns="93945" tIns="46973" rIns="93945" bIns="46973" numCol="1" anchor="t" anchorCtr="0" compatLnSpc="1">
            <a:prstTxWarp prst="textNoShape">
              <a:avLst/>
            </a:prstTxWarp>
          </a:bodyPr>
          <a:lstStyle>
            <a:lvl1pPr defTabSz="939800">
              <a:defRPr sz="1200"/>
            </a:lvl1pPr>
          </a:lstStyle>
          <a:p>
            <a:pPr>
              <a:defRPr/>
            </a:pPr>
            <a:endParaRPr lang="en-US" dirty="0"/>
          </a:p>
        </p:txBody>
      </p:sp>
      <p:sp>
        <p:nvSpPr>
          <p:cNvPr id="114691" name="Rectangle 3"/>
          <p:cNvSpPr>
            <a:spLocks noGrp="1" noChangeArrowheads="1"/>
          </p:cNvSpPr>
          <p:nvPr>
            <p:ph type="dt" sz="quarter" idx="1"/>
          </p:nvPr>
        </p:nvSpPr>
        <p:spPr bwMode="auto">
          <a:xfrm>
            <a:off x="4037013" y="0"/>
            <a:ext cx="3087687" cy="471488"/>
          </a:xfrm>
          <a:prstGeom prst="rect">
            <a:avLst/>
          </a:prstGeom>
          <a:noFill/>
          <a:ln w="9525">
            <a:noFill/>
            <a:miter lim="800000"/>
            <a:headEnd/>
            <a:tailEnd/>
          </a:ln>
          <a:effectLst/>
        </p:spPr>
        <p:txBody>
          <a:bodyPr vert="horz" wrap="square" lIns="93945" tIns="46973" rIns="93945" bIns="46973" numCol="1" anchor="t" anchorCtr="0" compatLnSpc="1">
            <a:prstTxWarp prst="textNoShape">
              <a:avLst/>
            </a:prstTxWarp>
          </a:bodyPr>
          <a:lstStyle>
            <a:lvl1pPr algn="r" defTabSz="939800">
              <a:defRPr sz="1200"/>
            </a:lvl1pPr>
          </a:lstStyle>
          <a:p>
            <a:pPr>
              <a:defRPr/>
            </a:pPr>
            <a:endParaRPr lang="en-US" dirty="0"/>
          </a:p>
        </p:txBody>
      </p:sp>
      <p:sp>
        <p:nvSpPr>
          <p:cNvPr id="114692" name="Rectangle 4"/>
          <p:cNvSpPr>
            <a:spLocks noGrp="1" noChangeArrowheads="1"/>
          </p:cNvSpPr>
          <p:nvPr>
            <p:ph type="ftr" sz="quarter" idx="2"/>
          </p:nvPr>
        </p:nvSpPr>
        <p:spPr bwMode="auto">
          <a:xfrm>
            <a:off x="0" y="8939213"/>
            <a:ext cx="3087688" cy="471487"/>
          </a:xfrm>
          <a:prstGeom prst="rect">
            <a:avLst/>
          </a:prstGeom>
          <a:noFill/>
          <a:ln w="9525">
            <a:noFill/>
            <a:miter lim="800000"/>
            <a:headEnd/>
            <a:tailEnd/>
          </a:ln>
          <a:effectLst/>
        </p:spPr>
        <p:txBody>
          <a:bodyPr vert="horz" wrap="square" lIns="93945" tIns="46973" rIns="93945" bIns="46973" numCol="1" anchor="b" anchorCtr="0" compatLnSpc="1">
            <a:prstTxWarp prst="textNoShape">
              <a:avLst/>
            </a:prstTxWarp>
          </a:bodyPr>
          <a:lstStyle>
            <a:lvl1pPr defTabSz="939800">
              <a:defRPr sz="1200"/>
            </a:lvl1pPr>
          </a:lstStyle>
          <a:p>
            <a:pPr>
              <a:defRPr/>
            </a:pPr>
            <a:endParaRPr lang="en-US" dirty="0"/>
          </a:p>
        </p:txBody>
      </p:sp>
      <p:sp>
        <p:nvSpPr>
          <p:cNvPr id="114693" name="Rectangle 5"/>
          <p:cNvSpPr>
            <a:spLocks noGrp="1" noChangeArrowheads="1"/>
          </p:cNvSpPr>
          <p:nvPr>
            <p:ph type="sldNum" sz="quarter" idx="3"/>
          </p:nvPr>
        </p:nvSpPr>
        <p:spPr bwMode="auto">
          <a:xfrm>
            <a:off x="4037013" y="8939213"/>
            <a:ext cx="3087687" cy="471487"/>
          </a:xfrm>
          <a:prstGeom prst="rect">
            <a:avLst/>
          </a:prstGeom>
          <a:noFill/>
          <a:ln w="9525">
            <a:noFill/>
            <a:miter lim="800000"/>
            <a:headEnd/>
            <a:tailEnd/>
          </a:ln>
          <a:effectLst/>
        </p:spPr>
        <p:txBody>
          <a:bodyPr vert="horz" wrap="square" lIns="93945" tIns="46973" rIns="93945" bIns="46973" numCol="1" anchor="b" anchorCtr="0" compatLnSpc="1">
            <a:prstTxWarp prst="textNoShape">
              <a:avLst/>
            </a:prstTxWarp>
          </a:bodyPr>
          <a:lstStyle>
            <a:lvl1pPr algn="r" defTabSz="939800">
              <a:defRPr sz="1200"/>
            </a:lvl1pPr>
          </a:lstStyle>
          <a:p>
            <a:pPr>
              <a:defRPr/>
            </a:pPr>
            <a:fld id="{D82F8ACB-C739-4F09-95DF-76C3D4749269}" type="slidenum">
              <a:rPr lang="en-US"/>
              <a:pPr>
                <a:defRPr/>
              </a:pPr>
              <a:t>‹#›</a:t>
            </a:fld>
            <a:endParaRPr lang="en-US" dirty="0"/>
          </a:p>
        </p:txBody>
      </p:sp>
    </p:spTree>
    <p:extLst>
      <p:ext uri="{BB962C8B-B14F-4D97-AF65-F5344CB8AC3E}">
        <p14:creationId xmlns:p14="http://schemas.microsoft.com/office/powerpoint/2010/main" val="1703741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87688" cy="471488"/>
          </a:xfrm>
          <a:prstGeom prst="rect">
            <a:avLst/>
          </a:prstGeom>
          <a:noFill/>
          <a:ln w="9525">
            <a:noFill/>
            <a:miter lim="800000"/>
            <a:headEnd/>
            <a:tailEnd/>
          </a:ln>
          <a:effectLst/>
        </p:spPr>
        <p:txBody>
          <a:bodyPr vert="horz" wrap="square" lIns="93945" tIns="46973" rIns="93945" bIns="46973" numCol="1" anchor="t" anchorCtr="0" compatLnSpc="1">
            <a:prstTxWarp prst="textNoShape">
              <a:avLst/>
            </a:prstTxWarp>
          </a:bodyPr>
          <a:lstStyle>
            <a:lvl1pPr defTabSz="939800">
              <a:defRPr sz="1200"/>
            </a:lvl1pPr>
          </a:lstStyle>
          <a:p>
            <a:pPr>
              <a:defRPr/>
            </a:pPr>
            <a:endParaRPr lang="en-US" dirty="0"/>
          </a:p>
        </p:txBody>
      </p:sp>
      <p:sp>
        <p:nvSpPr>
          <p:cNvPr id="4099" name="Rectangle 3"/>
          <p:cNvSpPr>
            <a:spLocks noGrp="1" noChangeArrowheads="1"/>
          </p:cNvSpPr>
          <p:nvPr>
            <p:ph type="dt" idx="1"/>
          </p:nvPr>
        </p:nvSpPr>
        <p:spPr bwMode="auto">
          <a:xfrm>
            <a:off x="4035425" y="0"/>
            <a:ext cx="3087688" cy="471488"/>
          </a:xfrm>
          <a:prstGeom prst="rect">
            <a:avLst/>
          </a:prstGeom>
          <a:noFill/>
          <a:ln w="9525">
            <a:noFill/>
            <a:miter lim="800000"/>
            <a:headEnd/>
            <a:tailEnd/>
          </a:ln>
          <a:effectLst/>
        </p:spPr>
        <p:txBody>
          <a:bodyPr vert="horz" wrap="square" lIns="93945" tIns="46973" rIns="93945" bIns="46973" numCol="1" anchor="t" anchorCtr="0" compatLnSpc="1">
            <a:prstTxWarp prst="textNoShape">
              <a:avLst/>
            </a:prstTxWarp>
          </a:bodyPr>
          <a:lstStyle>
            <a:lvl1pPr algn="r" defTabSz="939800">
              <a:defRPr sz="1200"/>
            </a:lvl1pPr>
          </a:lstStyle>
          <a:p>
            <a:pPr>
              <a:defRPr/>
            </a:pPr>
            <a:endParaRPr lang="en-US" dirty="0"/>
          </a:p>
        </p:txBody>
      </p:sp>
      <p:sp>
        <p:nvSpPr>
          <p:cNvPr id="18436" name="Rectangle 4"/>
          <p:cNvSpPr>
            <a:spLocks noGrp="1" noRot="1" noChangeAspect="1" noChangeArrowheads="1" noTextEdit="1"/>
          </p:cNvSpPr>
          <p:nvPr>
            <p:ph type="sldImg" idx="2"/>
          </p:nvPr>
        </p:nvSpPr>
        <p:spPr bwMode="auto">
          <a:xfrm>
            <a:off x="1209675" y="704850"/>
            <a:ext cx="4705350" cy="3529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12788" y="4470400"/>
            <a:ext cx="5699125" cy="4235450"/>
          </a:xfrm>
          <a:prstGeom prst="rect">
            <a:avLst/>
          </a:prstGeom>
          <a:noFill/>
          <a:ln w="9525">
            <a:noFill/>
            <a:miter lim="800000"/>
            <a:headEnd/>
            <a:tailEnd/>
          </a:ln>
          <a:effectLst/>
        </p:spPr>
        <p:txBody>
          <a:bodyPr vert="horz" wrap="square" lIns="93945" tIns="46973" rIns="93945" bIns="469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937625"/>
            <a:ext cx="3087688" cy="471488"/>
          </a:xfrm>
          <a:prstGeom prst="rect">
            <a:avLst/>
          </a:prstGeom>
          <a:noFill/>
          <a:ln w="9525">
            <a:noFill/>
            <a:miter lim="800000"/>
            <a:headEnd/>
            <a:tailEnd/>
          </a:ln>
          <a:effectLst/>
        </p:spPr>
        <p:txBody>
          <a:bodyPr vert="horz" wrap="square" lIns="93945" tIns="46973" rIns="93945" bIns="46973" numCol="1" anchor="b" anchorCtr="0" compatLnSpc="1">
            <a:prstTxWarp prst="textNoShape">
              <a:avLst/>
            </a:prstTxWarp>
          </a:bodyPr>
          <a:lstStyle>
            <a:lvl1pPr defTabSz="939800">
              <a:defRPr sz="1200"/>
            </a:lvl1pPr>
          </a:lstStyle>
          <a:p>
            <a:pPr>
              <a:defRPr/>
            </a:pPr>
            <a:endParaRPr lang="en-US" dirty="0"/>
          </a:p>
        </p:txBody>
      </p:sp>
      <p:sp>
        <p:nvSpPr>
          <p:cNvPr id="4103" name="Rectangle 7"/>
          <p:cNvSpPr>
            <a:spLocks noGrp="1" noChangeArrowheads="1"/>
          </p:cNvSpPr>
          <p:nvPr>
            <p:ph type="sldNum" sz="quarter" idx="5"/>
          </p:nvPr>
        </p:nvSpPr>
        <p:spPr bwMode="auto">
          <a:xfrm>
            <a:off x="4035425" y="8937625"/>
            <a:ext cx="3087688" cy="471488"/>
          </a:xfrm>
          <a:prstGeom prst="rect">
            <a:avLst/>
          </a:prstGeom>
          <a:noFill/>
          <a:ln w="9525">
            <a:noFill/>
            <a:miter lim="800000"/>
            <a:headEnd/>
            <a:tailEnd/>
          </a:ln>
          <a:effectLst/>
        </p:spPr>
        <p:txBody>
          <a:bodyPr vert="horz" wrap="square" lIns="93945" tIns="46973" rIns="93945" bIns="46973" numCol="1" anchor="b" anchorCtr="0" compatLnSpc="1">
            <a:prstTxWarp prst="textNoShape">
              <a:avLst/>
            </a:prstTxWarp>
          </a:bodyPr>
          <a:lstStyle>
            <a:lvl1pPr algn="r" defTabSz="939800">
              <a:defRPr sz="1200"/>
            </a:lvl1pPr>
          </a:lstStyle>
          <a:p>
            <a:pPr>
              <a:defRPr/>
            </a:pPr>
            <a:fld id="{55E6F97F-6DEC-4BE2-B5AC-A711940D924D}" type="slidenum">
              <a:rPr lang="en-US"/>
              <a:pPr>
                <a:defRPr/>
              </a:pPr>
              <a:t>‹#›</a:t>
            </a:fld>
            <a:endParaRPr lang="en-US" dirty="0"/>
          </a:p>
        </p:txBody>
      </p:sp>
    </p:spTree>
    <p:extLst>
      <p:ext uri="{BB962C8B-B14F-4D97-AF65-F5344CB8AC3E}">
        <p14:creationId xmlns:p14="http://schemas.microsoft.com/office/powerpoint/2010/main" val="3388109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6B3E20F2-5943-4543-A605-8B0E470F3A20}" type="slidenum">
              <a:rPr lang="en-US" smtClean="0"/>
              <a:pPr eaLnBrk="1" hangingPunct="1"/>
              <a:t>1</a:t>
            </a:fld>
            <a:endParaRPr lang="en-US" dirty="0"/>
          </a:p>
        </p:txBody>
      </p:sp>
      <p:sp>
        <p:nvSpPr>
          <p:cNvPr id="20483" name="Rectangle 2"/>
          <p:cNvSpPr>
            <a:spLocks noGrp="1" noRot="1" noChangeAspect="1" noChangeArrowheads="1" noTextEdit="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p>
        </p:txBody>
      </p:sp>
    </p:spTree>
    <p:extLst>
      <p:ext uri="{BB962C8B-B14F-4D97-AF65-F5344CB8AC3E}">
        <p14:creationId xmlns:p14="http://schemas.microsoft.com/office/powerpoint/2010/main" val="3832370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panose="020B0604020202020204" pitchFamily="34" charset="0"/>
              </a:defRPr>
            </a:lvl1pPr>
            <a:lvl2pPr marL="742950" indent="-285750" defTabSz="939800">
              <a:spcBef>
                <a:spcPct val="30000"/>
              </a:spcBef>
              <a:defRPr sz="1200">
                <a:solidFill>
                  <a:schemeClr val="tx1"/>
                </a:solidFill>
                <a:latin typeface="Arial" panose="020B0604020202020204" pitchFamily="34" charset="0"/>
              </a:defRPr>
            </a:lvl2pPr>
            <a:lvl3pPr marL="1143000" indent="-228600" defTabSz="939800">
              <a:spcBef>
                <a:spcPct val="30000"/>
              </a:spcBef>
              <a:defRPr sz="1200">
                <a:solidFill>
                  <a:schemeClr val="tx1"/>
                </a:solidFill>
                <a:latin typeface="Arial" panose="020B0604020202020204" pitchFamily="34" charset="0"/>
              </a:defRPr>
            </a:lvl3pPr>
            <a:lvl4pPr marL="1600200" indent="-228600" defTabSz="939800">
              <a:spcBef>
                <a:spcPct val="30000"/>
              </a:spcBef>
              <a:defRPr sz="1200">
                <a:solidFill>
                  <a:schemeClr val="tx1"/>
                </a:solidFill>
                <a:latin typeface="Arial" panose="020B0604020202020204" pitchFamily="34" charset="0"/>
              </a:defRPr>
            </a:lvl4pPr>
            <a:lvl5pPr marL="2057400" indent="-228600" defTabSz="939800">
              <a:spcBef>
                <a:spcPct val="30000"/>
              </a:spcBef>
              <a:defRPr sz="12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B82B89F-488E-487A-9874-8B78A7B8E3BF}" type="slidenum">
              <a:rPr lang="en-US" altLang="en-US" smtClean="0"/>
              <a:pPr>
                <a:spcBef>
                  <a:spcPct val="0"/>
                </a:spcBef>
              </a:pPr>
              <a:t>5</a:t>
            </a:fld>
            <a:endParaRPr lang="en-US" altLang="en-US" dirty="0"/>
          </a:p>
        </p:txBody>
      </p:sp>
      <p:sp>
        <p:nvSpPr>
          <p:cNvPr id="76803" name="Rectangle 2"/>
          <p:cNvSpPr>
            <a:spLocks noGrp="1" noRot="1" noChangeAspect="1" noChangeArrowheads="1" noTextEdit="1"/>
          </p:cNvSpPr>
          <p:nvPr>
            <p:ph type="sldImg"/>
          </p:nvPr>
        </p:nvSpPr>
        <p:spPr>
          <a:xfrm>
            <a:off x="1209675" y="706438"/>
            <a:ext cx="4705350" cy="3529012"/>
          </a:xfrm>
          <a:ln/>
        </p:spPr>
      </p:sp>
      <p:sp>
        <p:nvSpPr>
          <p:cNvPr id="76804" name="Rectangle 3"/>
          <p:cNvSpPr>
            <a:spLocks noGrp="1" noChangeArrowheads="1"/>
          </p:cNvSpPr>
          <p:nvPr>
            <p:ph type="body" idx="1"/>
          </p:nvPr>
        </p:nvSpPr>
        <p:spPr>
          <a:xfrm>
            <a:off x="712788" y="4470400"/>
            <a:ext cx="5699125" cy="4233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85" tIns="47242" rIns="94485" bIns="47242"/>
          <a:lstStyle/>
          <a:p>
            <a:pPr eaLnBrk="1" hangingPunct="1">
              <a:spcBef>
                <a:spcPct val="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4167984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panose="020B0604020202020204" pitchFamily="34" charset="0"/>
              </a:defRPr>
            </a:lvl1pPr>
            <a:lvl2pPr marL="742950" indent="-285750" defTabSz="939800">
              <a:spcBef>
                <a:spcPct val="30000"/>
              </a:spcBef>
              <a:defRPr sz="1200">
                <a:solidFill>
                  <a:schemeClr val="tx1"/>
                </a:solidFill>
                <a:latin typeface="Arial" panose="020B0604020202020204" pitchFamily="34" charset="0"/>
              </a:defRPr>
            </a:lvl2pPr>
            <a:lvl3pPr marL="1143000" indent="-228600" defTabSz="939800">
              <a:spcBef>
                <a:spcPct val="30000"/>
              </a:spcBef>
              <a:defRPr sz="1200">
                <a:solidFill>
                  <a:schemeClr val="tx1"/>
                </a:solidFill>
                <a:latin typeface="Arial" panose="020B0604020202020204" pitchFamily="34" charset="0"/>
              </a:defRPr>
            </a:lvl3pPr>
            <a:lvl4pPr marL="1600200" indent="-228600" defTabSz="939800">
              <a:spcBef>
                <a:spcPct val="30000"/>
              </a:spcBef>
              <a:defRPr sz="1200">
                <a:solidFill>
                  <a:schemeClr val="tx1"/>
                </a:solidFill>
                <a:latin typeface="Arial" panose="020B0604020202020204" pitchFamily="34" charset="0"/>
              </a:defRPr>
            </a:lvl4pPr>
            <a:lvl5pPr marL="2057400" indent="-228600" defTabSz="939800">
              <a:spcBef>
                <a:spcPct val="30000"/>
              </a:spcBef>
              <a:defRPr sz="12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7E6B88-B875-4CBD-904E-D3CD6A248E1E}" type="slidenum">
              <a:rPr lang="en-US" altLang="en-US" smtClean="0"/>
              <a:pPr>
                <a:spcBef>
                  <a:spcPct val="0"/>
                </a:spcBef>
              </a:pPr>
              <a:t>6</a:t>
            </a:fld>
            <a:endParaRPr lang="en-US" altLang="en-US" dirty="0"/>
          </a:p>
        </p:txBody>
      </p:sp>
      <p:sp>
        <p:nvSpPr>
          <p:cNvPr id="78851" name="Rectangle 2"/>
          <p:cNvSpPr>
            <a:spLocks noGrp="1" noRot="1" noChangeAspect="1" noChangeArrowheads="1" noTextEdit="1"/>
          </p:cNvSpPr>
          <p:nvPr>
            <p:ph type="sldImg"/>
          </p:nvPr>
        </p:nvSpPr>
        <p:spPr>
          <a:xfrm>
            <a:off x="1209675" y="706438"/>
            <a:ext cx="4705350" cy="3529012"/>
          </a:xfrm>
          <a:ln/>
        </p:spPr>
      </p:sp>
      <p:sp>
        <p:nvSpPr>
          <p:cNvPr id="78852" name="Rectangle 3"/>
          <p:cNvSpPr>
            <a:spLocks noGrp="1" noChangeArrowheads="1"/>
          </p:cNvSpPr>
          <p:nvPr>
            <p:ph type="body" idx="1"/>
          </p:nvPr>
        </p:nvSpPr>
        <p:spPr>
          <a:xfrm>
            <a:off x="712788" y="4470400"/>
            <a:ext cx="5699125" cy="4233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85" tIns="47242" rIns="94485" bIns="47242"/>
          <a:lstStyle/>
          <a:p>
            <a:pPr eaLnBrk="1" hangingPunct="1">
              <a:spcBef>
                <a:spcPct val="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3219809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spcBef>
                <a:spcPct val="30000"/>
              </a:spcBef>
              <a:defRPr sz="1200">
                <a:solidFill>
                  <a:schemeClr val="tx1"/>
                </a:solidFill>
                <a:latin typeface="Arial" panose="020B0604020202020204" pitchFamily="34" charset="0"/>
              </a:defRPr>
            </a:lvl1pPr>
            <a:lvl2pPr marL="742950" indent="-285750" defTabSz="939800">
              <a:spcBef>
                <a:spcPct val="30000"/>
              </a:spcBef>
              <a:defRPr sz="1200">
                <a:solidFill>
                  <a:schemeClr val="tx1"/>
                </a:solidFill>
                <a:latin typeface="Arial" panose="020B0604020202020204" pitchFamily="34" charset="0"/>
              </a:defRPr>
            </a:lvl2pPr>
            <a:lvl3pPr marL="1143000" indent="-228600" defTabSz="939800">
              <a:spcBef>
                <a:spcPct val="30000"/>
              </a:spcBef>
              <a:defRPr sz="1200">
                <a:solidFill>
                  <a:schemeClr val="tx1"/>
                </a:solidFill>
                <a:latin typeface="Arial" panose="020B0604020202020204" pitchFamily="34" charset="0"/>
              </a:defRPr>
            </a:lvl3pPr>
            <a:lvl4pPr marL="1600200" indent="-228600" defTabSz="939800">
              <a:spcBef>
                <a:spcPct val="30000"/>
              </a:spcBef>
              <a:defRPr sz="1200">
                <a:solidFill>
                  <a:schemeClr val="tx1"/>
                </a:solidFill>
                <a:latin typeface="Arial" panose="020B0604020202020204" pitchFamily="34" charset="0"/>
              </a:defRPr>
            </a:lvl4pPr>
            <a:lvl5pPr marL="2057400" indent="-228600" defTabSz="939800">
              <a:spcBef>
                <a:spcPct val="30000"/>
              </a:spcBef>
              <a:defRPr sz="12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900554E-8BE4-4188-BA78-4B29F7C3A1B8}" type="slidenum">
              <a:rPr lang="en-US" altLang="en-US" smtClean="0"/>
              <a:pPr>
                <a:spcBef>
                  <a:spcPct val="0"/>
                </a:spcBef>
              </a:pPr>
              <a:t>7</a:t>
            </a:fld>
            <a:endParaRPr lang="en-US" altLang="en-US" dirty="0"/>
          </a:p>
        </p:txBody>
      </p:sp>
      <p:sp>
        <p:nvSpPr>
          <p:cNvPr id="80899" name="Rectangle 2"/>
          <p:cNvSpPr>
            <a:spLocks noGrp="1" noRot="1" noChangeAspect="1" noChangeArrowheads="1" noTextEdit="1"/>
          </p:cNvSpPr>
          <p:nvPr>
            <p:ph type="sldImg"/>
          </p:nvPr>
        </p:nvSpPr>
        <p:spPr>
          <a:xfrm>
            <a:off x="1209675" y="706438"/>
            <a:ext cx="4705350" cy="3529012"/>
          </a:xfrm>
          <a:ln/>
        </p:spPr>
      </p:sp>
      <p:sp>
        <p:nvSpPr>
          <p:cNvPr id="80900" name="Rectangle 3"/>
          <p:cNvSpPr>
            <a:spLocks noGrp="1" noChangeArrowheads="1"/>
          </p:cNvSpPr>
          <p:nvPr>
            <p:ph type="body" idx="1"/>
          </p:nvPr>
        </p:nvSpPr>
        <p:spPr>
          <a:xfrm>
            <a:off x="712788" y="4470400"/>
            <a:ext cx="5699125" cy="4233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85" tIns="47242" rIns="94485" bIns="47242"/>
          <a:lstStyle/>
          <a:p>
            <a:pPr eaLnBrk="1" hangingPunct="1">
              <a:spcBef>
                <a:spcPct val="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763755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panose="020B0604020202020204" pitchFamily="34" charset="0"/>
              </a:defRPr>
            </a:lvl1pPr>
            <a:lvl2pPr marL="742950" indent="-285750" defTabSz="939800" eaLnBrk="0" hangingPunct="0">
              <a:defRPr>
                <a:solidFill>
                  <a:schemeClr val="tx1"/>
                </a:solidFill>
                <a:latin typeface="Arial" panose="020B0604020202020204" pitchFamily="34" charset="0"/>
              </a:defRPr>
            </a:lvl2pPr>
            <a:lvl3pPr marL="1143000" indent="-228600" defTabSz="939800" eaLnBrk="0" hangingPunct="0">
              <a:defRPr>
                <a:solidFill>
                  <a:schemeClr val="tx1"/>
                </a:solidFill>
                <a:latin typeface="Arial" panose="020B0604020202020204" pitchFamily="34" charset="0"/>
              </a:defRPr>
            </a:lvl3pPr>
            <a:lvl4pPr marL="1600200" indent="-228600" defTabSz="939800" eaLnBrk="0" hangingPunct="0">
              <a:defRPr>
                <a:solidFill>
                  <a:schemeClr val="tx1"/>
                </a:solidFill>
                <a:latin typeface="Arial" panose="020B0604020202020204" pitchFamily="34" charset="0"/>
              </a:defRPr>
            </a:lvl4pPr>
            <a:lvl5pPr marL="2057400" indent="-228600" defTabSz="939800" eaLnBrk="0" hangingPunct="0">
              <a:defRPr>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A0E041E-DF5B-483A-A674-129459332510}" type="slidenum">
              <a:rPr lang="en-US" altLang="en-US"/>
              <a:pPr eaLnBrk="1" hangingPunct="1"/>
              <a:t>23</a:t>
            </a:fld>
            <a:endParaRPr lang="en-US" altLang="en-US" dirty="0"/>
          </a:p>
        </p:txBody>
      </p:sp>
    </p:spTree>
    <p:extLst>
      <p:ext uri="{BB962C8B-B14F-4D97-AF65-F5344CB8AC3E}">
        <p14:creationId xmlns:p14="http://schemas.microsoft.com/office/powerpoint/2010/main" val="4164112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panose="020B0604020202020204" pitchFamily="34" charset="0"/>
              </a:defRPr>
            </a:lvl1pPr>
            <a:lvl2pPr marL="742950" indent="-285750" defTabSz="939800" eaLnBrk="0" hangingPunct="0">
              <a:defRPr>
                <a:solidFill>
                  <a:schemeClr val="tx1"/>
                </a:solidFill>
                <a:latin typeface="Arial" panose="020B0604020202020204" pitchFamily="34" charset="0"/>
              </a:defRPr>
            </a:lvl2pPr>
            <a:lvl3pPr marL="1143000" indent="-228600" defTabSz="939800" eaLnBrk="0" hangingPunct="0">
              <a:defRPr>
                <a:solidFill>
                  <a:schemeClr val="tx1"/>
                </a:solidFill>
                <a:latin typeface="Arial" panose="020B0604020202020204" pitchFamily="34" charset="0"/>
              </a:defRPr>
            </a:lvl3pPr>
            <a:lvl4pPr marL="1600200" indent="-228600" defTabSz="939800" eaLnBrk="0" hangingPunct="0">
              <a:defRPr>
                <a:solidFill>
                  <a:schemeClr val="tx1"/>
                </a:solidFill>
                <a:latin typeface="Arial" panose="020B0604020202020204" pitchFamily="34" charset="0"/>
              </a:defRPr>
            </a:lvl4pPr>
            <a:lvl5pPr marL="2057400" indent="-228600" defTabSz="939800" eaLnBrk="0" hangingPunct="0">
              <a:defRPr>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F290373-01C6-4C57-A750-53F4B14006D9}" type="slidenum">
              <a:rPr lang="en-US" altLang="en-US"/>
              <a:pPr eaLnBrk="1" hangingPunct="1"/>
              <a:t>24</a:t>
            </a:fld>
            <a:endParaRPr lang="en-US" altLang="en-US" dirty="0"/>
          </a:p>
        </p:txBody>
      </p:sp>
    </p:spTree>
    <p:extLst>
      <p:ext uri="{BB962C8B-B14F-4D97-AF65-F5344CB8AC3E}">
        <p14:creationId xmlns:p14="http://schemas.microsoft.com/office/powerpoint/2010/main" val="3359651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E2F7186F-D9E7-4962-919B-0AA5DD011911}" type="slidenum">
              <a:rPr lang="en-US" smtClean="0"/>
              <a:pPr eaLnBrk="1" hangingPunct="1"/>
              <a:t>41</a:t>
            </a:fld>
            <a:endParaRPr lang="en-US" dirty="0"/>
          </a:p>
        </p:txBody>
      </p:sp>
      <p:sp>
        <p:nvSpPr>
          <p:cNvPr id="21507" name="Rectangle 2"/>
          <p:cNvSpPr>
            <a:spLocks noGrp="1" noRot="1" noChangeAspect="1" noChangeArrowheads="1" noTextEdit="1"/>
          </p:cNvSpPr>
          <p:nvPr>
            <p:ph type="sldImg"/>
          </p:nvPr>
        </p:nvSpPr>
        <p:spPr>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p>
        </p:txBody>
      </p:sp>
    </p:spTree>
    <p:extLst>
      <p:ext uri="{BB962C8B-B14F-4D97-AF65-F5344CB8AC3E}">
        <p14:creationId xmlns:p14="http://schemas.microsoft.com/office/powerpoint/2010/main" val="3610676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24154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b="1" i="0">
                <a:latin typeface="Calibri" pitchFamily="34" charset="0"/>
                <a:cs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39236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b="1" i="0">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060450"/>
            <a:ext cx="4038600" cy="5340350"/>
          </a:xfrm>
        </p:spPr>
        <p:txBody>
          <a:bodyPr/>
          <a:lstStyle>
            <a:lvl1pPr marL="231775" indent="-231775" algn="l" rtl="0" eaLnBrk="0" fontAlgn="base" hangingPunct="0">
              <a:spcBef>
                <a:spcPct val="20000"/>
              </a:spcBef>
              <a:spcAft>
                <a:spcPct val="0"/>
              </a:spcAft>
              <a:buClr>
                <a:srgbClr val="009DDC"/>
              </a:buClr>
              <a:buFont typeface="Wingdings" panose="05000000000000000000" pitchFamily="2" charset="2"/>
              <a:buChar char="§"/>
              <a:defRPr lang="en-US" sz="1600" b="1" dirty="0" smtClean="0">
                <a:solidFill>
                  <a:schemeClr val="tx1"/>
                </a:solidFill>
                <a:latin typeface="+mn-lt"/>
                <a:ea typeface="+mn-ea"/>
                <a:cs typeface="+mn-cs"/>
              </a:defRPr>
            </a:lvl1pPr>
            <a:lvl2pPr marL="460375" indent="-223838" algn="l" rtl="0" eaLnBrk="0" fontAlgn="base" hangingPunct="0">
              <a:spcBef>
                <a:spcPct val="20000"/>
              </a:spcBef>
              <a:spcAft>
                <a:spcPct val="0"/>
              </a:spcAft>
              <a:buClr>
                <a:srgbClr val="009DDC"/>
              </a:buClr>
              <a:buFont typeface="Wingdings" panose="05000000000000000000" pitchFamily="2" charset="2"/>
              <a:buChar char="§"/>
              <a:defRPr lang="en-US" sz="1400" b="0" dirty="0" smtClean="0">
                <a:solidFill>
                  <a:schemeClr val="tx1"/>
                </a:solidFill>
                <a:latin typeface="+mn-lt"/>
                <a:ea typeface="+mn-ea"/>
                <a:cs typeface="+mn-cs"/>
              </a:defRPr>
            </a:lvl2pPr>
            <a:lvl3pPr marL="682625" indent="-231775" algn="l" rtl="0" eaLnBrk="0" fontAlgn="base" hangingPunct="0">
              <a:spcBef>
                <a:spcPct val="20000"/>
              </a:spcBef>
              <a:spcAft>
                <a:spcPct val="0"/>
              </a:spcAft>
              <a:buClr>
                <a:srgbClr val="009DDC"/>
              </a:buClr>
              <a:buFont typeface="Wingdings" panose="05000000000000000000" pitchFamily="2" charset="2"/>
              <a:buChar char="§"/>
              <a:defRPr lang="en-US" sz="1200" b="0" dirty="0" smtClean="0">
                <a:solidFill>
                  <a:schemeClr val="tx1"/>
                </a:solidFill>
                <a:latin typeface="+mn-lt"/>
                <a:ea typeface="+mn-ea"/>
                <a:cs typeface="+mn-cs"/>
              </a:defRPr>
            </a:lvl3pPr>
            <a:lvl4pPr marL="917575" indent="-234950" algn="l" rtl="0" eaLnBrk="0" fontAlgn="base" hangingPunct="0">
              <a:spcBef>
                <a:spcPct val="20000"/>
              </a:spcBef>
              <a:spcAft>
                <a:spcPct val="0"/>
              </a:spcAft>
              <a:buClr>
                <a:srgbClr val="009DDC"/>
              </a:buClr>
              <a:buFont typeface="Wingdings" panose="05000000000000000000" pitchFamily="2" charset="2"/>
              <a:buChar char="§"/>
              <a:defRPr lang="en-US" sz="1200" b="0" dirty="0" smtClean="0">
                <a:solidFill>
                  <a:schemeClr val="tx1"/>
                </a:solidFill>
                <a:latin typeface="+mn-lt"/>
                <a:ea typeface="+mn-ea"/>
                <a:cs typeface="+mn-cs"/>
              </a:defRPr>
            </a:lvl4pPr>
            <a:lvl5pPr marL="1146175" indent="-231775" algn="l" rtl="0" eaLnBrk="0" fontAlgn="base" hangingPunct="0">
              <a:spcBef>
                <a:spcPct val="20000"/>
              </a:spcBef>
              <a:spcAft>
                <a:spcPct val="0"/>
              </a:spcAft>
              <a:buClr>
                <a:srgbClr val="009DDC"/>
              </a:buClr>
              <a:buFont typeface="Wingdings" panose="05000000000000000000" pitchFamily="2" charset="2"/>
              <a:buChar char="§"/>
              <a:defRPr lang="en-US" sz="1200" b="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060450"/>
            <a:ext cx="4038600" cy="5340350"/>
          </a:xfrm>
        </p:spPr>
        <p:txBody>
          <a:bodyPr/>
          <a:lstStyle>
            <a:lvl1pPr marL="231775" indent="-231775" algn="l" rtl="0" eaLnBrk="0" fontAlgn="base" hangingPunct="0">
              <a:spcBef>
                <a:spcPct val="20000"/>
              </a:spcBef>
              <a:spcAft>
                <a:spcPct val="0"/>
              </a:spcAft>
              <a:buClr>
                <a:srgbClr val="009DDC"/>
              </a:buClr>
              <a:buFont typeface="Wingdings" panose="05000000000000000000" pitchFamily="2" charset="2"/>
              <a:buChar char="§"/>
              <a:defRPr lang="en-US" sz="1600" b="1" dirty="0" smtClean="0">
                <a:solidFill>
                  <a:schemeClr val="tx1"/>
                </a:solidFill>
                <a:latin typeface="+mn-lt"/>
                <a:ea typeface="+mn-ea"/>
                <a:cs typeface="+mn-cs"/>
              </a:defRPr>
            </a:lvl1pPr>
            <a:lvl2pPr marL="460375" indent="-223838" algn="l" rtl="0" eaLnBrk="0" fontAlgn="base" hangingPunct="0">
              <a:spcBef>
                <a:spcPct val="20000"/>
              </a:spcBef>
              <a:spcAft>
                <a:spcPct val="0"/>
              </a:spcAft>
              <a:buClr>
                <a:srgbClr val="009DDC"/>
              </a:buClr>
              <a:buFont typeface="Wingdings" panose="05000000000000000000" pitchFamily="2" charset="2"/>
              <a:buChar char="§"/>
              <a:defRPr lang="en-US" sz="1600" b="1" dirty="0" smtClean="0">
                <a:solidFill>
                  <a:schemeClr val="tx1"/>
                </a:solidFill>
                <a:latin typeface="+mn-lt"/>
                <a:ea typeface="+mn-ea"/>
                <a:cs typeface="+mn-cs"/>
              </a:defRPr>
            </a:lvl2pPr>
            <a:lvl3pPr marL="682625" indent="-231775" algn="l" rtl="0" eaLnBrk="0" fontAlgn="base" hangingPunct="0">
              <a:spcBef>
                <a:spcPct val="20000"/>
              </a:spcBef>
              <a:spcAft>
                <a:spcPct val="0"/>
              </a:spcAft>
              <a:buClr>
                <a:srgbClr val="009DDC"/>
              </a:buClr>
              <a:buFont typeface="Wingdings" panose="05000000000000000000" pitchFamily="2" charset="2"/>
              <a:buChar char="§"/>
              <a:defRPr lang="en-US" sz="1600" b="1" dirty="0" smtClean="0">
                <a:solidFill>
                  <a:schemeClr val="tx1"/>
                </a:solidFill>
                <a:latin typeface="+mn-lt"/>
                <a:ea typeface="+mn-ea"/>
                <a:cs typeface="+mn-cs"/>
              </a:defRPr>
            </a:lvl3pPr>
            <a:lvl4pPr marL="917575" indent="-234950" algn="l" rtl="0" eaLnBrk="0" fontAlgn="base" hangingPunct="0">
              <a:spcBef>
                <a:spcPct val="20000"/>
              </a:spcBef>
              <a:spcAft>
                <a:spcPct val="0"/>
              </a:spcAft>
              <a:buClr>
                <a:srgbClr val="009DDC"/>
              </a:buClr>
              <a:buFont typeface="Wingdings" panose="05000000000000000000" pitchFamily="2" charset="2"/>
              <a:buChar char="§"/>
              <a:defRPr lang="en-US" sz="1600" b="1" dirty="0" smtClean="0">
                <a:solidFill>
                  <a:schemeClr val="tx1"/>
                </a:solidFill>
                <a:latin typeface="+mn-lt"/>
                <a:ea typeface="+mn-ea"/>
                <a:cs typeface="+mn-cs"/>
              </a:defRPr>
            </a:lvl4pPr>
            <a:lvl5pPr marL="1146175" indent="-231775" algn="l" rtl="0" eaLnBrk="0" fontAlgn="base" hangingPunct="0">
              <a:spcBef>
                <a:spcPct val="20000"/>
              </a:spcBef>
              <a:spcAft>
                <a:spcPct val="0"/>
              </a:spcAft>
              <a:buClr>
                <a:srgbClr val="009DDC"/>
              </a:buClr>
              <a:buFont typeface="Wingdings" panose="05000000000000000000" pitchFamily="2" charset="2"/>
              <a:buChar char="§"/>
              <a:defRPr lang="en-US" sz="1600" b="1"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1276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b="1" i="0">
                <a:latin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3837392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51496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060450"/>
            <a:ext cx="8229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7" name="Rectangle 2"/>
          <p:cNvSpPr>
            <a:spLocks noGrp="1" noChangeArrowheads="1"/>
          </p:cNvSpPr>
          <p:nvPr>
            <p:ph type="title"/>
          </p:nvPr>
        </p:nvSpPr>
        <p:spPr bwMode="auto">
          <a:xfrm>
            <a:off x="457200" y="201613"/>
            <a:ext cx="68532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13"/>
          <p:cNvSpPr>
            <a:spLocks noChangeArrowheads="1"/>
          </p:cNvSpPr>
          <p:nvPr/>
        </p:nvSpPr>
        <p:spPr bwMode="white">
          <a:xfrm>
            <a:off x="8178800" y="6551613"/>
            <a:ext cx="965200"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8895" tIns="41272" rIns="88895" bIns="41272">
            <a:spAutoFit/>
          </a:bodyPr>
          <a:lstStyle/>
          <a:p>
            <a:pPr algn="ctr" eaLnBrk="0" hangingPunct="0">
              <a:spcBef>
                <a:spcPct val="50000"/>
              </a:spcBef>
              <a:tabLst>
                <a:tab pos="857250" algn="r"/>
              </a:tabLst>
            </a:pPr>
            <a:r>
              <a:rPr lang="en-US" sz="800" dirty="0">
                <a:solidFill>
                  <a:srgbClr val="C4C4C4"/>
                </a:solidFill>
              </a:rPr>
              <a:t>OV 18 - </a:t>
            </a:r>
            <a:fld id="{B4BB2389-B011-493F-BC0E-7785D9F75971}" type="slidenum">
              <a:rPr lang="en-US" sz="800">
                <a:solidFill>
                  <a:srgbClr val="C4C4C4"/>
                </a:solidFill>
              </a:rPr>
              <a:pPr algn="ctr" eaLnBrk="0" hangingPunct="0">
                <a:spcBef>
                  <a:spcPct val="50000"/>
                </a:spcBef>
                <a:tabLst>
                  <a:tab pos="857250" algn="r"/>
                </a:tabLst>
              </a:pPr>
              <a:t>‹#›</a:t>
            </a:fld>
            <a:endParaRPr lang="en-US" sz="800" dirty="0">
              <a:solidFill>
                <a:srgbClr val="C4C4C4"/>
              </a:solidFill>
            </a:endParaRPr>
          </a:p>
        </p:txBody>
      </p:sp>
      <p:sp>
        <p:nvSpPr>
          <p:cNvPr id="1029" name="Rectangle 14"/>
          <p:cNvSpPr>
            <a:spLocks noChangeArrowheads="1"/>
          </p:cNvSpPr>
          <p:nvPr/>
        </p:nvSpPr>
        <p:spPr bwMode="auto">
          <a:xfrm>
            <a:off x="-19050" y="6551613"/>
            <a:ext cx="37528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7" rIns="90482" bIns="44447">
            <a:spAutoFit/>
          </a:bodyPr>
          <a:lstStyle/>
          <a:p>
            <a:pPr algn="r" eaLnBrk="0" hangingPunct="0"/>
            <a:r>
              <a:rPr lang="en-US" sz="1000" dirty="0">
                <a:solidFill>
                  <a:srgbClr val="D9D9D9"/>
                </a:solidFill>
              </a:rPr>
              <a:t>Copyright © 2016 </a:t>
            </a:r>
            <a:r>
              <a:rPr lang="en-US" sz="1000" b="1" dirty="0">
                <a:solidFill>
                  <a:srgbClr val="D9D9D9"/>
                </a:solidFill>
              </a:rPr>
              <a:t>Logical Operations, Inc</a:t>
            </a:r>
            <a:r>
              <a:rPr lang="en-US" sz="1000" dirty="0">
                <a:solidFill>
                  <a:srgbClr val="D9D9D9"/>
                </a:solidFill>
              </a:rPr>
              <a:t>. All rights reserved.</a:t>
            </a:r>
          </a:p>
        </p:txBody>
      </p:sp>
      <p:pic>
        <p:nvPicPr>
          <p:cNvPr id="1031" name="Picture 2"/>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7938"/>
            <a:ext cx="9144000" cy="930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xStyles>
    <p:titleStyle>
      <a:lvl1pPr algn="l" rtl="0" eaLnBrk="0" fontAlgn="base" hangingPunct="0">
        <a:spcBef>
          <a:spcPct val="0"/>
        </a:spcBef>
        <a:spcAft>
          <a:spcPct val="0"/>
        </a:spcAft>
        <a:defRPr sz="2200" i="1">
          <a:solidFill>
            <a:schemeClr val="bg1"/>
          </a:solidFill>
          <a:latin typeface="+mj-lt"/>
          <a:ea typeface="+mj-ea"/>
          <a:cs typeface="+mj-cs"/>
        </a:defRPr>
      </a:lvl1pPr>
      <a:lvl2pPr algn="l" rtl="0" eaLnBrk="0" fontAlgn="base" hangingPunct="0">
        <a:spcBef>
          <a:spcPct val="0"/>
        </a:spcBef>
        <a:spcAft>
          <a:spcPct val="0"/>
        </a:spcAft>
        <a:defRPr sz="2200" i="1">
          <a:solidFill>
            <a:schemeClr val="bg1"/>
          </a:solidFill>
          <a:latin typeface="Arial Black" pitchFamily="34" charset="0"/>
        </a:defRPr>
      </a:lvl2pPr>
      <a:lvl3pPr algn="l" rtl="0" eaLnBrk="0" fontAlgn="base" hangingPunct="0">
        <a:spcBef>
          <a:spcPct val="0"/>
        </a:spcBef>
        <a:spcAft>
          <a:spcPct val="0"/>
        </a:spcAft>
        <a:defRPr sz="2200" i="1">
          <a:solidFill>
            <a:schemeClr val="bg1"/>
          </a:solidFill>
          <a:latin typeface="Arial Black" pitchFamily="34" charset="0"/>
        </a:defRPr>
      </a:lvl3pPr>
      <a:lvl4pPr algn="l" rtl="0" eaLnBrk="0" fontAlgn="base" hangingPunct="0">
        <a:spcBef>
          <a:spcPct val="0"/>
        </a:spcBef>
        <a:spcAft>
          <a:spcPct val="0"/>
        </a:spcAft>
        <a:defRPr sz="2200" i="1">
          <a:solidFill>
            <a:schemeClr val="bg1"/>
          </a:solidFill>
          <a:latin typeface="Arial Black" pitchFamily="34" charset="0"/>
        </a:defRPr>
      </a:lvl4pPr>
      <a:lvl5pPr algn="l" rtl="0" eaLnBrk="0" fontAlgn="base" hangingPunct="0">
        <a:spcBef>
          <a:spcPct val="0"/>
        </a:spcBef>
        <a:spcAft>
          <a:spcPct val="0"/>
        </a:spcAft>
        <a:defRPr sz="2200" i="1">
          <a:solidFill>
            <a:schemeClr val="bg1"/>
          </a:solidFill>
          <a:latin typeface="Arial Black" pitchFamily="34" charset="0"/>
        </a:defRPr>
      </a:lvl5pPr>
      <a:lvl6pPr marL="457200" algn="l" rtl="0" fontAlgn="base">
        <a:spcBef>
          <a:spcPct val="0"/>
        </a:spcBef>
        <a:spcAft>
          <a:spcPct val="0"/>
        </a:spcAft>
        <a:defRPr sz="2200" i="1">
          <a:solidFill>
            <a:schemeClr val="bg1"/>
          </a:solidFill>
          <a:latin typeface="Arial Black" pitchFamily="34" charset="0"/>
        </a:defRPr>
      </a:lvl6pPr>
      <a:lvl7pPr marL="914400" algn="l" rtl="0" fontAlgn="base">
        <a:spcBef>
          <a:spcPct val="0"/>
        </a:spcBef>
        <a:spcAft>
          <a:spcPct val="0"/>
        </a:spcAft>
        <a:defRPr sz="2200" i="1">
          <a:solidFill>
            <a:schemeClr val="bg1"/>
          </a:solidFill>
          <a:latin typeface="Arial Black" pitchFamily="34" charset="0"/>
        </a:defRPr>
      </a:lvl7pPr>
      <a:lvl8pPr marL="1371600" algn="l" rtl="0" fontAlgn="base">
        <a:spcBef>
          <a:spcPct val="0"/>
        </a:spcBef>
        <a:spcAft>
          <a:spcPct val="0"/>
        </a:spcAft>
        <a:defRPr sz="2200" i="1">
          <a:solidFill>
            <a:schemeClr val="bg1"/>
          </a:solidFill>
          <a:latin typeface="Arial Black" pitchFamily="34" charset="0"/>
        </a:defRPr>
      </a:lvl8pPr>
      <a:lvl9pPr marL="1828800" algn="l" rtl="0" fontAlgn="base">
        <a:spcBef>
          <a:spcPct val="0"/>
        </a:spcBef>
        <a:spcAft>
          <a:spcPct val="0"/>
        </a:spcAft>
        <a:defRPr sz="2200" i="1">
          <a:solidFill>
            <a:schemeClr val="bg1"/>
          </a:solidFill>
          <a:latin typeface="Arial Black" pitchFamily="34" charset="0"/>
        </a:defRPr>
      </a:lvl9pPr>
    </p:titleStyle>
    <p:bodyStyle>
      <a:lvl1pPr marL="231775" indent="-231775" algn="l" rtl="0" eaLnBrk="0" fontAlgn="base" hangingPunct="0">
        <a:spcBef>
          <a:spcPct val="20000"/>
        </a:spcBef>
        <a:spcAft>
          <a:spcPct val="0"/>
        </a:spcAft>
        <a:buClr>
          <a:srgbClr val="009DDC"/>
        </a:buClr>
        <a:buFont typeface="Wingdings" panose="05000000000000000000" pitchFamily="2" charset="2"/>
        <a:buChar char="§"/>
        <a:defRPr sz="1600" b="1">
          <a:solidFill>
            <a:schemeClr val="tx1"/>
          </a:solidFill>
          <a:latin typeface="+mn-lt"/>
          <a:ea typeface="+mn-ea"/>
          <a:cs typeface="+mn-cs"/>
        </a:defRPr>
      </a:lvl1pPr>
      <a:lvl2pPr marL="460375" indent="-223838" algn="l" rtl="0" eaLnBrk="0" fontAlgn="base" hangingPunct="0">
        <a:spcBef>
          <a:spcPct val="20000"/>
        </a:spcBef>
        <a:spcAft>
          <a:spcPct val="0"/>
        </a:spcAft>
        <a:buClr>
          <a:srgbClr val="009DDC"/>
        </a:buClr>
        <a:buFont typeface="Wingdings" panose="05000000000000000000" pitchFamily="2" charset="2"/>
        <a:buChar char="§"/>
        <a:defRPr sz="1400">
          <a:solidFill>
            <a:schemeClr val="tx1"/>
          </a:solidFill>
          <a:latin typeface="+mn-lt"/>
        </a:defRPr>
      </a:lvl2pPr>
      <a:lvl3pPr marL="682625" indent="-231775" algn="l" rtl="0" eaLnBrk="0" fontAlgn="base" hangingPunct="0">
        <a:spcBef>
          <a:spcPct val="20000"/>
        </a:spcBef>
        <a:spcAft>
          <a:spcPct val="0"/>
        </a:spcAft>
        <a:buClr>
          <a:srgbClr val="009DDC"/>
        </a:buClr>
        <a:buFont typeface="Wingdings" panose="05000000000000000000" pitchFamily="2" charset="2"/>
        <a:buChar char="§"/>
        <a:defRPr sz="1200">
          <a:solidFill>
            <a:schemeClr val="tx1"/>
          </a:solidFill>
          <a:latin typeface="+mn-lt"/>
        </a:defRPr>
      </a:lvl3pPr>
      <a:lvl4pPr marL="917575" indent="-234950" algn="l" rtl="0" eaLnBrk="0" fontAlgn="base" hangingPunct="0">
        <a:spcBef>
          <a:spcPct val="20000"/>
        </a:spcBef>
        <a:spcAft>
          <a:spcPct val="0"/>
        </a:spcAft>
        <a:buClr>
          <a:srgbClr val="009DDC"/>
        </a:buClr>
        <a:buFont typeface="Wingdings" panose="05000000000000000000" pitchFamily="2" charset="2"/>
        <a:buChar char="§"/>
        <a:defRPr sz="1200">
          <a:solidFill>
            <a:schemeClr val="tx1"/>
          </a:solidFill>
          <a:latin typeface="+mn-lt"/>
        </a:defRPr>
      </a:lvl4pPr>
      <a:lvl5pPr marL="1146175" indent="-231775" algn="l" rtl="0" eaLnBrk="0" fontAlgn="base" hangingPunct="0">
        <a:spcBef>
          <a:spcPct val="20000"/>
        </a:spcBef>
        <a:spcAft>
          <a:spcPct val="0"/>
        </a:spcAft>
        <a:buClr>
          <a:srgbClr val="009DDC"/>
        </a:buClr>
        <a:buFont typeface="Wingdings" panose="05000000000000000000" pitchFamily="2" charset="2"/>
        <a:buChar char="§"/>
        <a:defRPr sz="1200">
          <a:solidFill>
            <a:schemeClr val="tx1"/>
          </a:solidFill>
          <a:latin typeface="+mn-lt"/>
        </a:defRPr>
      </a:lvl5pPr>
      <a:lvl6pPr marL="2514600" indent="-228600" algn="l" rtl="0" fontAlgn="base">
        <a:spcBef>
          <a:spcPct val="20000"/>
        </a:spcBef>
        <a:spcAft>
          <a:spcPct val="0"/>
        </a:spcAft>
        <a:buClr>
          <a:srgbClr val="FF9900"/>
        </a:buClr>
        <a:buChar char="»"/>
        <a:defRPr sz="1400">
          <a:solidFill>
            <a:schemeClr val="tx1"/>
          </a:solidFill>
          <a:latin typeface="+mn-lt"/>
        </a:defRPr>
      </a:lvl6pPr>
      <a:lvl7pPr marL="2971800" indent="-228600" algn="l" rtl="0" fontAlgn="base">
        <a:spcBef>
          <a:spcPct val="20000"/>
        </a:spcBef>
        <a:spcAft>
          <a:spcPct val="0"/>
        </a:spcAft>
        <a:buClr>
          <a:srgbClr val="FF9900"/>
        </a:buClr>
        <a:buChar char="»"/>
        <a:defRPr sz="1400">
          <a:solidFill>
            <a:schemeClr val="tx1"/>
          </a:solidFill>
          <a:latin typeface="+mn-lt"/>
        </a:defRPr>
      </a:lvl7pPr>
      <a:lvl8pPr marL="3429000" indent="-228600" algn="l" rtl="0" fontAlgn="base">
        <a:spcBef>
          <a:spcPct val="20000"/>
        </a:spcBef>
        <a:spcAft>
          <a:spcPct val="0"/>
        </a:spcAft>
        <a:buClr>
          <a:srgbClr val="FF9900"/>
        </a:buClr>
        <a:buChar char="»"/>
        <a:defRPr sz="1400">
          <a:solidFill>
            <a:schemeClr val="tx1"/>
          </a:solidFill>
          <a:latin typeface="+mn-lt"/>
        </a:defRPr>
      </a:lvl8pPr>
      <a:lvl9pPr marL="3886200" indent="-228600" algn="l" rtl="0" fontAlgn="base">
        <a:spcBef>
          <a:spcPct val="20000"/>
        </a:spcBef>
        <a:spcAft>
          <a:spcPct val="0"/>
        </a:spcAft>
        <a:buClr>
          <a:srgbClr val="FF9900"/>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2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1.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8.png"/></Relationships>
</file>

<file path=ppt/slides/_rels/slide2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2400" dirty="0"/>
              <a:t>Implementing Security Controls</a:t>
            </a:r>
            <a:endParaRPr lang="en-US" sz="1400" dirty="0"/>
          </a:p>
        </p:txBody>
      </p:sp>
      <p:sp>
        <p:nvSpPr>
          <p:cNvPr id="4099" name="Rectangle 3"/>
          <p:cNvSpPr>
            <a:spLocks noGrp="1" noChangeArrowheads="1"/>
          </p:cNvSpPr>
          <p:nvPr>
            <p:ph type="body" idx="1"/>
          </p:nvPr>
        </p:nvSpPr>
        <p:spPr>
          <a:xfrm>
            <a:off x="457200" y="1143000"/>
            <a:ext cx="8202613" cy="3435350"/>
          </a:xfrm>
        </p:spPr>
        <p:txBody>
          <a:bodyPr/>
          <a:lstStyle/>
          <a:p>
            <a:pPr marL="228600" indent="-228600" eaLnBrk="1" hangingPunct="1">
              <a:buClr>
                <a:srgbClr val="009DDC"/>
              </a:buClr>
              <a:buFont typeface="Wingdings" pitchFamily="2" charset="2"/>
              <a:buChar char="§"/>
            </a:pPr>
            <a:r>
              <a:rPr lang="en-US" sz="1600" b="1" dirty="0"/>
              <a:t>Secure Operating Systems</a:t>
            </a:r>
          </a:p>
          <a:p>
            <a:pPr marL="228600" indent="-228600" eaLnBrk="1" hangingPunct="1">
              <a:buClr>
                <a:srgbClr val="009DDC"/>
              </a:buClr>
              <a:buFont typeface="Wingdings" pitchFamily="2" charset="2"/>
              <a:buChar char="§"/>
            </a:pPr>
            <a:r>
              <a:rPr lang="en-US" sz="1600" b="1" dirty="0"/>
              <a:t>Secure Workstations</a:t>
            </a:r>
          </a:p>
          <a:p>
            <a:pPr marL="228600" indent="-228600" eaLnBrk="1" hangingPunct="1">
              <a:buClr>
                <a:srgbClr val="009DDC"/>
              </a:buClr>
              <a:buFont typeface="Wingdings" pitchFamily="2" charset="2"/>
              <a:buChar char="§"/>
            </a:pPr>
            <a:r>
              <a:rPr lang="en-US" sz="1600" b="1" dirty="0"/>
              <a:t>Secure SOHO Networks</a:t>
            </a:r>
          </a:p>
          <a:p>
            <a:pPr marL="228600" indent="-228600" eaLnBrk="1" hangingPunct="1">
              <a:buClr>
                <a:srgbClr val="009DDC"/>
              </a:buClr>
              <a:buFont typeface="Wingdings" pitchFamily="2" charset="2"/>
              <a:buChar char="§"/>
            </a:pPr>
            <a:r>
              <a:rPr lang="en-US" dirty="0"/>
              <a:t>Secure Mobile Devices</a:t>
            </a:r>
            <a:endParaRPr lang="en-US" sz="16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for System Files and Folders</a:t>
            </a:r>
          </a:p>
        </p:txBody>
      </p:sp>
      <p:sp>
        <p:nvSpPr>
          <p:cNvPr id="3" name="Content Placeholder 2"/>
          <p:cNvSpPr>
            <a:spLocks noGrp="1"/>
          </p:cNvSpPr>
          <p:nvPr>
            <p:ph idx="1"/>
          </p:nvPr>
        </p:nvSpPr>
        <p:spPr>
          <a:xfrm>
            <a:off x="838200" y="1524000"/>
            <a:ext cx="8229600" cy="1987550"/>
          </a:xfrm>
        </p:spPr>
        <p:txBody>
          <a:bodyPr/>
          <a:lstStyle/>
          <a:p>
            <a:r>
              <a:rPr lang="en-US" dirty="0"/>
              <a:t>Read Only.</a:t>
            </a:r>
          </a:p>
          <a:p>
            <a:r>
              <a:rPr lang="en-US" dirty="0"/>
              <a:t>Hidden.</a:t>
            </a:r>
          </a:p>
          <a:p>
            <a:r>
              <a:rPr lang="en-US" dirty="0"/>
              <a:t>Meant to protect system files and folders from deletion or modification.</a:t>
            </a:r>
          </a:p>
          <a:p>
            <a:r>
              <a:rPr lang="en-US" dirty="0"/>
              <a:t>If modification or deletion is necessary, remove the Read Only permission.</a:t>
            </a:r>
          </a:p>
        </p:txBody>
      </p:sp>
      <p:grpSp>
        <p:nvGrpSpPr>
          <p:cNvPr id="6" name="Group 5"/>
          <p:cNvGrpSpPr/>
          <p:nvPr/>
        </p:nvGrpSpPr>
        <p:grpSpPr>
          <a:xfrm>
            <a:off x="7010400" y="4419600"/>
            <a:ext cx="1181100" cy="923925"/>
            <a:chOff x="3981450" y="2967037"/>
            <a:chExt cx="1181100" cy="923925"/>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1450" y="2967037"/>
              <a:ext cx="1181100" cy="92392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0050" y="3148012"/>
              <a:ext cx="742950" cy="742950"/>
            </a:xfrm>
            <a:prstGeom prst="rect">
              <a:avLst/>
            </a:prstGeom>
          </p:spPr>
        </p:pic>
      </p:grpSp>
    </p:spTree>
    <p:extLst>
      <p:ext uri="{BB962C8B-B14F-4D97-AF65-F5344CB8AC3E}">
        <p14:creationId xmlns:p14="http://schemas.microsoft.com/office/powerpoint/2010/main" val="1945779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Authentication</a:t>
            </a:r>
          </a:p>
        </p:txBody>
      </p:sp>
      <p:sp>
        <p:nvSpPr>
          <p:cNvPr id="3" name="Content Placeholder 2"/>
          <p:cNvSpPr>
            <a:spLocks noGrp="1"/>
          </p:cNvSpPr>
          <p:nvPr>
            <p:ph idx="1"/>
          </p:nvPr>
        </p:nvSpPr>
        <p:spPr>
          <a:xfrm>
            <a:off x="990600" y="1676400"/>
            <a:ext cx="6853238" cy="2063750"/>
          </a:xfrm>
        </p:spPr>
        <p:txBody>
          <a:bodyPr/>
          <a:lstStyle/>
          <a:p>
            <a:r>
              <a:rPr lang="en-US" dirty="0"/>
              <a:t>Proving your identity to gain access to network resources.</a:t>
            </a:r>
          </a:p>
          <a:p>
            <a:r>
              <a:rPr lang="en-US" dirty="0"/>
              <a:t>Methods.</a:t>
            </a:r>
          </a:p>
          <a:p>
            <a:r>
              <a:rPr lang="en-US" dirty="0"/>
              <a:t>Factors:</a:t>
            </a:r>
          </a:p>
          <a:p>
            <a:pPr lvl="1"/>
            <a:r>
              <a:rPr lang="en-US" dirty="0"/>
              <a:t>What you know</a:t>
            </a:r>
          </a:p>
          <a:p>
            <a:pPr lvl="1"/>
            <a:r>
              <a:rPr lang="en-US" dirty="0"/>
              <a:t>What you have</a:t>
            </a:r>
          </a:p>
          <a:p>
            <a:pPr lvl="1"/>
            <a:r>
              <a:rPr lang="en-US" dirty="0"/>
              <a:t>What you are</a:t>
            </a:r>
          </a:p>
          <a:p>
            <a:r>
              <a:rPr lang="en-US" dirty="0"/>
              <a:t>SSO.</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1843" y="4343400"/>
            <a:ext cx="2235376" cy="167653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4769550"/>
            <a:ext cx="699214" cy="824232"/>
          </a:xfrm>
          <a:prstGeom prst="rect">
            <a:avLst/>
          </a:prstGeom>
        </p:spPr>
      </p:pic>
    </p:spTree>
    <p:extLst>
      <p:ext uri="{BB962C8B-B14F-4D97-AF65-F5344CB8AC3E}">
        <p14:creationId xmlns:p14="http://schemas.microsoft.com/office/powerpoint/2010/main" val="4217487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 as Administrator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300" y="2541012"/>
            <a:ext cx="2209800" cy="1776270"/>
          </a:xfrm>
          <a:prstGeom prst="rect">
            <a:avLst/>
          </a:prstGeom>
        </p:spPr>
      </p:pic>
      <p:sp>
        <p:nvSpPr>
          <p:cNvPr id="5" name="AutoShape 304"/>
          <p:cNvSpPr>
            <a:spLocks noChangeArrowheads="1"/>
          </p:cNvSpPr>
          <p:nvPr/>
        </p:nvSpPr>
        <p:spPr bwMode="auto">
          <a:xfrm>
            <a:off x="3060700" y="3124347"/>
            <a:ext cx="762000" cy="609600"/>
          </a:xfrm>
          <a:prstGeom prst="rightArrow">
            <a:avLst>
              <a:gd name="adj1" fmla="val 52602"/>
              <a:gd name="adj2" fmla="val 59572"/>
            </a:avLst>
          </a:prstGeom>
          <a:solidFill>
            <a:srgbClr val="009DDC"/>
          </a:solidFill>
          <a:ln w="9525">
            <a:noFill/>
            <a:miter lim="800000"/>
            <a:headEnd/>
            <a:tailEnd/>
          </a:ln>
          <a:effectLst>
            <a:outerShdw blurRad="38100" dist="25400" dir="2700000" sx="99000" sy="99000" algn="ctr" rotWithShape="0">
              <a:schemeClr val="tx1">
                <a:alpha val="75000"/>
              </a:schemeClr>
            </a:outerShdw>
          </a:effectLst>
        </p:spPr>
        <p:txBody>
          <a:bodyPr wrap="none" anchor="ctr"/>
          <a:lstStyle/>
          <a:p>
            <a:pPr>
              <a:defRPr/>
            </a:pP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8919" y="2255338"/>
            <a:ext cx="4640481" cy="2347618"/>
          </a:xfrm>
          <a:prstGeom prst="rect">
            <a:avLst/>
          </a:prstGeom>
        </p:spPr>
      </p:pic>
    </p:spTree>
    <p:extLst>
      <p:ext uri="{BB962C8B-B14F-4D97-AF65-F5344CB8AC3E}">
        <p14:creationId xmlns:p14="http://schemas.microsoft.com/office/powerpoint/2010/main" val="380897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BitLocker</a:t>
            </a:r>
          </a:p>
        </p:txBody>
      </p:sp>
      <p:sp>
        <p:nvSpPr>
          <p:cNvPr id="3" name="Content Placeholder 2"/>
          <p:cNvSpPr>
            <a:spLocks noGrp="1"/>
          </p:cNvSpPr>
          <p:nvPr>
            <p:ph idx="1"/>
          </p:nvPr>
        </p:nvSpPr>
        <p:spPr>
          <a:xfrm>
            <a:off x="990600" y="1676400"/>
            <a:ext cx="6096000" cy="1073150"/>
          </a:xfrm>
        </p:spPr>
        <p:txBody>
          <a:bodyPr/>
          <a:lstStyle/>
          <a:p>
            <a:r>
              <a:rPr lang="en-US" dirty="0"/>
              <a:t>Provides full disk encryption for the OS volume.</a:t>
            </a:r>
          </a:p>
          <a:p>
            <a:r>
              <a:rPr lang="en-US" dirty="0"/>
              <a:t>BitLocker To Go encrypts removable storage devices.</a:t>
            </a:r>
          </a:p>
          <a:p>
            <a:r>
              <a:rPr lang="en-US" dirty="0"/>
              <a:t>Recovery key backup.</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8208" y="3429000"/>
            <a:ext cx="3467584" cy="2514951"/>
          </a:xfrm>
          <a:prstGeom prst="rect">
            <a:avLst/>
          </a:prstGeom>
        </p:spPr>
      </p:pic>
    </p:spTree>
    <p:extLst>
      <p:ext uri="{BB962C8B-B14F-4D97-AF65-F5344CB8AC3E}">
        <p14:creationId xmlns:p14="http://schemas.microsoft.com/office/powerpoint/2010/main" val="1550545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EFS</a:t>
            </a:r>
          </a:p>
        </p:txBody>
      </p:sp>
      <p:sp>
        <p:nvSpPr>
          <p:cNvPr id="3" name="Content Placeholder 2"/>
          <p:cNvSpPr>
            <a:spLocks noGrp="1"/>
          </p:cNvSpPr>
          <p:nvPr>
            <p:ph idx="1"/>
          </p:nvPr>
        </p:nvSpPr>
        <p:spPr>
          <a:xfrm>
            <a:off x="914400" y="1600200"/>
            <a:ext cx="4953000" cy="1250950"/>
          </a:xfrm>
        </p:spPr>
        <p:txBody>
          <a:bodyPr/>
          <a:lstStyle/>
          <a:p>
            <a:r>
              <a:rPr lang="en-US" dirty="0"/>
              <a:t>Encrypting File System.</a:t>
            </a:r>
          </a:p>
          <a:p>
            <a:r>
              <a:rPr lang="en-US" dirty="0"/>
              <a:t>Available on any NTFS partition.</a:t>
            </a:r>
          </a:p>
          <a:p>
            <a:r>
              <a:rPr lang="en-US" dirty="0"/>
              <a:t>Uses digital certificates to encrypt files.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7714" y="2984500"/>
            <a:ext cx="6828571" cy="3542857"/>
          </a:xfrm>
          <a:prstGeom prst="rect">
            <a:avLst/>
          </a:prstGeom>
        </p:spPr>
      </p:pic>
    </p:spTree>
    <p:extLst>
      <p:ext uri="{BB962C8B-B14F-4D97-AF65-F5344CB8AC3E}">
        <p14:creationId xmlns:p14="http://schemas.microsoft.com/office/powerpoint/2010/main" val="1295790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Securing Microsoft Windows</a:t>
            </a:r>
          </a:p>
        </p:txBody>
      </p:sp>
      <p:sp>
        <p:nvSpPr>
          <p:cNvPr id="3" name="Content Placeholder 2"/>
          <p:cNvSpPr>
            <a:spLocks noGrp="1"/>
          </p:cNvSpPr>
          <p:nvPr>
            <p:ph idx="1"/>
          </p:nvPr>
        </p:nvSpPr>
        <p:spPr>
          <a:xfrm>
            <a:off x="990600" y="1600200"/>
            <a:ext cx="7467600" cy="2825750"/>
          </a:xfrm>
        </p:spPr>
        <p:txBody>
          <a:bodyPr/>
          <a:lstStyle/>
          <a:p>
            <a:r>
              <a:rPr lang="en-US" dirty="0"/>
              <a:t>Log in as a standard user.</a:t>
            </a:r>
          </a:p>
          <a:p>
            <a:r>
              <a:rPr lang="en-US" dirty="0"/>
              <a:t>Use Run as Administrator when you need administrative access.</a:t>
            </a:r>
          </a:p>
          <a:p>
            <a:r>
              <a:rPr lang="en-US" dirty="0"/>
              <a:t>Provide the minimum permissions to achieve your access goals</a:t>
            </a:r>
          </a:p>
          <a:p>
            <a:r>
              <a:rPr lang="en-US" dirty="0"/>
              <a:t>Verify that the combination of NTFS and share permissions provide the expected results:</a:t>
            </a:r>
          </a:p>
          <a:p>
            <a:pPr lvl="1"/>
            <a:r>
              <a:rPr lang="en-US" dirty="0"/>
              <a:t>No excessive rights assignment</a:t>
            </a:r>
          </a:p>
          <a:p>
            <a:pPr lvl="1"/>
            <a:r>
              <a:rPr lang="en-US" dirty="0"/>
              <a:t>No removal of needed rights</a:t>
            </a:r>
          </a:p>
          <a:p>
            <a:r>
              <a:rPr lang="en-US" dirty="0"/>
              <a:t>Use multifactor authentication.</a:t>
            </a:r>
          </a:p>
          <a:p>
            <a:r>
              <a:rPr lang="en-US" dirty="0"/>
              <a:t>Consider encrypting file systems.</a:t>
            </a:r>
          </a:p>
        </p:txBody>
      </p:sp>
    </p:spTree>
    <p:extLst>
      <p:ext uri="{BB962C8B-B14F-4D97-AF65-F5344CB8AC3E}">
        <p14:creationId xmlns:p14="http://schemas.microsoft.com/office/powerpoint/2010/main" val="137942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Password Best Practices</a:t>
            </a:r>
          </a:p>
        </p:txBody>
      </p:sp>
      <p:graphicFrame>
        <p:nvGraphicFramePr>
          <p:cNvPr id="5" name="Group 23"/>
          <p:cNvGraphicFramePr>
            <a:graphicFrameLocks noGrp="1"/>
          </p:cNvGraphicFramePr>
          <p:nvPr>
            <p:extLst>
              <p:ext uri="{D42A27DB-BD31-4B8C-83A1-F6EECF244321}">
                <p14:modId xmlns:p14="http://schemas.microsoft.com/office/powerpoint/2010/main" val="2878672251"/>
              </p:ext>
            </p:extLst>
          </p:nvPr>
        </p:nvGraphicFramePr>
        <p:xfrm>
          <a:off x="952500" y="1611313"/>
          <a:ext cx="7239000" cy="4099560"/>
        </p:xfrm>
        <a:graphic>
          <a:graphicData uri="http://schemas.openxmlformats.org/drawingml/2006/table">
            <a:tbl>
              <a:tblPr/>
              <a:tblGrid>
                <a:gridCol w="1676400">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tblGrid>
              <a:tr h="4572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a:ln>
                            <a:noFill/>
                          </a:ln>
                          <a:solidFill>
                            <a:schemeClr val="bg1"/>
                          </a:solidFill>
                          <a:effectLst/>
                          <a:latin typeface="Arial" charset="0"/>
                        </a:rPr>
                        <a:t>Best Practice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a:ln>
                            <a:noFill/>
                          </a:ln>
                          <a:solidFill>
                            <a:schemeClr val="bg1"/>
                          </a:solidFill>
                          <a:effectLst/>
                          <a:latin typeface="Arial" charset="0"/>
                        </a:rPr>
                        <a:t>Description</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extLst>
                  <a:ext uri="{0D108BD9-81ED-4DB2-BD59-A6C34878D82A}">
                    <a16:rowId xmlns:a16="http://schemas.microsoft.com/office/drawing/2014/main" val="10000"/>
                  </a:ext>
                </a:extLst>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Configuring password expiration</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For most organizations, every two to three months is adequate. Some organizations might require more frequent changes.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Changing default user names and passwords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Devices like wireless routers come configured with default user names and passwords, which can be found by a simple Internet search. When you are adding these devices to your environment, change the user name and password to protect against unauthorized access.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Require screensaver passwords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When a user steps away from the computer, they should lock the computer. If they forget to do so, having a screensaver that comes on after one minute and requires a password to unlock the system has the same effect.</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Require BIOS or UEFI passwords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Setting a BIOS or UEFI password will help prevent unauthorized users from accessing and changing firmware settings. If users make unauthorized changes to these settings, it might make their system stop working, make it work less efficiently, or make it out of compliance with organizational policies.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Require passwords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On most modern systems, you have to set a password in order to set up the computer. If you are working with older systems, or other devices that don't have passwords by default, you should configure the device to use a password. Smart phones and tablets might not be configured to require a password. Printers and routers might also not require a password to change settings. All of these devices should require passwords whenever possible.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42808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2400" b="1" i="0" dirty="0">
                <a:latin typeface="Calibri" pitchFamily="34" charset="0"/>
                <a:cs typeface="Calibri" pitchFamily="34" charset="0"/>
              </a:rPr>
              <a:t>Account Management</a:t>
            </a:r>
          </a:p>
        </p:txBody>
      </p:sp>
      <p:graphicFrame>
        <p:nvGraphicFramePr>
          <p:cNvPr id="102423" name="Group 23"/>
          <p:cNvGraphicFramePr>
            <a:graphicFrameLocks noGrp="1"/>
          </p:cNvGraphicFramePr>
          <p:nvPr>
            <p:extLst>
              <p:ext uri="{D42A27DB-BD31-4B8C-83A1-F6EECF244321}">
                <p14:modId xmlns:p14="http://schemas.microsoft.com/office/powerpoint/2010/main" val="4091048037"/>
              </p:ext>
            </p:extLst>
          </p:nvPr>
        </p:nvGraphicFramePr>
        <p:xfrm>
          <a:off x="952500" y="1600200"/>
          <a:ext cx="7239000" cy="2590800"/>
        </p:xfrm>
        <a:graphic>
          <a:graphicData uri="http://schemas.openxmlformats.org/drawingml/2006/table">
            <a:tbl>
              <a:tblPr/>
              <a:tblGrid>
                <a:gridCol w="1676400">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tblGrid>
              <a:tr h="4572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a:ln>
                            <a:noFill/>
                          </a:ln>
                          <a:solidFill>
                            <a:schemeClr val="bg1"/>
                          </a:solidFill>
                          <a:effectLst/>
                          <a:latin typeface="Arial" charset="0"/>
                        </a:rPr>
                        <a:t>Task</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a:ln>
                            <a:noFill/>
                          </a:ln>
                          <a:solidFill>
                            <a:schemeClr val="bg1"/>
                          </a:solidFill>
                          <a:effectLst/>
                          <a:latin typeface="Arial" charset="0"/>
                        </a:rPr>
                        <a:t>Description</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extLst>
                  <a:ext uri="{0D108BD9-81ED-4DB2-BD59-A6C34878D82A}">
                    <a16:rowId xmlns:a16="http://schemas.microsoft.com/office/drawing/2014/main" val="10000"/>
                  </a:ext>
                </a:extLst>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Restrict user permissions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Follow the principle of least privilege.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Configure login time restrictions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Limit the days and hours that users can log in.</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Disable the guest account</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Windows guest accounts are disabled by default.</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Configure failed login attempts lockout</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Select a threshold for entering the wrong password before locking the account, and the amount of time the account should be locked.</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Configure a timeout screen lock</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Select a timeout interval for idle computers and mobile devices, and require that the password or another method be used to unlock the device.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93407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Autorun</a:t>
            </a:r>
            <a:endParaRPr lang="en-US" dirty="0"/>
          </a:p>
        </p:txBody>
      </p:sp>
      <p:sp>
        <p:nvSpPr>
          <p:cNvPr id="3" name="Content Placeholder 2"/>
          <p:cNvSpPr txBox="1">
            <a:spLocks/>
          </p:cNvSpPr>
          <p:nvPr/>
        </p:nvSpPr>
        <p:spPr>
          <a:xfrm>
            <a:off x="457200" y="1143000"/>
            <a:ext cx="7310438" cy="2163170"/>
          </a:xfrm>
          <a:prstGeom prst="rect">
            <a:avLst/>
          </a:prstGeom>
        </p:spPr>
        <p:txBody>
          <a:bodyPr/>
          <a:lstStyle>
            <a:lvl1pPr marL="231775" indent="-231775" algn="l" rtl="0" eaLnBrk="0" fontAlgn="base" hangingPunct="0">
              <a:spcBef>
                <a:spcPct val="20000"/>
              </a:spcBef>
              <a:spcAft>
                <a:spcPct val="0"/>
              </a:spcAft>
              <a:buClr>
                <a:srgbClr val="009DDC"/>
              </a:buClr>
              <a:buFont typeface="Wingdings" panose="05000000000000000000" pitchFamily="2" charset="2"/>
              <a:buChar char="§"/>
              <a:defRPr sz="1600" b="1">
                <a:solidFill>
                  <a:schemeClr val="tx1"/>
                </a:solidFill>
                <a:latin typeface="+mn-lt"/>
                <a:ea typeface="+mn-ea"/>
                <a:cs typeface="+mn-cs"/>
              </a:defRPr>
            </a:lvl1pPr>
            <a:lvl2pPr marL="460375" indent="-223838" algn="l" rtl="0" eaLnBrk="0" fontAlgn="base" hangingPunct="0">
              <a:spcBef>
                <a:spcPct val="20000"/>
              </a:spcBef>
              <a:spcAft>
                <a:spcPct val="0"/>
              </a:spcAft>
              <a:buClr>
                <a:srgbClr val="009DDC"/>
              </a:buClr>
              <a:buFont typeface="Wingdings" panose="05000000000000000000" pitchFamily="2" charset="2"/>
              <a:buChar char="§"/>
              <a:defRPr sz="1400">
                <a:solidFill>
                  <a:schemeClr val="tx1"/>
                </a:solidFill>
                <a:latin typeface="+mn-lt"/>
              </a:defRPr>
            </a:lvl2pPr>
            <a:lvl3pPr marL="682625" indent="-231775" algn="l" rtl="0" eaLnBrk="0" fontAlgn="base" hangingPunct="0">
              <a:spcBef>
                <a:spcPct val="20000"/>
              </a:spcBef>
              <a:spcAft>
                <a:spcPct val="0"/>
              </a:spcAft>
              <a:buClr>
                <a:srgbClr val="009DDC"/>
              </a:buClr>
              <a:buFont typeface="Wingdings" panose="05000000000000000000" pitchFamily="2" charset="2"/>
              <a:buChar char="§"/>
              <a:defRPr sz="1200">
                <a:solidFill>
                  <a:schemeClr val="tx1"/>
                </a:solidFill>
                <a:latin typeface="+mn-lt"/>
              </a:defRPr>
            </a:lvl3pPr>
            <a:lvl4pPr marL="917575" indent="-234950" algn="l" rtl="0" eaLnBrk="0" fontAlgn="base" hangingPunct="0">
              <a:spcBef>
                <a:spcPct val="20000"/>
              </a:spcBef>
              <a:spcAft>
                <a:spcPct val="0"/>
              </a:spcAft>
              <a:buClr>
                <a:srgbClr val="009DDC"/>
              </a:buClr>
              <a:buFont typeface="Wingdings" panose="05000000000000000000" pitchFamily="2" charset="2"/>
              <a:buChar char="§"/>
              <a:defRPr sz="1200">
                <a:solidFill>
                  <a:schemeClr val="tx1"/>
                </a:solidFill>
                <a:latin typeface="+mn-lt"/>
              </a:defRPr>
            </a:lvl4pPr>
            <a:lvl5pPr marL="1146175" indent="-231775" algn="l" rtl="0" eaLnBrk="0" fontAlgn="base" hangingPunct="0">
              <a:spcBef>
                <a:spcPct val="20000"/>
              </a:spcBef>
              <a:spcAft>
                <a:spcPct val="0"/>
              </a:spcAft>
              <a:buClr>
                <a:srgbClr val="009DDC"/>
              </a:buClr>
              <a:buFont typeface="Wingdings" panose="05000000000000000000" pitchFamily="2" charset="2"/>
              <a:buChar char="§"/>
              <a:defRPr sz="1200">
                <a:solidFill>
                  <a:schemeClr val="tx1"/>
                </a:solidFill>
                <a:latin typeface="+mn-lt"/>
              </a:defRPr>
            </a:lvl5pPr>
            <a:lvl6pPr marL="2514600" indent="-228600" algn="l" rtl="0" fontAlgn="base">
              <a:spcBef>
                <a:spcPct val="20000"/>
              </a:spcBef>
              <a:spcAft>
                <a:spcPct val="0"/>
              </a:spcAft>
              <a:buClr>
                <a:srgbClr val="FF9900"/>
              </a:buClr>
              <a:buChar char="»"/>
              <a:defRPr sz="1400">
                <a:solidFill>
                  <a:schemeClr val="tx1"/>
                </a:solidFill>
                <a:latin typeface="+mn-lt"/>
              </a:defRPr>
            </a:lvl6pPr>
            <a:lvl7pPr marL="2971800" indent="-228600" algn="l" rtl="0" fontAlgn="base">
              <a:spcBef>
                <a:spcPct val="20000"/>
              </a:spcBef>
              <a:spcAft>
                <a:spcPct val="0"/>
              </a:spcAft>
              <a:buClr>
                <a:srgbClr val="FF9900"/>
              </a:buClr>
              <a:buChar char="»"/>
              <a:defRPr sz="1400">
                <a:solidFill>
                  <a:schemeClr val="tx1"/>
                </a:solidFill>
                <a:latin typeface="+mn-lt"/>
              </a:defRPr>
            </a:lvl7pPr>
            <a:lvl8pPr marL="3429000" indent="-228600" algn="l" rtl="0" fontAlgn="base">
              <a:spcBef>
                <a:spcPct val="20000"/>
              </a:spcBef>
              <a:spcAft>
                <a:spcPct val="0"/>
              </a:spcAft>
              <a:buClr>
                <a:srgbClr val="FF9900"/>
              </a:buClr>
              <a:buChar char="»"/>
              <a:defRPr sz="1400">
                <a:solidFill>
                  <a:schemeClr val="tx1"/>
                </a:solidFill>
                <a:latin typeface="+mn-lt"/>
              </a:defRPr>
            </a:lvl8pPr>
            <a:lvl9pPr marL="3886200" indent="-228600" algn="l" rtl="0" fontAlgn="base">
              <a:spcBef>
                <a:spcPct val="20000"/>
              </a:spcBef>
              <a:spcAft>
                <a:spcPct val="0"/>
              </a:spcAft>
              <a:buClr>
                <a:srgbClr val="FF9900"/>
              </a:buClr>
              <a:buChar char="»"/>
              <a:defRPr sz="1400">
                <a:solidFill>
                  <a:schemeClr val="tx1"/>
                </a:solidFill>
                <a:latin typeface="+mn-lt"/>
              </a:defRPr>
            </a:lvl9pPr>
          </a:lstStyle>
          <a:p>
            <a:r>
              <a:rPr lang="en-US" kern="0" dirty="0"/>
              <a:t>Disable AutoRun (AutoPlay) on storage media:</a:t>
            </a:r>
          </a:p>
          <a:p>
            <a:pPr lvl="1"/>
            <a:r>
              <a:rPr lang="en-US" kern="0" dirty="0"/>
              <a:t>Optical disc</a:t>
            </a:r>
          </a:p>
          <a:p>
            <a:pPr lvl="1"/>
            <a:r>
              <a:rPr lang="en-US" kern="0" dirty="0"/>
              <a:t>USB drive</a:t>
            </a:r>
          </a:p>
          <a:p>
            <a:r>
              <a:rPr lang="en-US" kern="0" dirty="0"/>
              <a:t>Prevent embedded malware from self-installing.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329237"/>
            <a:ext cx="5867400" cy="4147763"/>
          </a:xfrm>
          <a:prstGeom prst="rect">
            <a:avLst/>
          </a:prstGeom>
        </p:spPr>
      </p:pic>
    </p:spTree>
    <p:extLst>
      <p:ext uri="{BB962C8B-B14F-4D97-AF65-F5344CB8AC3E}">
        <p14:creationId xmlns:p14="http://schemas.microsoft.com/office/powerpoint/2010/main" val="585130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Encryption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639" y="2286000"/>
            <a:ext cx="8012722" cy="3019286"/>
          </a:xfrm>
          <a:prstGeom prst="rect">
            <a:avLst/>
          </a:prstGeom>
        </p:spPr>
      </p:pic>
    </p:spTree>
    <p:extLst>
      <p:ext uri="{BB962C8B-B14F-4D97-AF65-F5344CB8AC3E}">
        <p14:creationId xmlns:p14="http://schemas.microsoft.com/office/powerpoint/2010/main" val="47574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2400" b="1" i="0" dirty="0">
                <a:latin typeface="Calibri" pitchFamily="34" charset="0"/>
                <a:cs typeface="Calibri" pitchFamily="34" charset="0"/>
              </a:rPr>
              <a:t>Types of Users</a:t>
            </a:r>
          </a:p>
        </p:txBody>
      </p:sp>
      <p:graphicFrame>
        <p:nvGraphicFramePr>
          <p:cNvPr id="102423" name="Group 23"/>
          <p:cNvGraphicFramePr>
            <a:graphicFrameLocks noGrp="1"/>
          </p:cNvGraphicFramePr>
          <p:nvPr>
            <p:extLst>
              <p:ext uri="{D42A27DB-BD31-4B8C-83A1-F6EECF244321}">
                <p14:modId xmlns:p14="http://schemas.microsoft.com/office/powerpoint/2010/main" val="3781512488"/>
              </p:ext>
            </p:extLst>
          </p:nvPr>
        </p:nvGraphicFramePr>
        <p:xfrm>
          <a:off x="990600" y="2438400"/>
          <a:ext cx="7239000" cy="2026920"/>
        </p:xfrm>
        <a:graphic>
          <a:graphicData uri="http://schemas.openxmlformats.org/drawingml/2006/table">
            <a:tbl>
              <a:tblPr/>
              <a:tblGrid>
                <a:gridCol w="1676400">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tblGrid>
              <a:tr h="4572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a:ln>
                            <a:noFill/>
                          </a:ln>
                          <a:solidFill>
                            <a:schemeClr val="bg1"/>
                          </a:solidFill>
                          <a:effectLst/>
                          <a:latin typeface="Arial" charset="0"/>
                        </a:rPr>
                        <a:t>User Account</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a:ln>
                            <a:noFill/>
                          </a:ln>
                          <a:solidFill>
                            <a:schemeClr val="bg1"/>
                          </a:solidFill>
                          <a:effectLst/>
                          <a:latin typeface="Arial" charset="0"/>
                        </a:rPr>
                        <a:t>Description</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extLst>
                  <a:ext uri="{0D108BD9-81ED-4DB2-BD59-A6C34878D82A}">
                    <a16:rowId xmlns:a16="http://schemas.microsoft.com/office/drawing/2014/main" val="10000"/>
                  </a:ext>
                </a:extLst>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Administrator</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Complete administrative access to a computer,</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Power User</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A legacy user type that had fewer access privileges than administrators, but more than standard users.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Standard user</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Can use most software on a computer.</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Guest</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Limited access only.</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98603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Patch Management</a:t>
            </a:r>
          </a:p>
        </p:txBody>
      </p:sp>
      <p:sp>
        <p:nvSpPr>
          <p:cNvPr id="3" name="Content Placeholder 2"/>
          <p:cNvSpPr>
            <a:spLocks noGrp="1"/>
          </p:cNvSpPr>
          <p:nvPr>
            <p:ph idx="1"/>
          </p:nvPr>
        </p:nvSpPr>
        <p:spPr>
          <a:xfrm>
            <a:off x="484496" y="1676400"/>
            <a:ext cx="8229600" cy="2978150"/>
          </a:xfrm>
        </p:spPr>
        <p:txBody>
          <a:bodyPr/>
          <a:lstStyle/>
          <a:p>
            <a:r>
              <a:rPr lang="en-US" dirty="0"/>
              <a:t>Monitoring for, obtaining, evaluating, testing, and deploying integral fixes and updates for operating systems or applications.</a:t>
            </a:r>
          </a:p>
          <a:p>
            <a:r>
              <a:rPr lang="en-US" dirty="0"/>
              <a:t>Organized patch management system:</a:t>
            </a:r>
          </a:p>
          <a:p>
            <a:pPr lvl="1"/>
            <a:r>
              <a:rPr lang="en-US" dirty="0"/>
              <a:t>A person responsible for reviewing vendor patches, security patches, and other updates.</a:t>
            </a:r>
          </a:p>
          <a:p>
            <a:pPr lvl="1"/>
            <a:r>
              <a:rPr lang="en-US" dirty="0"/>
              <a:t>A process for reviewing and categorizing updates (urgent, important, and non-critical).</a:t>
            </a:r>
          </a:p>
          <a:p>
            <a:pPr lvl="1"/>
            <a:r>
              <a:rPr lang="en-US" dirty="0"/>
              <a:t>An offline environment where urgent and important patches can be tested for functionality and impact.</a:t>
            </a:r>
          </a:p>
          <a:p>
            <a:pPr lvl="1"/>
            <a:r>
              <a:rPr lang="en-US" dirty="0"/>
              <a:t>Immediate administrative push delivery of approved urgent patches.</a:t>
            </a:r>
          </a:p>
          <a:p>
            <a:pPr lvl="1"/>
            <a:r>
              <a:rPr lang="en-US" dirty="0"/>
              <a:t>Weekly administrative push delivery of approved important patches.</a:t>
            </a:r>
          </a:p>
          <a:p>
            <a:pPr lvl="1"/>
            <a:r>
              <a:rPr lang="en-US" dirty="0"/>
              <a:t>Periodic review, testing, and rollout of non-critical patches.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0" y="4857750"/>
            <a:ext cx="1190625" cy="1190625"/>
          </a:xfrm>
          <a:prstGeom prst="rect">
            <a:avLst/>
          </a:prstGeom>
        </p:spPr>
      </p:pic>
    </p:spTree>
    <p:extLst>
      <p:ext uri="{BB962C8B-B14F-4D97-AF65-F5344CB8AC3E}">
        <p14:creationId xmlns:p14="http://schemas.microsoft.com/office/powerpoint/2010/main" val="3791627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Securing Workstations</a:t>
            </a:r>
          </a:p>
        </p:txBody>
      </p:sp>
      <p:sp>
        <p:nvSpPr>
          <p:cNvPr id="3" name="Content Placeholder 2"/>
          <p:cNvSpPr>
            <a:spLocks noGrp="1"/>
          </p:cNvSpPr>
          <p:nvPr>
            <p:ph idx="1"/>
          </p:nvPr>
        </p:nvSpPr>
        <p:spPr/>
        <p:txBody>
          <a:bodyPr/>
          <a:lstStyle/>
          <a:p>
            <a:r>
              <a:rPr lang="en-US" dirty="0"/>
              <a:t>Manage user authentication:</a:t>
            </a:r>
          </a:p>
          <a:p>
            <a:pPr lvl="1"/>
            <a:r>
              <a:rPr lang="en-US" dirty="0"/>
              <a:t>Default user name and password</a:t>
            </a:r>
          </a:p>
          <a:p>
            <a:pPr lvl="1"/>
            <a:r>
              <a:rPr lang="en-US" dirty="0"/>
              <a:t>Strong passwords</a:t>
            </a:r>
          </a:p>
          <a:p>
            <a:pPr lvl="1"/>
            <a:r>
              <a:rPr lang="en-US" dirty="0"/>
              <a:t>Multifactor authentication</a:t>
            </a:r>
          </a:p>
          <a:p>
            <a:r>
              <a:rPr lang="en-US" dirty="0"/>
              <a:t>Install updates and patches:</a:t>
            </a:r>
          </a:p>
          <a:p>
            <a:pPr lvl="1"/>
            <a:r>
              <a:rPr lang="en-US" dirty="0"/>
              <a:t>OS and security updates</a:t>
            </a:r>
          </a:p>
          <a:p>
            <a:pPr lvl="1"/>
            <a:r>
              <a:rPr lang="en-US" dirty="0"/>
              <a:t>Application patches for OS utilities, web browsers, and application software</a:t>
            </a:r>
          </a:p>
          <a:p>
            <a:r>
              <a:rPr lang="en-US" dirty="0"/>
              <a:t>Manage user accounts:</a:t>
            </a:r>
          </a:p>
          <a:p>
            <a:pPr lvl="1"/>
            <a:r>
              <a:rPr lang="en-US" dirty="0"/>
              <a:t>Disable guest and unnecessary accounts</a:t>
            </a:r>
          </a:p>
          <a:p>
            <a:pPr lvl="1"/>
            <a:r>
              <a:rPr lang="en-US" dirty="0"/>
              <a:t>User permissions</a:t>
            </a:r>
          </a:p>
          <a:p>
            <a:r>
              <a:rPr lang="en-US" dirty="0"/>
              <a:t>Educate users.</a:t>
            </a:r>
          </a:p>
          <a:p>
            <a:r>
              <a:rPr lang="en-US" dirty="0"/>
              <a:t>Apply workstation security measures:</a:t>
            </a:r>
          </a:p>
          <a:p>
            <a:pPr lvl="1"/>
            <a:r>
              <a:rPr lang="en-US" dirty="0"/>
              <a:t>Antimalware software</a:t>
            </a:r>
          </a:p>
          <a:p>
            <a:pPr lvl="1"/>
            <a:r>
              <a:rPr lang="en-US" dirty="0"/>
              <a:t>Pop-up blocker</a:t>
            </a:r>
          </a:p>
          <a:p>
            <a:pPr lvl="1"/>
            <a:r>
              <a:rPr lang="en-US" dirty="0"/>
              <a:t>Firewall</a:t>
            </a:r>
          </a:p>
          <a:p>
            <a:pPr lvl="1"/>
            <a:r>
              <a:rPr lang="en-US" dirty="0"/>
              <a:t>Warnings and banners at login</a:t>
            </a:r>
          </a:p>
          <a:p>
            <a:pPr lvl="1"/>
            <a:r>
              <a:rPr lang="en-US" dirty="0"/>
              <a:t>AutoRun and AutoPlay</a:t>
            </a:r>
          </a:p>
          <a:p>
            <a:pPr lvl="1"/>
            <a:r>
              <a:rPr lang="en-US" dirty="0"/>
              <a:t>Screensaver lock</a:t>
            </a:r>
          </a:p>
          <a:p>
            <a:pPr lvl="1"/>
            <a:r>
              <a:rPr lang="en-US" dirty="0"/>
              <a:t>Automatic OS updates</a:t>
            </a:r>
          </a:p>
          <a:p>
            <a:pPr lvl="1"/>
            <a:r>
              <a:rPr lang="en-US" dirty="0"/>
              <a:t>Shared resources</a:t>
            </a:r>
          </a:p>
        </p:txBody>
      </p:sp>
    </p:spTree>
    <p:extLst>
      <p:ext uri="{BB962C8B-B14F-4D97-AF65-F5344CB8AC3E}">
        <p14:creationId xmlns:p14="http://schemas.microsoft.com/office/powerpoint/2010/main" val="366029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SOHO Security Methods</a:t>
            </a:r>
          </a:p>
        </p:txBody>
      </p:sp>
      <p:sp>
        <p:nvSpPr>
          <p:cNvPr id="3" name="Content Placeholder 2"/>
          <p:cNvSpPr>
            <a:spLocks noGrp="1"/>
          </p:cNvSpPr>
          <p:nvPr>
            <p:ph idx="1"/>
          </p:nvPr>
        </p:nvSpPr>
        <p:spPr>
          <a:xfrm>
            <a:off x="914400" y="1600200"/>
            <a:ext cx="5638800" cy="3359150"/>
          </a:xfrm>
        </p:spPr>
        <p:txBody>
          <a:bodyPr/>
          <a:lstStyle/>
          <a:p>
            <a:r>
              <a:rPr lang="en-US" dirty="0"/>
              <a:t>Change default user name and password.</a:t>
            </a:r>
          </a:p>
          <a:p>
            <a:r>
              <a:rPr lang="en-US" dirty="0"/>
              <a:t>Enable MAC filtering.</a:t>
            </a:r>
          </a:p>
          <a:p>
            <a:r>
              <a:rPr lang="en-US" dirty="0"/>
              <a:t>Assign static IP addresses.</a:t>
            </a:r>
          </a:p>
          <a:p>
            <a:r>
              <a:rPr lang="en-US" dirty="0"/>
              <a:t>Disable ports.</a:t>
            </a:r>
          </a:p>
          <a:p>
            <a:r>
              <a:rPr lang="en-US" dirty="0"/>
              <a:t>Configure firewall settings.</a:t>
            </a:r>
          </a:p>
          <a:p>
            <a:r>
              <a:rPr lang="en-US" dirty="0"/>
              <a:t>Configure port forwarding and mapping.</a:t>
            </a:r>
          </a:p>
          <a:p>
            <a:r>
              <a:rPr lang="en-US" dirty="0"/>
              <a:t>Use content filtering and parental controls.</a:t>
            </a:r>
          </a:p>
          <a:p>
            <a:r>
              <a:rPr lang="en-US" dirty="0"/>
              <a:t>Apply firmware updates.</a:t>
            </a:r>
          </a:p>
          <a:p>
            <a:r>
              <a:rPr lang="en-US" dirty="0"/>
              <a:t>Apply physical security controls.</a:t>
            </a:r>
          </a:p>
          <a:p>
            <a:r>
              <a:rPr lang="en-US" dirty="0"/>
              <a:t>Perform security assessments.</a:t>
            </a:r>
          </a:p>
        </p:txBody>
      </p:sp>
    </p:spTree>
    <p:extLst>
      <p:ext uri="{BB962C8B-B14F-4D97-AF65-F5344CB8AC3E}">
        <p14:creationId xmlns:p14="http://schemas.microsoft.com/office/powerpoint/2010/main" val="2303663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8"/>
          <p:cNvSpPr txBox="1">
            <a:spLocks noChangeArrowheads="1"/>
          </p:cNvSpPr>
          <p:nvPr/>
        </p:nvSpPr>
        <p:spPr bwMode="auto">
          <a:xfrm rot="1283511">
            <a:off x="4752975" y="4310063"/>
            <a:ext cx="27765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100" dirty="0"/>
              <a:t>10001101110000111110000011010101</a:t>
            </a:r>
          </a:p>
        </p:txBody>
      </p:sp>
      <p:sp>
        <p:nvSpPr>
          <p:cNvPr id="16387" name="TextBox 9"/>
          <p:cNvSpPr txBox="1">
            <a:spLocks noChangeArrowheads="1"/>
          </p:cNvSpPr>
          <p:nvPr/>
        </p:nvSpPr>
        <p:spPr bwMode="auto">
          <a:xfrm>
            <a:off x="2354263" y="3851275"/>
            <a:ext cx="52895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100" b="1" dirty="0"/>
              <a:t>10001101110000111110000011010101010111001000011111110101010001111</a:t>
            </a:r>
          </a:p>
        </p:txBody>
      </p:sp>
      <p:sp>
        <p:nvSpPr>
          <p:cNvPr id="3" name="Oval 2"/>
          <p:cNvSpPr/>
          <p:nvPr/>
        </p:nvSpPr>
        <p:spPr bwMode="auto">
          <a:xfrm>
            <a:off x="4411663" y="2300288"/>
            <a:ext cx="3817937" cy="3338512"/>
          </a:xfrm>
          <a:prstGeom prst="ellipse">
            <a:avLst/>
          </a:prstGeom>
          <a:solidFill>
            <a:schemeClr val="bg1">
              <a:lumMod val="95000"/>
            </a:schemeClr>
          </a:solidFill>
          <a:ln w="19050" cap="flat" cmpd="sng" algn="ctr">
            <a:solidFill>
              <a:schemeClr val="tx1"/>
            </a:solidFill>
            <a:prstDash val="solid"/>
            <a:round/>
            <a:headEnd type="none" w="med" len="med"/>
            <a:tailEnd type="triangle" w="med" len="med"/>
          </a:ln>
          <a:effectLst/>
        </p:spPr>
        <p:txBody>
          <a:bodyPr/>
          <a:lstStyle/>
          <a:p>
            <a:pPr>
              <a:defRPr/>
            </a:pPr>
            <a:endParaRPr lang="en-US" dirty="0">
              <a:latin typeface="Arial" charset="0"/>
              <a:cs typeface="+mn-cs"/>
            </a:endParaRPr>
          </a:p>
        </p:txBody>
      </p:sp>
      <p:sp>
        <p:nvSpPr>
          <p:cNvPr id="16389" name="Title 1"/>
          <p:cNvSpPr>
            <a:spLocks noGrp="1"/>
          </p:cNvSpPr>
          <p:nvPr>
            <p:ph type="title"/>
          </p:nvPr>
        </p:nvSpPr>
        <p:spPr/>
        <p:txBody>
          <a:bodyPr/>
          <a:lstStyle/>
          <a:p>
            <a:r>
              <a:rPr lang="en-US" altLang="en-US" sz="2400" dirty="0">
                <a:ea typeface="Calibri" panose="020F0502020204030204" pitchFamily="34" charset="0"/>
              </a:rPr>
              <a:t>Wireless Security</a:t>
            </a:r>
          </a:p>
        </p:txBody>
      </p:sp>
      <p:pic>
        <p:nvPicPr>
          <p:cNvPr id="16390" name="Picture 2" descr="C:\Users\Alex Tong\Desktop\ro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276600"/>
            <a:ext cx="1087438"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2" descr="D:\A+\new icons\laptop_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0850" y="3395663"/>
            <a:ext cx="1084263"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2" descr="C:\Users\Alex Tong\Desktop\9_13_ppt\new icons\comput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6225" y="4564063"/>
            <a:ext cx="36195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2" descr="D:\A+\new icons\laptop_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514600"/>
            <a:ext cx="1084263"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3" descr="C:\Users\Alex Tong\Desktop\9_13_ppt\new icons\interne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4788" y="3473450"/>
            <a:ext cx="94297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2" descr="C:\Users\Alex Tong\Desktop\9_13_ppt\new icons\lock.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13563" y="5035550"/>
            <a:ext cx="23336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2" descr="C:\Users\Alex Tong\Desktop\9_13_ppt\new icons\lock.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04138" y="3800475"/>
            <a:ext cx="2317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2" descr="C:\Users\Alex Tong\Desktop\9_13_ppt\new icons\lock.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8038" y="3821113"/>
            <a:ext cx="2317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8" name="Picture 3" descr="C:\Users\Alex Tong\Desktop\9_13_ppt\new icons\wave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08738" y="3544888"/>
            <a:ext cx="452437"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Picture 3" descr="C:\Users\Alex Tong\Desktop\9_13_ppt\new icons\waves.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0" y="4579938"/>
            <a:ext cx="452438"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0" name="Picture 3" descr="C:\Users\Alex Tong\Desktop\9_13_ppt\new icons\wave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08588" y="3038475"/>
            <a:ext cx="452437"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1" name="Picture 3" descr="C:\Users\Alex Tong\Desktop\9_13_ppt\new icons\waves.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95963" y="3038475"/>
            <a:ext cx="452437"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2" name="Picture 3" descr="C:\Users\Alex Tong\Desktop\9_13_ppt\new icons\waves.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05000" y="2073275"/>
            <a:ext cx="452438"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3" name="Picture 4" descr="C:\Users\Alex Tong\Desktop\attack.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330700" y="2528888"/>
            <a:ext cx="105410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4" name="TextBox 19"/>
          <p:cNvSpPr txBox="1">
            <a:spLocks noChangeArrowheads="1"/>
          </p:cNvSpPr>
          <p:nvPr/>
        </p:nvSpPr>
        <p:spPr bwMode="auto">
          <a:xfrm>
            <a:off x="1766888" y="2759075"/>
            <a:ext cx="27765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100" b="1" dirty="0"/>
              <a:t>10001101110000111110000011010101</a:t>
            </a:r>
          </a:p>
        </p:txBody>
      </p:sp>
      <p:sp>
        <p:nvSpPr>
          <p:cNvPr id="16407" name="Rectangle 17"/>
          <p:cNvSpPr>
            <a:spLocks noChangeArrowheads="1"/>
          </p:cNvSpPr>
          <p:nvPr/>
        </p:nvSpPr>
        <p:spPr bwMode="auto">
          <a:xfrm>
            <a:off x="2693989" y="5661919"/>
            <a:ext cx="342582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100" b="1" dirty="0"/>
              <a:t>Prevents data access and wireless intrusions</a:t>
            </a:r>
          </a:p>
        </p:txBody>
      </p:sp>
      <p:sp>
        <p:nvSpPr>
          <p:cNvPr id="24" name="Line 139"/>
          <p:cNvSpPr>
            <a:spLocks noChangeShapeType="1"/>
          </p:cNvSpPr>
          <p:nvPr/>
        </p:nvSpPr>
        <p:spPr bwMode="auto">
          <a:xfrm rot="16200000" flipV="1">
            <a:off x="1190624" y="2101092"/>
            <a:ext cx="498475"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p>
        </p:txBody>
      </p:sp>
      <p:sp>
        <p:nvSpPr>
          <p:cNvPr id="25" name="Rounded Rectangle 24"/>
          <p:cNvSpPr/>
          <p:nvPr/>
        </p:nvSpPr>
        <p:spPr>
          <a:xfrm>
            <a:off x="581580" y="1593092"/>
            <a:ext cx="1786414" cy="274637"/>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Wireless eavesdropper</a:t>
            </a:r>
          </a:p>
        </p:txBody>
      </p:sp>
      <p:sp>
        <p:nvSpPr>
          <p:cNvPr id="26" name="Line 139"/>
          <p:cNvSpPr>
            <a:spLocks noChangeShapeType="1"/>
          </p:cNvSpPr>
          <p:nvPr/>
        </p:nvSpPr>
        <p:spPr bwMode="auto">
          <a:xfrm rot="16200000" flipV="1">
            <a:off x="6124575" y="2020888"/>
            <a:ext cx="498475"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p>
        </p:txBody>
      </p:sp>
      <p:sp>
        <p:nvSpPr>
          <p:cNvPr id="27" name="Rounded Rectangle 26"/>
          <p:cNvSpPr/>
          <p:nvPr/>
        </p:nvSpPr>
        <p:spPr>
          <a:xfrm>
            <a:off x="5426211" y="1512888"/>
            <a:ext cx="1965055" cy="274637"/>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Secured wireless network</a:t>
            </a:r>
          </a:p>
        </p:txBody>
      </p:sp>
    </p:spTree>
    <p:extLst>
      <p:ext uri="{BB962C8B-B14F-4D97-AF65-F5344CB8AC3E}">
        <p14:creationId xmlns:p14="http://schemas.microsoft.com/office/powerpoint/2010/main" val="3818038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z="2400" dirty="0">
                <a:ea typeface="Calibri" panose="020F0502020204030204" pitchFamily="34" charset="0"/>
              </a:rPr>
              <a:t>SOHO Wireless Security Methods</a:t>
            </a:r>
          </a:p>
        </p:txBody>
      </p:sp>
      <p:sp>
        <p:nvSpPr>
          <p:cNvPr id="17411" name="Content Placeholder 2"/>
          <p:cNvSpPr>
            <a:spLocks noGrp="1"/>
          </p:cNvSpPr>
          <p:nvPr>
            <p:ph idx="1"/>
          </p:nvPr>
        </p:nvSpPr>
        <p:spPr>
          <a:xfrm>
            <a:off x="990600" y="1600200"/>
            <a:ext cx="5562600" cy="2514600"/>
          </a:xfrm>
        </p:spPr>
        <p:txBody>
          <a:bodyPr/>
          <a:lstStyle/>
          <a:p>
            <a:pPr>
              <a:buClr>
                <a:srgbClr val="009DDC"/>
              </a:buClr>
              <a:buFont typeface="Wingdings" panose="05000000000000000000" pitchFamily="2" charset="2"/>
              <a:buChar char="§"/>
            </a:pPr>
            <a:r>
              <a:rPr lang="en-US" altLang="en-US" sz="1600" b="1" dirty="0"/>
              <a:t>Configure the network settings.</a:t>
            </a:r>
          </a:p>
          <a:p>
            <a:pPr>
              <a:buClr>
                <a:srgbClr val="009DDC"/>
              </a:buClr>
              <a:buFont typeface="Wingdings" panose="05000000000000000000" pitchFamily="2" charset="2"/>
              <a:buChar char="§"/>
            </a:pPr>
            <a:r>
              <a:rPr lang="en-US" altLang="en-US" sz="1600" b="1" dirty="0"/>
              <a:t>Configure the SSID.</a:t>
            </a:r>
          </a:p>
          <a:p>
            <a:pPr>
              <a:buClr>
                <a:srgbClr val="009DDC"/>
              </a:buClr>
              <a:buFont typeface="Wingdings" panose="05000000000000000000" pitchFamily="2" charset="2"/>
              <a:buChar char="§"/>
            </a:pPr>
            <a:r>
              <a:rPr lang="en-US" altLang="en-US" sz="1600" b="1" dirty="0"/>
              <a:t>Enable encryption.</a:t>
            </a:r>
          </a:p>
          <a:p>
            <a:pPr>
              <a:buClr>
                <a:srgbClr val="009DDC"/>
              </a:buClr>
              <a:buFont typeface="Wingdings" panose="05000000000000000000" pitchFamily="2" charset="2"/>
              <a:buChar char="§"/>
            </a:pPr>
            <a:r>
              <a:rPr lang="en-US" altLang="en-US" sz="1600" b="1" dirty="0"/>
              <a:t>Properly place the antenna and access point.</a:t>
            </a:r>
          </a:p>
          <a:p>
            <a:pPr>
              <a:buClr>
                <a:srgbClr val="009DDC"/>
              </a:buClr>
              <a:buFont typeface="Wingdings" panose="05000000000000000000" pitchFamily="2" charset="2"/>
              <a:buChar char="§"/>
            </a:pPr>
            <a:r>
              <a:rPr lang="en-US" altLang="en-US" sz="1600" b="1" dirty="0"/>
              <a:t>Secure the WAP.</a:t>
            </a:r>
          </a:p>
          <a:p>
            <a:pPr>
              <a:buClr>
                <a:srgbClr val="009DDC"/>
              </a:buClr>
              <a:buFont typeface="Wingdings" panose="05000000000000000000" pitchFamily="2" charset="2"/>
              <a:buChar char="§"/>
            </a:pPr>
            <a:r>
              <a:rPr lang="en-US" altLang="en-US" dirty="0"/>
              <a:t>Adjust radio power levels.</a:t>
            </a:r>
          </a:p>
          <a:p>
            <a:pPr>
              <a:buClr>
                <a:srgbClr val="009DDC"/>
              </a:buClr>
              <a:buFont typeface="Wingdings" panose="05000000000000000000" pitchFamily="2" charset="2"/>
              <a:buChar char="§"/>
            </a:pPr>
            <a:r>
              <a:rPr lang="en-US" altLang="en-US" sz="1600" b="1" dirty="0"/>
              <a:t>Adjust or disable WPS.</a:t>
            </a:r>
          </a:p>
          <a:p>
            <a:pPr>
              <a:buClr>
                <a:srgbClr val="009DDC"/>
              </a:buClr>
              <a:buFont typeface="Wingdings" panose="05000000000000000000" pitchFamily="2" charset="2"/>
              <a:buChar char="§"/>
            </a:pPr>
            <a:r>
              <a:rPr lang="en-US" altLang="en-US" sz="1600" b="1" dirty="0"/>
              <a:t>Configure the workstation.</a:t>
            </a:r>
          </a:p>
        </p:txBody>
      </p:sp>
      <p:grpSp>
        <p:nvGrpSpPr>
          <p:cNvPr id="2" name="Group 1"/>
          <p:cNvGrpSpPr/>
          <p:nvPr/>
        </p:nvGrpSpPr>
        <p:grpSpPr>
          <a:xfrm>
            <a:off x="4343400" y="3234531"/>
            <a:ext cx="3817937" cy="3338512"/>
            <a:chOff x="4411663" y="2300288"/>
            <a:chExt cx="3817937" cy="3338512"/>
          </a:xfrm>
        </p:grpSpPr>
        <p:sp>
          <p:nvSpPr>
            <p:cNvPr id="4" name="Oval 3"/>
            <p:cNvSpPr/>
            <p:nvPr/>
          </p:nvSpPr>
          <p:spPr bwMode="auto">
            <a:xfrm>
              <a:off x="4411663" y="2300288"/>
              <a:ext cx="3817937" cy="3338512"/>
            </a:xfrm>
            <a:prstGeom prst="ellipse">
              <a:avLst/>
            </a:prstGeom>
            <a:solidFill>
              <a:schemeClr val="bg1">
                <a:lumMod val="95000"/>
              </a:schemeClr>
            </a:solidFill>
            <a:ln w="19050" cap="flat" cmpd="sng" algn="ctr">
              <a:solidFill>
                <a:schemeClr val="tx1"/>
              </a:solidFill>
              <a:prstDash val="solid"/>
              <a:round/>
              <a:headEnd type="none" w="med" len="med"/>
              <a:tailEnd type="triangle" w="med" len="med"/>
            </a:ln>
            <a:effectLst/>
          </p:spPr>
          <p:txBody>
            <a:bodyPr/>
            <a:lstStyle/>
            <a:p>
              <a:pPr>
                <a:defRPr/>
              </a:pPr>
              <a:endParaRPr lang="en-US" dirty="0">
                <a:latin typeface="Arial" charset="0"/>
                <a:cs typeface="+mn-cs"/>
              </a:endParaRPr>
            </a:p>
          </p:txBody>
        </p:sp>
        <p:pic>
          <p:nvPicPr>
            <p:cNvPr id="5" name="Picture 2" descr="C:\Users\Alex Tong\Desktop\ro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276600"/>
              <a:ext cx="1087438"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D:\A+\new icons\laptop_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0850" y="3395663"/>
              <a:ext cx="1084263"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Alex Tong\Desktop\9_13_ppt\new icons\comput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6225" y="4564063"/>
              <a:ext cx="36195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Alex Tong\Desktop\9_13_ppt\new icons\lock.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3563" y="5035550"/>
              <a:ext cx="23336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Alex Tong\Desktop\9_13_ppt\new icons\lock.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04138" y="3800475"/>
              <a:ext cx="2317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Alex Tong\Desktop\9_13_ppt\new icons\lock.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8038" y="3821113"/>
              <a:ext cx="2317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C:\Users\Alex Tong\Desktop\9_13_ppt\new icons\wave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08738" y="3544888"/>
              <a:ext cx="452437"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C:\Users\Alex Tong\Desktop\9_13_ppt\new icons\waves.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4579938"/>
              <a:ext cx="452438"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C:\Users\Alex Tong\Desktop\9_13_ppt\new icons\wave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08588" y="3038475"/>
              <a:ext cx="452437"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C:\Users\Alex Tong\Desktop\9_13_ppt\new icons\wave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95963" y="3038475"/>
              <a:ext cx="452437"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06807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Securing SOHO Networks</a:t>
            </a:r>
          </a:p>
        </p:txBody>
      </p:sp>
      <p:sp>
        <p:nvSpPr>
          <p:cNvPr id="3" name="Content Placeholder 2"/>
          <p:cNvSpPr>
            <a:spLocks noGrp="1"/>
          </p:cNvSpPr>
          <p:nvPr>
            <p:ph idx="1"/>
          </p:nvPr>
        </p:nvSpPr>
        <p:spPr>
          <a:xfrm>
            <a:off x="990600" y="1676400"/>
            <a:ext cx="5257800" cy="1301750"/>
          </a:xfrm>
        </p:spPr>
        <p:txBody>
          <a:bodyPr/>
          <a:lstStyle/>
          <a:p>
            <a:r>
              <a:rPr lang="en-US" dirty="0"/>
              <a:t>Implement over-the-air data encryption.</a:t>
            </a:r>
          </a:p>
          <a:p>
            <a:r>
              <a:rPr lang="en-US" dirty="0"/>
              <a:t>Install antivirus and antimalware protection.</a:t>
            </a:r>
          </a:p>
          <a:p>
            <a:r>
              <a:rPr lang="en-US" dirty="0"/>
              <a:t>Update clients with software security patches.</a:t>
            </a:r>
          </a:p>
        </p:txBody>
      </p:sp>
      <p:grpSp>
        <p:nvGrpSpPr>
          <p:cNvPr id="4" name="Group 3"/>
          <p:cNvGrpSpPr/>
          <p:nvPr/>
        </p:nvGrpSpPr>
        <p:grpSpPr>
          <a:xfrm>
            <a:off x="4343400" y="3234531"/>
            <a:ext cx="3817937" cy="3338512"/>
            <a:chOff x="4411663" y="2300288"/>
            <a:chExt cx="3817937" cy="3338512"/>
          </a:xfrm>
        </p:grpSpPr>
        <p:sp>
          <p:nvSpPr>
            <p:cNvPr id="5" name="Oval 4"/>
            <p:cNvSpPr/>
            <p:nvPr/>
          </p:nvSpPr>
          <p:spPr bwMode="auto">
            <a:xfrm>
              <a:off x="4411663" y="2300288"/>
              <a:ext cx="3817937" cy="3338512"/>
            </a:xfrm>
            <a:prstGeom prst="ellipse">
              <a:avLst/>
            </a:prstGeom>
            <a:solidFill>
              <a:schemeClr val="bg1">
                <a:lumMod val="95000"/>
              </a:schemeClr>
            </a:solidFill>
            <a:ln w="19050" cap="flat" cmpd="sng" algn="ctr">
              <a:solidFill>
                <a:schemeClr val="tx1"/>
              </a:solidFill>
              <a:prstDash val="solid"/>
              <a:round/>
              <a:headEnd type="none" w="med" len="med"/>
              <a:tailEnd type="triangle" w="med" len="med"/>
            </a:ln>
            <a:effectLst/>
          </p:spPr>
          <p:txBody>
            <a:bodyPr/>
            <a:lstStyle/>
            <a:p>
              <a:pPr>
                <a:defRPr/>
              </a:pPr>
              <a:endParaRPr lang="en-US" dirty="0">
                <a:latin typeface="Arial" charset="0"/>
                <a:cs typeface="+mn-cs"/>
              </a:endParaRPr>
            </a:p>
          </p:txBody>
        </p:sp>
        <p:pic>
          <p:nvPicPr>
            <p:cNvPr id="6" name="Picture 2" descr="C:\Users\Alex Tong\Desktop\rou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276600"/>
              <a:ext cx="1087438"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D:\A+\new icons\laptop_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0850" y="3395663"/>
              <a:ext cx="1084263"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Alex Tong\Desktop\9_13_ppt\new icons\comp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6225" y="4564063"/>
              <a:ext cx="36195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Alex Tong\Desktop\9_13_ppt\new icons\loc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3563" y="5035550"/>
              <a:ext cx="23336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Alex Tong\Desktop\9_13_ppt\new icons\loc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4138" y="3800475"/>
              <a:ext cx="2317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Users\Alex Tong\Desktop\9_13_ppt\new icons\loc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8038" y="3821113"/>
              <a:ext cx="2317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C:\Users\Alex Tong\Desktop\9_13_ppt\new icons\wave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8738" y="3544888"/>
              <a:ext cx="452437"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C:\Users\Alex Tong\Desktop\9_13_ppt\new icons\wave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4579938"/>
              <a:ext cx="452438"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C:\Users\Alex Tong\Desktop\9_13_ppt\new icons\wave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08588" y="3038475"/>
              <a:ext cx="452437"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descr="C:\Users\Alex Tong\Desktop\9_13_ppt\new icons\wave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95963" y="3038475"/>
              <a:ext cx="452437"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50027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 Locks</a:t>
            </a:r>
          </a:p>
        </p:txBody>
      </p:sp>
      <p:sp>
        <p:nvSpPr>
          <p:cNvPr id="3" name="Content Placeholder 2"/>
          <p:cNvSpPr>
            <a:spLocks noGrp="1"/>
          </p:cNvSpPr>
          <p:nvPr>
            <p:ph idx="1"/>
          </p:nvPr>
        </p:nvSpPr>
        <p:spPr>
          <a:xfrm>
            <a:off x="1064419" y="1670050"/>
            <a:ext cx="5638800" cy="1758950"/>
          </a:xfrm>
        </p:spPr>
        <p:txBody>
          <a:bodyPr/>
          <a:lstStyle/>
          <a:p>
            <a:r>
              <a:rPr lang="en-US" dirty="0"/>
              <a:t>Enable with a passcode, a fingerprint, facial recognition, or a swipe pattern.</a:t>
            </a:r>
          </a:p>
          <a:p>
            <a:r>
              <a:rPr lang="en-US" dirty="0"/>
              <a:t>Configure idle time before screen lock is activated.</a:t>
            </a:r>
          </a:p>
          <a:p>
            <a:r>
              <a:rPr lang="en-US" dirty="0"/>
              <a:t>Organizational security policies.</a:t>
            </a:r>
          </a:p>
          <a:p>
            <a:r>
              <a:rPr lang="en-US" dirty="0"/>
              <a:t>Swipe passcodes or PIN/password?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2571134"/>
            <a:ext cx="2015693" cy="3581400"/>
          </a:xfrm>
          <a:prstGeom prst="rect">
            <a:avLst/>
          </a:prstGeom>
        </p:spPr>
      </p:pic>
    </p:spTree>
    <p:extLst>
      <p:ext uri="{BB962C8B-B14F-4D97-AF65-F5344CB8AC3E}">
        <p14:creationId xmlns:p14="http://schemas.microsoft.com/office/powerpoint/2010/main" val="2140182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Remote Wipe</a:t>
            </a:r>
          </a:p>
        </p:txBody>
      </p:sp>
      <p:sp>
        <p:nvSpPr>
          <p:cNvPr id="5" name="Content Placeholder 4"/>
          <p:cNvSpPr>
            <a:spLocks noGrp="1"/>
          </p:cNvSpPr>
          <p:nvPr>
            <p:ph idx="1"/>
          </p:nvPr>
        </p:nvSpPr>
        <p:spPr>
          <a:xfrm>
            <a:off x="914400" y="1547220"/>
            <a:ext cx="5791200" cy="1911350"/>
          </a:xfrm>
        </p:spPr>
        <p:txBody>
          <a:bodyPr/>
          <a:lstStyle/>
          <a:p>
            <a:r>
              <a:rPr lang="en-US" dirty="0"/>
              <a:t>Removes sensitive data from mobile devices.</a:t>
            </a:r>
          </a:p>
          <a:p>
            <a:r>
              <a:rPr lang="en-US" dirty="0"/>
              <a:t>Useful if device is lost or stolen.</a:t>
            </a:r>
          </a:p>
          <a:p>
            <a:r>
              <a:rPr lang="en-US" dirty="0"/>
              <a:t>Organizational security policies.</a:t>
            </a:r>
          </a:p>
          <a:p>
            <a:r>
              <a:rPr lang="en-US" dirty="0"/>
              <a:t>Administrative rights for remote wipe.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4724400"/>
            <a:ext cx="2876190" cy="1590476"/>
          </a:xfrm>
          <a:prstGeom prst="rect">
            <a:avLst/>
          </a:prstGeom>
        </p:spPr>
      </p:pic>
    </p:spTree>
    <p:extLst>
      <p:ext uri="{BB962C8B-B14F-4D97-AF65-F5344CB8AC3E}">
        <p14:creationId xmlns:p14="http://schemas.microsoft.com/office/powerpoint/2010/main" val="46754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Locator Applications</a:t>
            </a:r>
          </a:p>
        </p:txBody>
      </p:sp>
      <p:sp>
        <p:nvSpPr>
          <p:cNvPr id="3" name="Content Placeholder 2"/>
          <p:cNvSpPr>
            <a:spLocks noGrp="1"/>
          </p:cNvSpPr>
          <p:nvPr>
            <p:ph idx="1"/>
          </p:nvPr>
        </p:nvSpPr>
        <p:spPr>
          <a:xfrm>
            <a:off x="990600" y="1600200"/>
            <a:ext cx="4800600" cy="1682750"/>
          </a:xfrm>
        </p:spPr>
        <p:txBody>
          <a:bodyPr/>
          <a:lstStyle/>
          <a:p>
            <a:r>
              <a:rPr lang="en-US" dirty="0"/>
              <a:t>GPS tracking.</a:t>
            </a:r>
          </a:p>
          <a:p>
            <a:r>
              <a:rPr lang="en-US" dirty="0"/>
              <a:t>Useful if device is lost or stolen.</a:t>
            </a:r>
          </a:p>
          <a:p>
            <a:r>
              <a:rPr lang="en-US" dirty="0"/>
              <a:t>Third-party apps.</a:t>
            </a:r>
          </a:p>
          <a:p>
            <a:r>
              <a:rPr lang="en-US" dirty="0"/>
              <a:t>Enable camera to help catch thief.</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 b="11607"/>
          <a:stretch/>
        </p:blipFill>
        <p:spPr>
          <a:xfrm>
            <a:off x="4038600" y="2743200"/>
            <a:ext cx="4241299" cy="3749040"/>
          </a:xfrm>
          <a:prstGeom prst="rect">
            <a:avLst/>
          </a:prstGeom>
        </p:spPr>
      </p:pic>
      <p:sp>
        <p:nvSpPr>
          <p:cNvPr id="5" name="5-Point Star 4"/>
          <p:cNvSpPr/>
          <p:nvPr/>
        </p:nvSpPr>
        <p:spPr bwMode="auto">
          <a:xfrm>
            <a:off x="4800600" y="4343400"/>
            <a:ext cx="152400" cy="152400"/>
          </a:xfrm>
          <a:prstGeom prst="star5">
            <a:avLst/>
          </a:prstGeom>
          <a:solidFill>
            <a:srgbClr val="FF0000"/>
          </a:solid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840420">
            <a:off x="4750473" y="1311187"/>
            <a:ext cx="3081534" cy="355092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5084" y="1882156"/>
            <a:ext cx="1284456" cy="2129030"/>
          </a:xfrm>
          <a:prstGeom prst="rect">
            <a:avLst/>
          </a:prstGeom>
        </p:spPr>
      </p:pic>
    </p:spTree>
    <p:extLst>
      <p:ext uri="{BB962C8B-B14F-4D97-AF65-F5344CB8AC3E}">
        <p14:creationId xmlns:p14="http://schemas.microsoft.com/office/powerpoint/2010/main" val="26363902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Remote Backup Applications</a:t>
            </a:r>
          </a:p>
        </p:txBody>
      </p:sp>
      <p:sp>
        <p:nvSpPr>
          <p:cNvPr id="3" name="Content Placeholder 2"/>
          <p:cNvSpPr>
            <a:spLocks noGrp="1"/>
          </p:cNvSpPr>
          <p:nvPr>
            <p:ph idx="1"/>
          </p:nvPr>
        </p:nvSpPr>
        <p:spPr>
          <a:xfrm>
            <a:off x="1524000" y="1371600"/>
            <a:ext cx="6096000" cy="1758950"/>
          </a:xfrm>
        </p:spPr>
        <p:txBody>
          <a:bodyPr/>
          <a:lstStyle/>
          <a:p>
            <a:r>
              <a:rPr lang="en-US" dirty="0"/>
              <a:t>OS-based:</a:t>
            </a:r>
          </a:p>
          <a:p>
            <a:pPr lvl="1"/>
            <a:r>
              <a:rPr lang="en-US" dirty="0"/>
              <a:t>iCloud</a:t>
            </a:r>
          </a:p>
          <a:p>
            <a:pPr lvl="1"/>
            <a:r>
              <a:rPr lang="en-US" dirty="0"/>
              <a:t>Google Drive</a:t>
            </a:r>
          </a:p>
          <a:p>
            <a:r>
              <a:rPr lang="en-US" dirty="0"/>
              <a:t>Help with recovering data when a device is lost or stolen.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032" y="3690937"/>
            <a:ext cx="1284456" cy="2129030"/>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0" y="3690937"/>
            <a:ext cx="1284456" cy="212903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6979" y="2851114"/>
            <a:ext cx="2590800" cy="2590800"/>
          </a:xfrm>
          <a:prstGeom prst="rect">
            <a:avLst/>
          </a:prstGeom>
        </p:spPr>
      </p:pic>
      <p:sp>
        <p:nvSpPr>
          <p:cNvPr id="7" name="Text Box 307"/>
          <p:cNvSpPr txBox="1">
            <a:spLocks noChangeArrowheads="1"/>
          </p:cNvSpPr>
          <p:nvPr/>
        </p:nvSpPr>
        <p:spPr bwMode="auto">
          <a:xfrm>
            <a:off x="695405" y="5867400"/>
            <a:ext cx="163972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a:t>Lost or stolen phone</a:t>
            </a:r>
          </a:p>
        </p:txBody>
      </p:sp>
      <p:sp>
        <p:nvSpPr>
          <p:cNvPr id="9" name="Curved Down Arrow 8"/>
          <p:cNvSpPr/>
          <p:nvPr/>
        </p:nvSpPr>
        <p:spPr bwMode="auto">
          <a:xfrm>
            <a:off x="5126829" y="2878663"/>
            <a:ext cx="1995701" cy="835249"/>
          </a:xfrm>
          <a:prstGeom prst="curvedDownArrow">
            <a:avLst>
              <a:gd name="adj1" fmla="val 25000"/>
              <a:gd name="adj2" fmla="val 48132"/>
              <a:gd name="adj3" fmla="val 25000"/>
            </a:avLst>
          </a:prstGeom>
          <a:solidFill>
            <a:srgbClr val="00B050"/>
          </a:solidFill>
          <a:ln w="28575" cap="flat" cmpd="sng" algn="ctr">
            <a:solidFill>
              <a:srgbClr val="00B05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6145" y="3817390"/>
            <a:ext cx="737071" cy="960310"/>
          </a:xfrm>
          <a:prstGeom prst="rect">
            <a:avLst/>
          </a:prstGeom>
        </p:spPr>
      </p:pic>
      <p:sp>
        <p:nvSpPr>
          <p:cNvPr id="10" name="Text Box 307"/>
          <p:cNvSpPr txBox="1">
            <a:spLocks noChangeArrowheads="1"/>
          </p:cNvSpPr>
          <p:nvPr/>
        </p:nvSpPr>
        <p:spPr bwMode="auto">
          <a:xfrm>
            <a:off x="6680364" y="5862285"/>
            <a:ext cx="16397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a:t>Replacement phone</a:t>
            </a:r>
          </a:p>
        </p:txBody>
      </p:sp>
      <p:sp>
        <p:nvSpPr>
          <p:cNvPr id="11" name="Line 167"/>
          <p:cNvSpPr>
            <a:spLocks noChangeShapeType="1"/>
          </p:cNvSpPr>
          <p:nvPr/>
        </p:nvSpPr>
        <p:spPr bwMode="auto">
          <a:xfrm rot="5400000">
            <a:off x="5861049" y="5192676"/>
            <a:ext cx="498475"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p>
        </p:txBody>
      </p:sp>
      <p:sp>
        <p:nvSpPr>
          <p:cNvPr id="12" name="Rounded Rectangle 11"/>
          <p:cNvSpPr/>
          <p:nvPr/>
        </p:nvSpPr>
        <p:spPr>
          <a:xfrm>
            <a:off x="5376862" y="5332376"/>
            <a:ext cx="1476375" cy="274637"/>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Backed-up data</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140" y="3324720"/>
            <a:ext cx="1259424" cy="1259424"/>
          </a:xfrm>
          <a:prstGeom prst="rect">
            <a:avLst/>
          </a:prstGeom>
        </p:spPr>
      </p:pic>
    </p:spTree>
    <p:extLst>
      <p:ext uri="{BB962C8B-B14F-4D97-AF65-F5344CB8AC3E}">
        <p14:creationId xmlns:p14="http://schemas.microsoft.com/office/powerpoint/2010/main" val="266156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Permissions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1047" y="2067095"/>
            <a:ext cx="6161905" cy="2723809"/>
          </a:xfrm>
          <a:prstGeom prst="rect">
            <a:avLst/>
          </a:prstGeom>
        </p:spPr>
      </p:pic>
    </p:spTree>
    <p:extLst>
      <p:ext uri="{BB962C8B-B14F-4D97-AF65-F5344CB8AC3E}">
        <p14:creationId xmlns:p14="http://schemas.microsoft.com/office/powerpoint/2010/main" val="10541631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Failed Logon Attempts Restrictions</a:t>
            </a:r>
          </a:p>
        </p:txBody>
      </p:sp>
      <p:sp>
        <p:nvSpPr>
          <p:cNvPr id="3" name="Content Placeholder 2"/>
          <p:cNvSpPr>
            <a:spLocks noGrp="1"/>
          </p:cNvSpPr>
          <p:nvPr>
            <p:ph idx="1"/>
          </p:nvPr>
        </p:nvSpPr>
        <p:spPr>
          <a:xfrm>
            <a:off x="947838" y="1600200"/>
            <a:ext cx="5562600" cy="2063750"/>
          </a:xfrm>
        </p:spPr>
        <p:txBody>
          <a:bodyPr/>
          <a:lstStyle/>
          <a:p>
            <a:r>
              <a:rPr lang="en-US" dirty="0"/>
              <a:t>iOS device: disable after X failures to log on:</a:t>
            </a:r>
          </a:p>
          <a:p>
            <a:pPr lvl="1"/>
            <a:r>
              <a:rPr lang="en-US" dirty="0"/>
              <a:t>Up to 5: usually no action.</a:t>
            </a:r>
          </a:p>
          <a:p>
            <a:pPr lvl="1"/>
            <a:r>
              <a:rPr lang="en-US" dirty="0"/>
              <a:t>5 to 10: disabled for 1 to 60 minutes.</a:t>
            </a:r>
          </a:p>
          <a:p>
            <a:pPr lvl="1"/>
            <a:r>
              <a:rPr lang="en-US" dirty="0"/>
              <a:t>More than 10: data deleted.</a:t>
            </a:r>
          </a:p>
          <a:p>
            <a:r>
              <a:rPr lang="en-US" dirty="0"/>
              <a:t>Android device: disable after X failures to log on:</a:t>
            </a:r>
          </a:p>
          <a:p>
            <a:pPr lvl="1"/>
            <a:r>
              <a:rPr lang="en-US" dirty="0"/>
              <a:t>Unlocking the device will require the Google account details used to set up the device.</a:t>
            </a:r>
          </a:p>
          <a:p>
            <a:pPr lvl="1"/>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0438" y="3276600"/>
            <a:ext cx="1600000" cy="2857143"/>
          </a:xfrm>
          <a:prstGeom prst="rect">
            <a:avLst/>
          </a:prstGeom>
        </p:spPr>
      </p:pic>
    </p:spTree>
    <p:extLst>
      <p:ext uri="{BB962C8B-B14F-4D97-AF65-F5344CB8AC3E}">
        <p14:creationId xmlns:p14="http://schemas.microsoft.com/office/powerpoint/2010/main" val="30316038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Antivirus and Antimalware Applications </a:t>
            </a:r>
          </a:p>
        </p:txBody>
      </p:sp>
      <p:sp>
        <p:nvSpPr>
          <p:cNvPr id="3" name="Content Placeholder 2"/>
          <p:cNvSpPr>
            <a:spLocks noGrp="1"/>
          </p:cNvSpPr>
          <p:nvPr>
            <p:ph idx="1"/>
          </p:nvPr>
        </p:nvSpPr>
        <p:spPr>
          <a:xfrm>
            <a:off x="914400" y="1676400"/>
            <a:ext cx="4953000" cy="1987550"/>
          </a:xfrm>
        </p:spPr>
        <p:txBody>
          <a:bodyPr/>
          <a:lstStyle/>
          <a:p>
            <a:r>
              <a:rPr lang="en-US" dirty="0"/>
              <a:t>BullGuard Mobile Security</a:t>
            </a:r>
          </a:p>
          <a:p>
            <a:r>
              <a:rPr lang="en-US" dirty="0"/>
              <a:t>Kaspersky Mobile Security</a:t>
            </a:r>
          </a:p>
          <a:p>
            <a:r>
              <a:rPr lang="en-US" dirty="0"/>
              <a:t>ESET Mobile Security</a:t>
            </a:r>
          </a:p>
          <a:p>
            <a:r>
              <a:rPr lang="en-US" dirty="0"/>
              <a:t>Lookout Premium</a:t>
            </a:r>
          </a:p>
          <a:p>
            <a:r>
              <a:rPr lang="en-US" dirty="0"/>
              <a:t>Trend Micro Mobile Security</a:t>
            </a:r>
          </a:p>
          <a:p>
            <a:r>
              <a:rPr lang="en-US" dirty="0"/>
              <a:t>Webroot Secure Anywhere Mobile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3663950"/>
            <a:ext cx="1284456" cy="212903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2530" y="4517764"/>
            <a:ext cx="1517908" cy="151370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116" y="4987231"/>
            <a:ext cx="1015884" cy="82167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56116" y="4015491"/>
            <a:ext cx="1017271" cy="517058"/>
          </a:xfrm>
          <a:prstGeom prst="rect">
            <a:avLst/>
          </a:prstGeom>
        </p:spPr>
      </p:pic>
    </p:spTree>
    <p:extLst>
      <p:ext uri="{BB962C8B-B14F-4D97-AF65-F5344CB8AC3E}">
        <p14:creationId xmlns:p14="http://schemas.microsoft.com/office/powerpoint/2010/main" val="40598875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 OS Patches and Updates</a:t>
            </a:r>
          </a:p>
        </p:txBody>
      </p:sp>
      <p:sp>
        <p:nvSpPr>
          <p:cNvPr id="3" name="Content Placeholder 2"/>
          <p:cNvSpPr>
            <a:spLocks noGrp="1"/>
          </p:cNvSpPr>
          <p:nvPr>
            <p:ph idx="1"/>
          </p:nvPr>
        </p:nvSpPr>
        <p:spPr>
          <a:xfrm>
            <a:off x="914400" y="1676400"/>
            <a:ext cx="5715000" cy="996950"/>
          </a:xfrm>
        </p:spPr>
        <p:txBody>
          <a:bodyPr/>
          <a:lstStyle/>
          <a:p>
            <a:r>
              <a:rPr lang="en-US" dirty="0"/>
              <a:t>Similar to updates for other computing devices.</a:t>
            </a:r>
          </a:p>
          <a:p>
            <a:r>
              <a:rPr lang="en-US" dirty="0"/>
              <a:t>Configure devices to update automatically.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3663950"/>
            <a:ext cx="1284456" cy="212903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3381" y="3062881"/>
            <a:ext cx="732238" cy="73223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2673350"/>
            <a:ext cx="2590800" cy="2590800"/>
          </a:xfrm>
          <a:prstGeom prst="rect">
            <a:avLst/>
          </a:prstGeom>
        </p:spPr>
      </p:pic>
      <p:sp>
        <p:nvSpPr>
          <p:cNvPr id="7" name="Curved Down Arrow 6"/>
          <p:cNvSpPr/>
          <p:nvPr/>
        </p:nvSpPr>
        <p:spPr bwMode="auto">
          <a:xfrm>
            <a:off x="4981650" y="2700899"/>
            <a:ext cx="1995701" cy="835249"/>
          </a:xfrm>
          <a:prstGeom prst="curvedDownArrow">
            <a:avLst>
              <a:gd name="adj1" fmla="val 25000"/>
              <a:gd name="adj2" fmla="val 48132"/>
              <a:gd name="adj3" fmla="val 25000"/>
            </a:avLst>
          </a:prstGeom>
          <a:solidFill>
            <a:srgbClr val="00B050"/>
          </a:solidFill>
          <a:ln w="28575" cap="flat" cmpd="sng" algn="ctr">
            <a:solidFill>
              <a:srgbClr val="00B05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9355211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Biometric Authentication</a:t>
            </a:r>
          </a:p>
        </p:txBody>
      </p:sp>
      <p:sp>
        <p:nvSpPr>
          <p:cNvPr id="3" name="Content Placeholder 2"/>
          <p:cNvSpPr>
            <a:spLocks noGrp="1"/>
          </p:cNvSpPr>
          <p:nvPr>
            <p:ph idx="1"/>
          </p:nvPr>
        </p:nvSpPr>
        <p:spPr>
          <a:xfrm>
            <a:off x="914400" y="3048000"/>
            <a:ext cx="3657600" cy="990600"/>
          </a:xfrm>
        </p:spPr>
        <p:txBody>
          <a:bodyPr/>
          <a:lstStyle/>
          <a:p>
            <a:r>
              <a:rPr lang="en-US" dirty="0"/>
              <a:t>Camera for face recognition</a:t>
            </a:r>
          </a:p>
          <a:p>
            <a:r>
              <a:rPr lang="en-US" dirty="0"/>
              <a:t>Fingerprint scanner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5982" y="2667000"/>
            <a:ext cx="1284456" cy="212903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7536" y="3259201"/>
            <a:ext cx="801348" cy="944627"/>
          </a:xfrm>
          <a:prstGeom prst="rect">
            <a:avLst/>
          </a:prstGeom>
        </p:spPr>
      </p:pic>
    </p:spTree>
    <p:extLst>
      <p:ext uri="{BB962C8B-B14F-4D97-AF65-F5344CB8AC3E}">
        <p14:creationId xmlns:p14="http://schemas.microsoft.com/office/powerpoint/2010/main" val="23997914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 Device Encryption</a:t>
            </a:r>
          </a:p>
        </p:txBody>
      </p:sp>
      <p:sp>
        <p:nvSpPr>
          <p:cNvPr id="3" name="Content Placeholder 2"/>
          <p:cNvSpPr>
            <a:spLocks noGrp="1"/>
          </p:cNvSpPr>
          <p:nvPr>
            <p:ph idx="1"/>
          </p:nvPr>
        </p:nvSpPr>
        <p:spPr>
          <a:xfrm>
            <a:off x="457200" y="2816225"/>
            <a:ext cx="3810000" cy="1225550"/>
          </a:xfrm>
        </p:spPr>
        <p:txBody>
          <a:bodyPr/>
          <a:lstStyle/>
          <a:p>
            <a:r>
              <a:rPr lang="en-US" dirty="0"/>
              <a:t>Device encryption</a:t>
            </a:r>
          </a:p>
          <a:p>
            <a:r>
              <a:rPr lang="en-US" dirty="0"/>
              <a:t>Data encryption</a:t>
            </a:r>
          </a:p>
          <a:p>
            <a:r>
              <a:rPr lang="en-US" dirty="0"/>
              <a:t>Organizational security policies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7358" y="1943100"/>
            <a:ext cx="1783080" cy="2971800"/>
          </a:xfrm>
          <a:prstGeom prst="rect">
            <a:avLst/>
          </a:prstGeom>
        </p:spPr>
      </p:pic>
    </p:spTree>
    <p:extLst>
      <p:ext uri="{BB962C8B-B14F-4D97-AF65-F5344CB8AC3E}">
        <p14:creationId xmlns:p14="http://schemas.microsoft.com/office/powerpoint/2010/main" val="42769246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Multifactor Authentication</a:t>
            </a:r>
          </a:p>
        </p:txBody>
      </p:sp>
      <p:sp>
        <p:nvSpPr>
          <p:cNvPr id="3" name="Content Placeholder 2"/>
          <p:cNvSpPr>
            <a:spLocks noGrp="1"/>
          </p:cNvSpPr>
          <p:nvPr>
            <p:ph idx="1"/>
          </p:nvPr>
        </p:nvSpPr>
        <p:spPr>
          <a:xfrm>
            <a:off x="914400" y="1600200"/>
            <a:ext cx="4876800" cy="1301750"/>
          </a:xfrm>
        </p:spPr>
        <p:txBody>
          <a:bodyPr/>
          <a:lstStyle/>
          <a:p>
            <a:r>
              <a:rPr lang="en-US" dirty="0"/>
              <a:t>Combination of PIN and swipe pattern</a:t>
            </a:r>
          </a:p>
          <a:p>
            <a:r>
              <a:rPr lang="en-US" dirty="0"/>
              <a:t>Combination of biometrics and password</a:t>
            </a:r>
          </a:p>
          <a:p>
            <a:r>
              <a:rPr lang="en-US" dirty="0"/>
              <a:t>Authenticator app</a:t>
            </a:r>
          </a:p>
          <a:p>
            <a:pPr lvl="1"/>
            <a:r>
              <a:rPr lang="en-US" dirty="0"/>
              <a:t>Two-step authentication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2901" y="3048000"/>
            <a:ext cx="3838200" cy="3228962"/>
          </a:xfrm>
          <a:prstGeom prst="rect">
            <a:avLst/>
          </a:prstGeom>
        </p:spPr>
      </p:pic>
    </p:spTree>
    <p:extLst>
      <p:ext uri="{BB962C8B-B14F-4D97-AF65-F5344CB8AC3E}">
        <p14:creationId xmlns:p14="http://schemas.microsoft.com/office/powerpoint/2010/main" val="12499787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Trusted and Untrusted Sources</a:t>
            </a:r>
          </a:p>
        </p:txBody>
      </p:sp>
      <p:sp>
        <p:nvSpPr>
          <p:cNvPr id="3" name="Content Placeholder 2"/>
          <p:cNvSpPr>
            <a:spLocks noGrp="1"/>
          </p:cNvSpPr>
          <p:nvPr>
            <p:ph idx="1"/>
          </p:nvPr>
        </p:nvSpPr>
        <p:spPr>
          <a:xfrm>
            <a:off x="914400" y="1676400"/>
            <a:ext cx="4038600" cy="1073150"/>
          </a:xfrm>
        </p:spPr>
        <p:txBody>
          <a:bodyPr/>
          <a:lstStyle/>
          <a:p>
            <a:r>
              <a:rPr lang="en-US" dirty="0"/>
              <a:t>Apps</a:t>
            </a:r>
          </a:p>
          <a:p>
            <a:r>
              <a:rPr lang="en-US" dirty="0"/>
              <a:t>Wireless networks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1493" y="3635652"/>
            <a:ext cx="1754086" cy="57276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6914" y="3137117"/>
            <a:ext cx="722144" cy="72014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000" y="3663950"/>
            <a:ext cx="1284456" cy="212903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8715" y="2671047"/>
            <a:ext cx="2590800" cy="2590800"/>
          </a:xfrm>
          <a:prstGeom prst="rect">
            <a:avLst/>
          </a:prstGeom>
        </p:spPr>
      </p:pic>
      <p:sp>
        <p:nvSpPr>
          <p:cNvPr id="8" name="Curved Down Arrow 7"/>
          <p:cNvSpPr/>
          <p:nvPr/>
        </p:nvSpPr>
        <p:spPr bwMode="auto">
          <a:xfrm>
            <a:off x="3601972" y="2587763"/>
            <a:ext cx="3375379" cy="948386"/>
          </a:xfrm>
          <a:prstGeom prst="curvedDownArrow">
            <a:avLst>
              <a:gd name="adj1" fmla="val 25000"/>
              <a:gd name="adj2" fmla="val 48132"/>
              <a:gd name="adj3" fmla="val 25000"/>
            </a:avLst>
          </a:prstGeom>
          <a:solidFill>
            <a:srgbClr val="00B050"/>
          </a:solidFill>
          <a:ln w="28575" cap="flat" cmpd="sng" algn="ctr">
            <a:solidFill>
              <a:srgbClr val="00B05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0689991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Firewalls</a:t>
            </a:r>
          </a:p>
        </p:txBody>
      </p:sp>
      <p:sp>
        <p:nvSpPr>
          <p:cNvPr id="3" name="Content Placeholder 2"/>
          <p:cNvSpPr>
            <a:spLocks noGrp="1"/>
          </p:cNvSpPr>
          <p:nvPr>
            <p:ph idx="1"/>
          </p:nvPr>
        </p:nvSpPr>
        <p:spPr>
          <a:xfrm>
            <a:off x="762000" y="3124200"/>
            <a:ext cx="4495800" cy="920750"/>
          </a:xfrm>
        </p:spPr>
        <p:txBody>
          <a:bodyPr/>
          <a:lstStyle/>
          <a:p>
            <a:r>
              <a:rPr lang="en-US" dirty="0"/>
              <a:t>Mobile device firewall hardware</a:t>
            </a:r>
          </a:p>
          <a:p>
            <a:r>
              <a:rPr lang="en-US" dirty="0"/>
              <a:t>Mobile device firewall software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8210" y="2364485"/>
            <a:ext cx="1284456" cy="212903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2422" y="3584575"/>
            <a:ext cx="1171575" cy="857250"/>
          </a:xfrm>
          <a:prstGeom prst="rect">
            <a:avLst/>
          </a:prstGeom>
        </p:spPr>
      </p:pic>
    </p:spTree>
    <p:extLst>
      <p:ext uri="{BB962C8B-B14F-4D97-AF65-F5344CB8AC3E}">
        <p14:creationId xmlns:p14="http://schemas.microsoft.com/office/powerpoint/2010/main" val="3214279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Policies and Procedures</a:t>
            </a:r>
          </a:p>
        </p:txBody>
      </p:sp>
      <p:sp>
        <p:nvSpPr>
          <p:cNvPr id="3" name="Content Placeholder 2"/>
          <p:cNvSpPr>
            <a:spLocks noGrp="1"/>
          </p:cNvSpPr>
          <p:nvPr>
            <p:ph idx="1"/>
          </p:nvPr>
        </p:nvSpPr>
        <p:spPr>
          <a:xfrm>
            <a:off x="914400" y="1600200"/>
            <a:ext cx="7772400" cy="4800600"/>
          </a:xfrm>
        </p:spPr>
        <p:txBody>
          <a:bodyPr/>
          <a:lstStyle/>
          <a:p>
            <a:r>
              <a:rPr lang="en-US" dirty="0"/>
              <a:t>Security profiles</a:t>
            </a:r>
          </a:p>
          <a:p>
            <a:pPr lvl="1"/>
            <a:r>
              <a:rPr lang="en-US" dirty="0"/>
              <a:t>Policies</a:t>
            </a:r>
          </a:p>
          <a:p>
            <a:pPr lvl="1"/>
            <a:r>
              <a:rPr lang="en-US" dirty="0"/>
              <a:t>Procedures</a:t>
            </a:r>
          </a:p>
          <a:p>
            <a:pPr lvl="1"/>
            <a:r>
              <a:rPr lang="en-US" dirty="0"/>
              <a:t>Standards</a:t>
            </a:r>
          </a:p>
          <a:p>
            <a:pPr lvl="1"/>
            <a:r>
              <a:rPr lang="en-US" dirty="0"/>
              <a:t>Baselines</a:t>
            </a:r>
          </a:p>
          <a:p>
            <a:pPr lvl="1"/>
            <a:r>
              <a:rPr lang="en-US" dirty="0"/>
              <a:t>Guidelines</a:t>
            </a:r>
          </a:p>
        </p:txBody>
      </p:sp>
    </p:spTree>
    <p:extLst>
      <p:ext uri="{BB962C8B-B14F-4D97-AF65-F5344CB8AC3E}">
        <p14:creationId xmlns:p14="http://schemas.microsoft.com/office/powerpoint/2010/main" val="4997439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Policies and Procedures (Cont.)</a:t>
            </a:r>
          </a:p>
        </p:txBody>
      </p:sp>
      <p:sp>
        <p:nvSpPr>
          <p:cNvPr id="3" name="Content Placeholder 2"/>
          <p:cNvSpPr>
            <a:spLocks noGrp="1"/>
          </p:cNvSpPr>
          <p:nvPr>
            <p:ph idx="1"/>
          </p:nvPr>
        </p:nvSpPr>
        <p:spPr>
          <a:xfrm>
            <a:off x="914400" y="1371600"/>
            <a:ext cx="7772400" cy="5029200"/>
          </a:xfrm>
        </p:spPr>
        <p:txBody>
          <a:bodyPr/>
          <a:lstStyle/>
          <a:p>
            <a:r>
              <a:rPr lang="en-US" dirty="0"/>
              <a:t>BYOD</a:t>
            </a:r>
          </a:p>
          <a:p>
            <a:pPr lvl="1"/>
            <a:r>
              <a:rPr lang="en-US" dirty="0"/>
              <a:t>Bring your own device</a:t>
            </a:r>
          </a:p>
          <a:p>
            <a:pPr lvl="1"/>
            <a:r>
              <a:rPr lang="en-US" dirty="0"/>
              <a:t>User-owned devices in the workplace</a:t>
            </a:r>
          </a:p>
          <a:p>
            <a:pPr lvl="1"/>
            <a:r>
              <a:rPr lang="en-US" dirty="0"/>
              <a:t>Data protection is critical</a:t>
            </a:r>
          </a:p>
          <a:p>
            <a:r>
              <a:rPr lang="en-US" dirty="0"/>
              <a:t>COPE</a:t>
            </a:r>
          </a:p>
          <a:p>
            <a:pPr lvl="1"/>
            <a:r>
              <a:rPr lang="en-US" dirty="0"/>
              <a:t>Corporate Owned, Personally Enabled</a:t>
            </a:r>
          </a:p>
          <a:p>
            <a:pPr lvl="1"/>
            <a:r>
              <a:rPr lang="en-US" dirty="0"/>
              <a:t>Organization-owned devices that employees can use for personal reasons</a:t>
            </a:r>
          </a:p>
          <a:p>
            <a:pPr lvl="1"/>
            <a:r>
              <a:rPr lang="en-US" dirty="0"/>
              <a:t>Developed to address BYOD concerns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4038600"/>
            <a:ext cx="2619048" cy="17428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9687" y="5262344"/>
            <a:ext cx="428625" cy="103822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2297" y="4381083"/>
            <a:ext cx="1995487" cy="137990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9848" y="3699853"/>
            <a:ext cx="760519" cy="1260587"/>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10014" y="3750790"/>
            <a:ext cx="957589" cy="126058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8468" y="5317284"/>
            <a:ext cx="428625" cy="1038225"/>
          </a:xfrm>
          <a:prstGeom prst="rect">
            <a:avLst/>
          </a:prstGeom>
        </p:spPr>
      </p:pic>
    </p:spTree>
    <p:extLst>
      <p:ext uri="{BB962C8B-B14F-4D97-AF65-F5344CB8AC3E}">
        <p14:creationId xmlns:p14="http://schemas.microsoft.com/office/powerpoint/2010/main" val="1524438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NTFS File and Folder Permissions</a:t>
            </a:r>
          </a:p>
        </p:txBody>
      </p:sp>
      <p:sp>
        <p:nvSpPr>
          <p:cNvPr id="3" name="Content Placeholder 2"/>
          <p:cNvSpPr>
            <a:spLocks noGrp="1"/>
          </p:cNvSpPr>
          <p:nvPr>
            <p:ph idx="1"/>
          </p:nvPr>
        </p:nvSpPr>
        <p:spPr>
          <a:xfrm>
            <a:off x="838200" y="1524000"/>
            <a:ext cx="8305800" cy="4654550"/>
          </a:xfrm>
        </p:spPr>
        <p:txBody>
          <a:bodyPr/>
          <a:lstStyle/>
          <a:p>
            <a:r>
              <a:rPr lang="en-US" dirty="0"/>
              <a:t>Standard NTFS file permissions:</a:t>
            </a:r>
          </a:p>
          <a:p>
            <a:pPr lvl="1"/>
            <a:r>
              <a:rPr lang="en-US" dirty="0"/>
              <a:t>Read</a:t>
            </a:r>
          </a:p>
          <a:p>
            <a:pPr lvl="1"/>
            <a:r>
              <a:rPr lang="en-US" dirty="0"/>
              <a:t>Write</a:t>
            </a:r>
          </a:p>
          <a:p>
            <a:pPr lvl="1"/>
            <a:r>
              <a:rPr lang="en-US" dirty="0"/>
              <a:t>Read &amp; Execute</a:t>
            </a:r>
          </a:p>
          <a:p>
            <a:pPr lvl="1"/>
            <a:r>
              <a:rPr lang="en-US" dirty="0"/>
              <a:t>Modify</a:t>
            </a:r>
          </a:p>
          <a:p>
            <a:pPr lvl="1"/>
            <a:r>
              <a:rPr lang="en-US" dirty="0"/>
              <a:t>Full Control</a:t>
            </a:r>
          </a:p>
          <a:p>
            <a:r>
              <a:rPr lang="en-US" dirty="0"/>
              <a:t>Standard NTFS folder permissions:</a:t>
            </a:r>
          </a:p>
          <a:p>
            <a:pPr lvl="1"/>
            <a:r>
              <a:rPr lang="en-US" dirty="0"/>
              <a:t>List Folder Contents</a:t>
            </a:r>
          </a:p>
          <a:p>
            <a:pPr lvl="1"/>
            <a:r>
              <a:rPr lang="en-US" dirty="0"/>
              <a:t>Read</a:t>
            </a:r>
          </a:p>
          <a:p>
            <a:pPr lvl="1"/>
            <a:r>
              <a:rPr lang="en-US" dirty="0"/>
              <a:t>Write</a:t>
            </a:r>
          </a:p>
          <a:p>
            <a:pPr lvl="1"/>
            <a:r>
              <a:rPr lang="en-US" dirty="0"/>
              <a:t>Read &amp; Execute</a:t>
            </a:r>
          </a:p>
          <a:p>
            <a:pPr lvl="1"/>
            <a:r>
              <a:rPr lang="en-US" dirty="0"/>
              <a:t>Modify</a:t>
            </a:r>
          </a:p>
          <a:p>
            <a:pPr lvl="1"/>
            <a:r>
              <a:rPr lang="en-US" dirty="0"/>
              <a:t>Full Control</a:t>
            </a:r>
          </a:p>
          <a:p>
            <a:r>
              <a:rPr lang="en-US" dirty="0"/>
              <a:t>Special permissions are the individual components of standard permissions.</a:t>
            </a:r>
          </a:p>
          <a:p>
            <a:r>
              <a:rPr lang="en-US" dirty="0"/>
              <a:t>File compression and encryption.</a:t>
            </a:r>
          </a:p>
        </p:txBody>
      </p:sp>
    </p:spTree>
    <p:extLst>
      <p:ext uri="{BB962C8B-B14F-4D97-AF65-F5344CB8AC3E}">
        <p14:creationId xmlns:p14="http://schemas.microsoft.com/office/powerpoint/2010/main" val="30904306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Securing Mobile Devices</a:t>
            </a:r>
          </a:p>
        </p:txBody>
      </p:sp>
      <p:sp>
        <p:nvSpPr>
          <p:cNvPr id="3" name="Content Placeholder 2"/>
          <p:cNvSpPr>
            <a:spLocks noGrp="1"/>
          </p:cNvSpPr>
          <p:nvPr>
            <p:ph idx="1"/>
          </p:nvPr>
        </p:nvSpPr>
        <p:spPr>
          <a:xfrm>
            <a:off x="914400" y="1600200"/>
            <a:ext cx="6853238" cy="4121150"/>
          </a:xfrm>
        </p:spPr>
        <p:txBody>
          <a:bodyPr/>
          <a:lstStyle/>
          <a:p>
            <a:r>
              <a:rPr lang="en-US" dirty="0"/>
              <a:t>Require screen locks, and configure a short inactivity duration.</a:t>
            </a:r>
          </a:p>
          <a:p>
            <a:r>
              <a:rPr lang="en-US" dirty="0"/>
              <a:t>Configure remote wipe capabilities.</a:t>
            </a:r>
          </a:p>
          <a:p>
            <a:r>
              <a:rPr lang="en-US" dirty="0"/>
              <a:t>Leverage locator apps when devices are lost or stolen.</a:t>
            </a:r>
          </a:p>
          <a:p>
            <a:r>
              <a:rPr lang="en-US" dirty="0"/>
              <a:t>Back up mobile data.</a:t>
            </a:r>
          </a:p>
          <a:p>
            <a:r>
              <a:rPr lang="en-US" dirty="0"/>
              <a:t>Configure failed login attempt restrictions.</a:t>
            </a:r>
          </a:p>
          <a:p>
            <a:r>
              <a:rPr lang="en-US" dirty="0"/>
              <a:t>Use antivirus or antimalware software.</a:t>
            </a:r>
          </a:p>
          <a:p>
            <a:r>
              <a:rPr lang="en-US" dirty="0"/>
              <a:t>Install mobile OS updates.</a:t>
            </a:r>
          </a:p>
          <a:p>
            <a:r>
              <a:rPr lang="en-US" dirty="0"/>
              <a:t>Use biometric authentication when available.</a:t>
            </a:r>
          </a:p>
          <a:p>
            <a:r>
              <a:rPr lang="en-US" dirty="0"/>
              <a:t>Use full device encryption.</a:t>
            </a:r>
          </a:p>
          <a:p>
            <a:r>
              <a:rPr lang="en-US" dirty="0"/>
              <a:t>Use multifactor authentication.</a:t>
            </a:r>
          </a:p>
          <a:p>
            <a:r>
              <a:rPr lang="en-US" dirty="0"/>
              <a:t>Use trusted apps and networks.</a:t>
            </a:r>
          </a:p>
          <a:p>
            <a:r>
              <a:rPr lang="en-US" dirty="0"/>
              <a:t>Configure mobile firewalls when available.</a:t>
            </a:r>
          </a:p>
          <a:p>
            <a:r>
              <a:rPr lang="en-US" dirty="0"/>
              <a:t>Consider BYOD and COPE policies.</a:t>
            </a:r>
          </a:p>
        </p:txBody>
      </p:sp>
    </p:spTree>
    <p:extLst>
      <p:ext uri="{BB962C8B-B14F-4D97-AF65-F5344CB8AC3E}">
        <p14:creationId xmlns:p14="http://schemas.microsoft.com/office/powerpoint/2010/main" val="41334863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p:txBody>
          <a:bodyPr/>
          <a:lstStyle/>
          <a:p>
            <a:pPr eaLnBrk="1" hangingPunct="1"/>
            <a:r>
              <a:rPr lang="en-US" sz="2400" b="1" i="0" dirty="0">
                <a:latin typeface="Calibri" pitchFamily="34" charset="0"/>
                <a:cs typeface="Calibri" pitchFamily="34" charset="0"/>
              </a:rPr>
              <a:t>Reflective Questions</a:t>
            </a:r>
          </a:p>
        </p:txBody>
      </p:sp>
      <p:sp>
        <p:nvSpPr>
          <p:cNvPr id="5123" name="Rectangle 3"/>
          <p:cNvSpPr>
            <a:spLocks noChangeArrowheads="1"/>
          </p:cNvSpPr>
          <p:nvPr/>
        </p:nvSpPr>
        <p:spPr bwMode="auto">
          <a:xfrm>
            <a:off x="457200" y="1143000"/>
            <a:ext cx="8229600" cy="5257800"/>
          </a:xfrm>
          <a:prstGeom prst="rect">
            <a:avLst/>
          </a:prstGeom>
          <a:noFill/>
          <a:ln>
            <a:noFill/>
          </a:ln>
          <a:extLst/>
        </p:spPr>
        <p:txBody>
          <a:bodyPr/>
          <a:lstStyle/>
          <a:p>
            <a:pPr marL="342900" indent="-342900">
              <a:spcBef>
                <a:spcPct val="20000"/>
              </a:spcBef>
              <a:buClr>
                <a:srgbClr val="009DDC"/>
              </a:buClr>
              <a:buFont typeface="+mj-lt"/>
              <a:buAutoNum type="arabicPeriod"/>
              <a:defRPr/>
            </a:pPr>
            <a:r>
              <a:rPr lang="en-US" sz="1600" b="1" dirty="0"/>
              <a:t>Which security measures do you feel are the most important? Which are the minimum measures that should be taken? Does your organization implement good security practices?  </a:t>
            </a:r>
            <a:br>
              <a:rPr lang="en-US" sz="1600" b="1" dirty="0"/>
            </a:br>
            <a:endParaRPr lang="en-US" sz="1600" b="1" dirty="0"/>
          </a:p>
          <a:p>
            <a:pPr marL="342900" indent="-342900">
              <a:spcBef>
                <a:spcPct val="20000"/>
              </a:spcBef>
              <a:buClr>
                <a:srgbClr val="009DDC"/>
              </a:buClr>
              <a:buFont typeface="+mj-lt"/>
              <a:buAutoNum type="arabicPeriod"/>
              <a:defRPr/>
            </a:pPr>
            <a:r>
              <a:rPr lang="en-US" sz="1600" b="1" dirty="0"/>
              <a:t>What physical security controls have you had experience with? What controls do you think are the most common?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026"/>
          <p:cNvSpPr>
            <a:spLocks noGrp="1" noChangeArrowheads="1"/>
          </p:cNvSpPr>
          <p:nvPr>
            <p:ph type="title"/>
          </p:nvPr>
        </p:nvSpPr>
        <p:spPr/>
        <p:txBody>
          <a:bodyPr/>
          <a:lstStyle/>
          <a:p>
            <a:pPr eaLnBrk="1" hangingPunct="1"/>
            <a:r>
              <a:rPr lang="en-US" altLang="en-US" sz="2400" b="1" i="0" dirty="0">
                <a:latin typeface="Calibri" panose="020F0502020204030204" pitchFamily="34" charset="0"/>
                <a:ea typeface="Calibri" panose="020F0502020204030204" pitchFamily="34" charset="0"/>
                <a:cs typeface="Calibri" panose="020F0502020204030204" pitchFamily="34" charset="0"/>
              </a:rPr>
              <a:t>Shared Files and Folders</a:t>
            </a:r>
          </a:p>
        </p:txBody>
      </p:sp>
      <p:sp>
        <p:nvSpPr>
          <p:cNvPr id="75779" name="Rectangle 5"/>
          <p:cNvSpPr>
            <a:spLocks noChangeArrowheads="1"/>
          </p:cNvSpPr>
          <p:nvPr/>
        </p:nvSpPr>
        <p:spPr bwMode="auto">
          <a:xfrm>
            <a:off x="914400" y="2363787"/>
            <a:ext cx="4178300" cy="318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FF9900"/>
              </a:buClr>
              <a:buChar char="•"/>
              <a:defRPr sz="2000">
                <a:solidFill>
                  <a:schemeClr val="tx1"/>
                </a:solidFill>
                <a:latin typeface="Arial" panose="020B0604020202020204" pitchFamily="34" charset="0"/>
              </a:defRPr>
            </a:lvl1pPr>
            <a:lvl2pPr marL="800100" indent="-342900">
              <a:spcBef>
                <a:spcPct val="20000"/>
              </a:spcBef>
              <a:buClr>
                <a:srgbClr val="FF9900"/>
              </a:buClr>
              <a:buChar char="–"/>
              <a:defRPr>
                <a:solidFill>
                  <a:schemeClr val="tx1"/>
                </a:solidFill>
                <a:latin typeface="Arial" panose="020B0604020202020204" pitchFamily="34" charset="0"/>
              </a:defRPr>
            </a:lvl2pPr>
            <a:lvl3pPr marL="1143000" indent="-228600">
              <a:spcBef>
                <a:spcPct val="20000"/>
              </a:spcBef>
              <a:buClr>
                <a:srgbClr val="FF9900"/>
              </a:buClr>
              <a:buChar char="•"/>
              <a:defRPr sz="1600">
                <a:solidFill>
                  <a:schemeClr val="tx1"/>
                </a:solidFill>
                <a:latin typeface="Arial" panose="020B0604020202020204" pitchFamily="34" charset="0"/>
              </a:defRPr>
            </a:lvl3pPr>
            <a:lvl4pPr marL="1600200" indent="-228600">
              <a:spcBef>
                <a:spcPct val="20000"/>
              </a:spcBef>
              <a:buClr>
                <a:srgbClr val="FF9900"/>
              </a:buClr>
              <a:buChar char="–"/>
              <a:defRPr sz="1400">
                <a:solidFill>
                  <a:schemeClr val="tx1"/>
                </a:solidFill>
                <a:latin typeface="Arial" panose="020B0604020202020204" pitchFamily="34" charset="0"/>
              </a:defRPr>
            </a:lvl4pPr>
            <a:lvl5pPr marL="2057400" indent="-228600">
              <a:spcBef>
                <a:spcPct val="20000"/>
              </a:spcBef>
              <a:buClr>
                <a:srgbClr val="FF9900"/>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9900"/>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9900"/>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9900"/>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9900"/>
              </a:buClr>
              <a:buChar char="»"/>
              <a:defRPr sz="1400">
                <a:solidFill>
                  <a:schemeClr val="tx1"/>
                </a:solidFill>
                <a:latin typeface="Arial" panose="020B0604020202020204" pitchFamily="34" charset="0"/>
              </a:defRPr>
            </a:lvl9pPr>
          </a:lstStyle>
          <a:p>
            <a:pPr eaLnBrk="1" hangingPunct="1">
              <a:buClr>
                <a:srgbClr val="009DDC"/>
              </a:buClr>
              <a:buFont typeface="Wingdings" panose="05000000000000000000" pitchFamily="2" charset="2"/>
              <a:buChar char="§"/>
            </a:pPr>
            <a:r>
              <a:rPr lang="en-US" altLang="en-US" sz="1600" b="1" dirty="0"/>
              <a:t>Shares include:</a:t>
            </a:r>
          </a:p>
          <a:p>
            <a:pPr lvl="1" eaLnBrk="1" hangingPunct="1">
              <a:buClr>
                <a:srgbClr val="009DDC"/>
              </a:buClr>
              <a:buFont typeface="Wingdings" panose="05000000000000000000" pitchFamily="2" charset="2"/>
              <a:buChar char="§"/>
            </a:pPr>
            <a:r>
              <a:rPr lang="en-US" altLang="en-US" sz="1400" dirty="0"/>
              <a:t>Folders</a:t>
            </a:r>
          </a:p>
          <a:p>
            <a:pPr lvl="1" eaLnBrk="1" hangingPunct="1">
              <a:buClr>
                <a:srgbClr val="009DDC"/>
              </a:buClr>
              <a:buFont typeface="Wingdings" panose="05000000000000000000" pitchFamily="2" charset="2"/>
              <a:buChar char="§"/>
            </a:pPr>
            <a:r>
              <a:rPr lang="en-US" altLang="en-US" sz="1400" dirty="0"/>
              <a:t>Printers</a:t>
            </a:r>
          </a:p>
          <a:p>
            <a:pPr lvl="1" eaLnBrk="1" hangingPunct="1">
              <a:buClr>
                <a:srgbClr val="009DDC"/>
              </a:buClr>
              <a:buFont typeface="Wingdings" panose="05000000000000000000" pitchFamily="2" charset="2"/>
              <a:buChar char="§"/>
            </a:pPr>
            <a:r>
              <a:rPr lang="en-US" altLang="en-US" sz="1400" dirty="0"/>
              <a:t>Drives</a:t>
            </a:r>
          </a:p>
          <a:p>
            <a:pPr eaLnBrk="1" hangingPunct="1">
              <a:buClr>
                <a:srgbClr val="009DDC"/>
              </a:buClr>
              <a:buFont typeface="Wingdings" panose="05000000000000000000" pitchFamily="2" charset="2"/>
              <a:buChar char="§"/>
            </a:pPr>
            <a:r>
              <a:rPr lang="en-US" altLang="en-US" sz="1600" b="1" dirty="0"/>
              <a:t>Allow access from remote computers.</a:t>
            </a:r>
          </a:p>
        </p:txBody>
      </p:sp>
      <p:pic>
        <p:nvPicPr>
          <p:cNvPr id="75780" name="Picture 5" descr="D:\A+\new icons\share_fold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977231"/>
            <a:ext cx="137795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Picture 4" descr="D:\A+\new icons\documen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815431"/>
            <a:ext cx="100965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2" name="Picture 3" descr="D:\A+\new icons\full-acces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5650" y="3509169"/>
            <a:ext cx="8778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3783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026"/>
          <p:cNvSpPr>
            <a:spLocks noGrp="1" noChangeArrowheads="1"/>
          </p:cNvSpPr>
          <p:nvPr>
            <p:ph type="title"/>
          </p:nvPr>
        </p:nvSpPr>
        <p:spPr/>
        <p:txBody>
          <a:bodyPr/>
          <a:lstStyle/>
          <a:p>
            <a:pPr eaLnBrk="1" hangingPunct="1"/>
            <a:r>
              <a:rPr lang="en-US" altLang="en-US" sz="2400" b="1" i="0" dirty="0">
                <a:latin typeface="Calibri" panose="020F0502020204030204" pitchFamily="34" charset="0"/>
                <a:ea typeface="Calibri" panose="020F0502020204030204" pitchFamily="34" charset="0"/>
                <a:cs typeface="Calibri" panose="020F0502020204030204" pitchFamily="34" charset="0"/>
              </a:rPr>
              <a:t>Share Permissions</a:t>
            </a:r>
          </a:p>
        </p:txBody>
      </p:sp>
      <p:graphicFrame>
        <p:nvGraphicFramePr>
          <p:cNvPr id="29718" name="Group 22"/>
          <p:cNvGraphicFramePr>
            <a:graphicFrameLocks noGrp="1"/>
          </p:cNvGraphicFramePr>
          <p:nvPr>
            <p:extLst>
              <p:ext uri="{D42A27DB-BD31-4B8C-83A1-F6EECF244321}">
                <p14:modId xmlns:p14="http://schemas.microsoft.com/office/powerpoint/2010/main" val="1559099001"/>
              </p:ext>
            </p:extLst>
          </p:nvPr>
        </p:nvGraphicFramePr>
        <p:xfrm>
          <a:off x="1749117" y="1709738"/>
          <a:ext cx="5534025" cy="2928937"/>
        </p:xfrm>
        <a:graphic>
          <a:graphicData uri="http://schemas.openxmlformats.org/drawingml/2006/table">
            <a:tbl>
              <a:tblPr/>
              <a:tblGrid>
                <a:gridCol w="1300034">
                  <a:extLst>
                    <a:ext uri="{9D8B030D-6E8A-4147-A177-3AD203B41FA5}">
                      <a16:colId xmlns:a16="http://schemas.microsoft.com/office/drawing/2014/main" val="20000"/>
                    </a:ext>
                  </a:extLst>
                </a:gridCol>
                <a:gridCol w="4233991">
                  <a:extLst>
                    <a:ext uri="{9D8B030D-6E8A-4147-A177-3AD203B41FA5}">
                      <a16:colId xmlns:a16="http://schemas.microsoft.com/office/drawing/2014/main" val="20001"/>
                    </a:ext>
                  </a:extLst>
                </a:gridCol>
              </a:tblGrid>
              <a:tr h="547883">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a:ln>
                            <a:noFill/>
                          </a:ln>
                          <a:solidFill>
                            <a:schemeClr val="bg1"/>
                          </a:solidFill>
                          <a:effectLst/>
                          <a:latin typeface="Arial" charset="0"/>
                        </a:rPr>
                        <a:t>Permission</a:t>
                      </a:r>
                    </a:p>
                  </a:txBody>
                  <a:tcPr marT="45725" marB="45725"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878787"/>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a:ln>
                            <a:noFill/>
                          </a:ln>
                          <a:solidFill>
                            <a:schemeClr val="bg1"/>
                          </a:solidFill>
                          <a:effectLst/>
                          <a:latin typeface="Arial" charset="0"/>
                        </a:rPr>
                        <a:t>Description</a:t>
                      </a:r>
                    </a:p>
                  </a:txBody>
                  <a:tcPr marT="45725" marB="45725"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878787"/>
                    </a:solidFill>
                  </a:tcPr>
                </a:tc>
                <a:extLst>
                  <a:ext uri="{0D108BD9-81ED-4DB2-BD59-A6C34878D82A}">
                    <a16:rowId xmlns:a16="http://schemas.microsoft.com/office/drawing/2014/main" val="10000"/>
                  </a:ext>
                </a:extLst>
              </a:tr>
              <a:tr h="987391">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Read</a:t>
                      </a:r>
                    </a:p>
                  </a:txBody>
                  <a:tcPr marT="45725" marB="45725"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a:ln>
                            <a:noFill/>
                          </a:ln>
                          <a:solidFill>
                            <a:schemeClr val="tx1"/>
                          </a:solidFill>
                          <a:effectLst/>
                          <a:latin typeface="Arial" charset="0"/>
                        </a:rPr>
                        <a:t> View file and subfolder names, contents, attributes</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a:ln>
                            <a:noFill/>
                          </a:ln>
                          <a:solidFill>
                            <a:schemeClr val="tx1"/>
                          </a:solidFill>
                          <a:effectLst/>
                          <a:latin typeface="Arial" charset="0"/>
                        </a:rPr>
                        <a:t> Run program files</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a:ln>
                            <a:noFill/>
                          </a:ln>
                          <a:solidFill>
                            <a:schemeClr val="tx1"/>
                          </a:solidFill>
                          <a:effectLst/>
                          <a:latin typeface="Arial" charset="0"/>
                        </a:rPr>
                        <a:t> Granted to Everyone by default</a:t>
                      </a:r>
                    </a:p>
                  </a:txBody>
                  <a:tcPr marT="45725" marB="45725"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1"/>
                  </a:ext>
                </a:extLst>
              </a:tr>
              <a:tr h="715752">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Change</a:t>
                      </a:r>
                    </a:p>
                  </a:txBody>
                  <a:tcPr marT="45725" marB="45725"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a:ln>
                            <a:noFill/>
                          </a:ln>
                          <a:solidFill>
                            <a:schemeClr val="tx1"/>
                          </a:solidFill>
                          <a:effectLst/>
                          <a:latin typeface="Arial" charset="0"/>
                        </a:rPr>
                        <a:t> Perform all Read permission tasks</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a:ln>
                            <a:noFill/>
                          </a:ln>
                          <a:solidFill>
                            <a:schemeClr val="tx1"/>
                          </a:solidFill>
                          <a:effectLst/>
                          <a:latin typeface="Arial" charset="0"/>
                        </a:rPr>
                        <a:t> Add, change, delete files and subfolders</a:t>
                      </a:r>
                    </a:p>
                  </a:txBody>
                  <a:tcPr marT="45725" marB="45725"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2"/>
                  </a:ext>
                </a:extLst>
              </a:tr>
              <a:tr h="677911">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Full Control</a:t>
                      </a:r>
                    </a:p>
                  </a:txBody>
                  <a:tcPr marT="45725" marB="45725"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a:ln>
                            <a:noFill/>
                          </a:ln>
                          <a:solidFill>
                            <a:schemeClr val="tx1"/>
                          </a:solidFill>
                          <a:effectLst/>
                          <a:latin typeface="Arial" charset="0"/>
                        </a:rPr>
                        <a:t> Perform all Read and Change tasks</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a:ln>
                            <a:noFill/>
                          </a:ln>
                          <a:solidFill>
                            <a:schemeClr val="tx1"/>
                          </a:solidFill>
                          <a:effectLst/>
                          <a:latin typeface="Arial" charset="0"/>
                        </a:rPr>
                        <a:t> Change permissions</a:t>
                      </a:r>
                    </a:p>
                  </a:txBody>
                  <a:tcPr marT="45725" marB="45725"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7534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026"/>
          <p:cNvSpPr>
            <a:spLocks noGrp="1" noChangeArrowheads="1"/>
          </p:cNvSpPr>
          <p:nvPr>
            <p:ph type="title"/>
          </p:nvPr>
        </p:nvSpPr>
        <p:spPr/>
        <p:txBody>
          <a:bodyPr/>
          <a:lstStyle/>
          <a:p>
            <a:pPr eaLnBrk="1" hangingPunct="1"/>
            <a:r>
              <a:rPr lang="en-US" altLang="en-US" sz="2400" b="1" i="0" dirty="0">
                <a:latin typeface="Calibri" panose="020F0502020204030204" pitchFamily="34" charset="0"/>
                <a:ea typeface="Calibri" panose="020F0502020204030204" pitchFamily="34" charset="0"/>
                <a:cs typeface="Calibri" panose="020F0502020204030204" pitchFamily="34" charset="0"/>
              </a:rPr>
              <a:t>NTFS vs. Share Permissions</a:t>
            </a:r>
          </a:p>
        </p:txBody>
      </p:sp>
      <p:sp>
        <p:nvSpPr>
          <p:cNvPr id="79875" name="Rectangle 5"/>
          <p:cNvSpPr>
            <a:spLocks noChangeArrowheads="1"/>
          </p:cNvSpPr>
          <p:nvPr/>
        </p:nvSpPr>
        <p:spPr bwMode="auto">
          <a:xfrm>
            <a:off x="990600" y="1556543"/>
            <a:ext cx="7458075"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FF9900"/>
              </a:buClr>
              <a:buChar char="•"/>
              <a:defRPr sz="2000">
                <a:solidFill>
                  <a:schemeClr val="tx1"/>
                </a:solidFill>
                <a:latin typeface="Arial" panose="020B0604020202020204" pitchFamily="34" charset="0"/>
              </a:defRPr>
            </a:lvl1pPr>
            <a:lvl2pPr marL="742950" indent="-285750">
              <a:spcBef>
                <a:spcPct val="20000"/>
              </a:spcBef>
              <a:buClr>
                <a:srgbClr val="FF9900"/>
              </a:buClr>
              <a:buChar char="–"/>
              <a:defRPr>
                <a:solidFill>
                  <a:schemeClr val="tx1"/>
                </a:solidFill>
                <a:latin typeface="Arial" panose="020B0604020202020204" pitchFamily="34" charset="0"/>
              </a:defRPr>
            </a:lvl2pPr>
            <a:lvl3pPr marL="1143000" indent="-228600">
              <a:spcBef>
                <a:spcPct val="20000"/>
              </a:spcBef>
              <a:buClr>
                <a:srgbClr val="FF9900"/>
              </a:buClr>
              <a:buChar char="•"/>
              <a:defRPr sz="1600">
                <a:solidFill>
                  <a:schemeClr val="tx1"/>
                </a:solidFill>
                <a:latin typeface="Arial" panose="020B0604020202020204" pitchFamily="34" charset="0"/>
              </a:defRPr>
            </a:lvl3pPr>
            <a:lvl4pPr marL="1600200" indent="-228600">
              <a:spcBef>
                <a:spcPct val="20000"/>
              </a:spcBef>
              <a:buClr>
                <a:srgbClr val="FF9900"/>
              </a:buClr>
              <a:buChar char="–"/>
              <a:defRPr sz="1400">
                <a:solidFill>
                  <a:schemeClr val="tx1"/>
                </a:solidFill>
                <a:latin typeface="Arial" panose="020B0604020202020204" pitchFamily="34" charset="0"/>
              </a:defRPr>
            </a:lvl4pPr>
            <a:lvl5pPr marL="2057400" indent="-228600">
              <a:spcBef>
                <a:spcPct val="20000"/>
              </a:spcBef>
              <a:buClr>
                <a:srgbClr val="FF9900"/>
              </a:buClr>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9900"/>
              </a:buClr>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9900"/>
              </a:buClr>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9900"/>
              </a:buClr>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9900"/>
              </a:buClr>
              <a:buChar char="»"/>
              <a:defRPr sz="1400">
                <a:solidFill>
                  <a:schemeClr val="tx1"/>
                </a:solidFill>
                <a:latin typeface="Arial" panose="020B0604020202020204" pitchFamily="34" charset="0"/>
              </a:defRPr>
            </a:lvl9pPr>
          </a:lstStyle>
          <a:p>
            <a:pPr eaLnBrk="1" hangingPunct="1">
              <a:buClr>
                <a:srgbClr val="009DDC"/>
              </a:buClr>
              <a:buFont typeface="Wingdings" panose="05000000000000000000" pitchFamily="2" charset="2"/>
              <a:buChar char="§"/>
            </a:pPr>
            <a:r>
              <a:rPr lang="en-US" altLang="en-US" sz="1600" b="1" dirty="0"/>
              <a:t>NTFS permissions apply to actions users can take on files and folders on locally or on the network.</a:t>
            </a:r>
          </a:p>
          <a:p>
            <a:pPr eaLnBrk="1" hangingPunct="1">
              <a:buClr>
                <a:srgbClr val="009DDC"/>
              </a:buClr>
              <a:buFont typeface="Wingdings" panose="05000000000000000000" pitchFamily="2" charset="2"/>
              <a:buChar char="§"/>
            </a:pPr>
            <a:r>
              <a:rPr lang="en-US" altLang="en-US" sz="1600" b="1" dirty="0"/>
              <a:t>Share permissions apply to folders, subfolders, and files that have been shared with other users and are accessed from the network.</a:t>
            </a:r>
          </a:p>
          <a:p>
            <a:pPr eaLnBrk="1" hangingPunct="1">
              <a:buClr>
                <a:srgbClr val="009DDC"/>
              </a:buClr>
              <a:buFont typeface="Wingdings" panose="05000000000000000000" pitchFamily="2" charset="2"/>
              <a:buChar char="§"/>
            </a:pPr>
            <a:r>
              <a:rPr lang="en-US" altLang="en-US" sz="1600" b="1" dirty="0"/>
              <a:t>Both NTFS and share permissions can be applied to the same file or folder.</a:t>
            </a:r>
          </a:p>
          <a:p>
            <a:pPr eaLnBrk="1" hangingPunct="1">
              <a:buClr>
                <a:srgbClr val="009DDC"/>
              </a:buClr>
              <a:buFont typeface="Wingdings" panose="05000000000000000000" pitchFamily="2" charset="2"/>
              <a:buChar char="§"/>
            </a:pPr>
            <a:r>
              <a:rPr lang="en-US" altLang="en-US" sz="1600" b="1" dirty="0"/>
              <a:t>The most restrictive permission will apply.</a:t>
            </a:r>
          </a:p>
        </p:txBody>
      </p:sp>
      <p:pic>
        <p:nvPicPr>
          <p:cNvPr id="4" name="Picture 5" descr="D:\A+\new icons\share_fold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716440"/>
            <a:ext cx="137795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9100" y="4717306"/>
            <a:ext cx="1435376" cy="1122834"/>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2109" y="5033879"/>
            <a:ext cx="584127" cy="761905"/>
          </a:xfrm>
          <a:prstGeom prst="rect">
            <a:avLst/>
          </a:prstGeom>
        </p:spPr>
      </p:pic>
      <p:sp>
        <p:nvSpPr>
          <p:cNvPr id="7" name="Text Box 307"/>
          <p:cNvSpPr txBox="1">
            <a:spLocks noChangeArrowheads="1"/>
          </p:cNvSpPr>
          <p:nvPr/>
        </p:nvSpPr>
        <p:spPr bwMode="auto">
          <a:xfrm>
            <a:off x="2157114" y="5980120"/>
            <a:ext cx="14906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a:t>NTFS permissions</a:t>
            </a:r>
          </a:p>
        </p:txBody>
      </p:sp>
      <p:sp>
        <p:nvSpPr>
          <p:cNvPr id="8" name="Text Box 307"/>
          <p:cNvSpPr txBox="1">
            <a:spLocks noChangeArrowheads="1"/>
          </p:cNvSpPr>
          <p:nvPr/>
        </p:nvSpPr>
        <p:spPr bwMode="auto">
          <a:xfrm>
            <a:off x="5430044" y="5980120"/>
            <a:ext cx="14906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a:t>Share permissions</a:t>
            </a:r>
          </a:p>
        </p:txBody>
      </p:sp>
    </p:spTree>
    <p:extLst>
      <p:ext uri="{BB962C8B-B14F-4D97-AF65-F5344CB8AC3E}">
        <p14:creationId xmlns:p14="http://schemas.microsoft.com/office/powerpoint/2010/main" val="745299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2400" b="1" i="0" dirty="0">
                <a:latin typeface="Calibri" pitchFamily="34" charset="0"/>
                <a:cs typeface="Calibri" pitchFamily="34" charset="0"/>
              </a:rPr>
              <a:t>File System Security</a:t>
            </a:r>
          </a:p>
        </p:txBody>
      </p:sp>
      <p:graphicFrame>
        <p:nvGraphicFramePr>
          <p:cNvPr id="102423" name="Group 23"/>
          <p:cNvGraphicFramePr>
            <a:graphicFrameLocks noGrp="1"/>
          </p:cNvGraphicFramePr>
          <p:nvPr>
            <p:extLst>
              <p:ext uri="{D42A27DB-BD31-4B8C-83A1-F6EECF244321}">
                <p14:modId xmlns:p14="http://schemas.microsoft.com/office/powerpoint/2010/main" val="585225501"/>
              </p:ext>
            </p:extLst>
          </p:nvPr>
        </p:nvGraphicFramePr>
        <p:xfrm>
          <a:off x="952500" y="1676400"/>
          <a:ext cx="7239000" cy="3011424"/>
        </p:xfrm>
        <a:graphic>
          <a:graphicData uri="http://schemas.openxmlformats.org/drawingml/2006/table">
            <a:tbl>
              <a:tblPr/>
              <a:tblGrid>
                <a:gridCol w="1676400">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tblGrid>
              <a:tr h="4572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a:ln>
                            <a:noFill/>
                          </a:ln>
                          <a:solidFill>
                            <a:schemeClr val="bg1"/>
                          </a:solidFill>
                          <a:effectLst/>
                          <a:latin typeface="Arial" charset="0"/>
                        </a:rPr>
                        <a:t>Consideration</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a:ln>
                            <a:noFill/>
                          </a:ln>
                          <a:solidFill>
                            <a:schemeClr val="bg1"/>
                          </a:solidFill>
                          <a:effectLst/>
                          <a:latin typeface="Arial" charset="0"/>
                        </a:rPr>
                        <a:t>Description</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extLst>
                  <a:ext uri="{0D108BD9-81ED-4DB2-BD59-A6C34878D82A}">
                    <a16:rowId xmlns:a16="http://schemas.microsoft.com/office/drawing/2014/main" val="10000"/>
                  </a:ext>
                </a:extLst>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Allow or Deny?</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When choosing whether to allow or deny an action using permissions, choose carefully between the two. Deny is more restrictive than Allow. If the Deny property is applied on either a file or a folder, it will override any Allow permissions that may have been granted to the user. </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Move or copy files and folders?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When permissions have been applied, moving a file or folder and copying that file or folder will have different results. It is important to consider those results when choosing whether to move or to copy your files or folders.</a:t>
                      </a:r>
                    </a:p>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On the same partition:</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a:ln>
                            <a:noFill/>
                          </a:ln>
                          <a:solidFill>
                            <a:schemeClr val="tx1"/>
                          </a:solidFill>
                          <a:effectLst/>
                          <a:latin typeface="Arial" charset="0"/>
                        </a:rPr>
                        <a:t>Move: retains permissions from old location.</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a:ln>
                            <a:noFill/>
                          </a:ln>
                          <a:solidFill>
                            <a:schemeClr val="tx1"/>
                          </a:solidFill>
                          <a:effectLst/>
                          <a:latin typeface="Arial" charset="0"/>
                        </a:rPr>
                        <a:t>Copy: inherits permissions from new location</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a:ln>
                            <a:noFill/>
                          </a:ln>
                          <a:solidFill>
                            <a:schemeClr val="tx1"/>
                          </a:solidFill>
                          <a:effectLst/>
                          <a:latin typeface="Arial" charset="0"/>
                        </a:rPr>
                        <a:t>File attributes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a:ln>
                            <a:noFill/>
                          </a:ln>
                          <a:solidFill>
                            <a:schemeClr val="tx1"/>
                          </a:solidFill>
                          <a:effectLst/>
                          <a:latin typeface="Arial" charset="0"/>
                        </a:rPr>
                        <a:t>You can set file attributes on files and folders, and these attributes can affect the actions a user can have on that specific file or folder, regardless of the permissions that have already been set.</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45024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for Shared Files and Folders</a:t>
            </a:r>
          </a:p>
        </p:txBody>
      </p:sp>
      <p:sp>
        <p:nvSpPr>
          <p:cNvPr id="3" name="Content Placeholder 2"/>
          <p:cNvSpPr>
            <a:spLocks noGrp="1"/>
          </p:cNvSpPr>
          <p:nvPr>
            <p:ph idx="1"/>
          </p:nvPr>
        </p:nvSpPr>
        <p:spPr>
          <a:xfrm>
            <a:off x="1044109" y="1974850"/>
            <a:ext cx="6248400" cy="1454150"/>
          </a:xfrm>
        </p:spPr>
        <p:txBody>
          <a:bodyPr/>
          <a:lstStyle/>
          <a:p>
            <a:r>
              <a:rPr lang="en-US" dirty="0"/>
              <a:t>Administrative shares and local shares.</a:t>
            </a:r>
          </a:p>
          <a:p>
            <a:r>
              <a:rPr lang="en-US" dirty="0"/>
              <a:t>In Windows, edit folder properties to share the folder.</a:t>
            </a:r>
          </a:p>
          <a:p>
            <a:r>
              <a:rPr lang="en-US" dirty="0"/>
              <a:t>Inheritance.</a:t>
            </a:r>
          </a:p>
          <a:p>
            <a:r>
              <a:rPr lang="en-US" dirty="0"/>
              <a:t>Propagation.</a:t>
            </a:r>
          </a:p>
          <a:p>
            <a:endParaRPr lang="en-US" dirty="0"/>
          </a:p>
        </p:txBody>
      </p:sp>
      <p:sp>
        <p:nvSpPr>
          <p:cNvPr id="8" name="Line 316"/>
          <p:cNvSpPr>
            <a:spLocks noChangeShapeType="1"/>
          </p:cNvSpPr>
          <p:nvPr/>
        </p:nvSpPr>
        <p:spPr bwMode="auto">
          <a:xfrm rot="10800000">
            <a:off x="6574825" y="5784063"/>
            <a:ext cx="498475" cy="0"/>
          </a:xfrm>
          <a:prstGeom prst="line">
            <a:avLst/>
          </a:prstGeom>
          <a:noFill/>
          <a:ln w="19050">
            <a:solidFill>
              <a:schemeClr val="tx1"/>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 name="Line 316"/>
          <p:cNvSpPr>
            <a:spLocks noChangeShapeType="1"/>
          </p:cNvSpPr>
          <p:nvPr/>
        </p:nvSpPr>
        <p:spPr bwMode="auto">
          <a:xfrm rot="5400000">
            <a:off x="6330183" y="5534825"/>
            <a:ext cx="498475" cy="0"/>
          </a:xfrm>
          <a:prstGeom prst="line">
            <a:avLst/>
          </a:prstGeom>
          <a:noFill/>
          <a:ln w="19050">
            <a:solidFill>
              <a:schemeClr val="tx1"/>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10" name="Line 316"/>
          <p:cNvSpPr>
            <a:spLocks noChangeShapeType="1"/>
          </p:cNvSpPr>
          <p:nvPr/>
        </p:nvSpPr>
        <p:spPr bwMode="auto">
          <a:xfrm rot="5400000">
            <a:off x="5161385" y="4257095"/>
            <a:ext cx="1564431" cy="0"/>
          </a:xfrm>
          <a:prstGeom prst="line">
            <a:avLst/>
          </a:prstGeom>
          <a:noFill/>
          <a:ln w="19050">
            <a:solidFill>
              <a:schemeClr val="tx1"/>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15" name="Line 316"/>
          <p:cNvSpPr>
            <a:spLocks noChangeShapeType="1"/>
          </p:cNvSpPr>
          <p:nvPr/>
        </p:nvSpPr>
        <p:spPr bwMode="auto">
          <a:xfrm rot="10800000">
            <a:off x="5934678" y="5039311"/>
            <a:ext cx="498475" cy="0"/>
          </a:xfrm>
          <a:prstGeom prst="line">
            <a:avLst/>
          </a:prstGeom>
          <a:noFill/>
          <a:ln w="19050">
            <a:solidFill>
              <a:schemeClr val="tx1"/>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16" name="Line 316"/>
          <p:cNvSpPr>
            <a:spLocks noChangeShapeType="1"/>
          </p:cNvSpPr>
          <p:nvPr/>
        </p:nvSpPr>
        <p:spPr bwMode="auto">
          <a:xfrm rot="10800000">
            <a:off x="5943600" y="4091987"/>
            <a:ext cx="498475" cy="0"/>
          </a:xfrm>
          <a:prstGeom prst="line">
            <a:avLst/>
          </a:prstGeom>
          <a:noFill/>
          <a:ln w="19050">
            <a:solidFill>
              <a:schemeClr val="tx1"/>
            </a:solidFill>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pic>
        <p:nvPicPr>
          <p:cNvPr id="4" name="Picture 5" descr="D:\A+\new icons\share_fold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551" y="2855915"/>
            <a:ext cx="946875" cy="735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D:\A+\new icons\share_fold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5102" y="4607722"/>
            <a:ext cx="946875" cy="735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D:\A+\new icons\share_fold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5584" y="5478464"/>
            <a:ext cx="946875" cy="735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1891" y="3711748"/>
            <a:ext cx="583693" cy="760478"/>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5399" y="4034491"/>
            <a:ext cx="435039" cy="435039"/>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2987" y="5400002"/>
            <a:ext cx="428625" cy="1038225"/>
          </a:xfrm>
          <a:prstGeom prst="rect">
            <a:avLst/>
          </a:prstGeom>
        </p:spPr>
      </p:pic>
    </p:spTree>
    <p:extLst>
      <p:ext uri="{BB962C8B-B14F-4D97-AF65-F5344CB8AC3E}">
        <p14:creationId xmlns:p14="http://schemas.microsoft.com/office/powerpoint/2010/main" val="134004706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25909</TotalTime>
  <Words>1777</Words>
  <Application>Microsoft Office PowerPoint</Application>
  <PresentationFormat>On-screen Show (4:3)</PresentationFormat>
  <Paragraphs>298</Paragraphs>
  <Slides>41</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Arial Black</vt:lpstr>
      <vt:lpstr>Calibri</vt:lpstr>
      <vt:lpstr>Wingdings</vt:lpstr>
      <vt:lpstr>Default Design</vt:lpstr>
      <vt:lpstr>Implementing Security Controls</vt:lpstr>
      <vt:lpstr>Types of Users</vt:lpstr>
      <vt:lpstr>Permissions</vt:lpstr>
      <vt:lpstr>NTFS File and Folder Permissions</vt:lpstr>
      <vt:lpstr>Shared Files and Folders</vt:lpstr>
      <vt:lpstr>Share Permissions</vt:lpstr>
      <vt:lpstr>NTFS vs. Share Permissions</vt:lpstr>
      <vt:lpstr>File System Security</vt:lpstr>
      <vt:lpstr>Security for Shared Files and Folders</vt:lpstr>
      <vt:lpstr>Security for System Files and Folders</vt:lpstr>
      <vt:lpstr>User Authentication</vt:lpstr>
      <vt:lpstr>Run as Administrator</vt:lpstr>
      <vt:lpstr>BitLocker</vt:lpstr>
      <vt:lpstr>EFS</vt:lpstr>
      <vt:lpstr>Guidelines for Securing Microsoft Windows</vt:lpstr>
      <vt:lpstr>Password Best Practices</vt:lpstr>
      <vt:lpstr>Account Management</vt:lpstr>
      <vt:lpstr>Autorun</vt:lpstr>
      <vt:lpstr>Data Encryption</vt:lpstr>
      <vt:lpstr>Patch Management</vt:lpstr>
      <vt:lpstr>Guidelines for Securing Workstations</vt:lpstr>
      <vt:lpstr>SOHO Security Methods</vt:lpstr>
      <vt:lpstr>Wireless Security</vt:lpstr>
      <vt:lpstr>SOHO Wireless Security Methods</vt:lpstr>
      <vt:lpstr>Guidelines for Securing SOHO Networks</vt:lpstr>
      <vt:lpstr>Screen Locks</vt:lpstr>
      <vt:lpstr>Remote Wipe</vt:lpstr>
      <vt:lpstr>Locator Applications</vt:lpstr>
      <vt:lpstr>Remote Backup Applications</vt:lpstr>
      <vt:lpstr>Failed Logon Attempts Restrictions</vt:lpstr>
      <vt:lpstr>Antivirus and Antimalware Applications </vt:lpstr>
      <vt:lpstr>Mobile OS Patches and Updates</vt:lpstr>
      <vt:lpstr>Biometric Authentication</vt:lpstr>
      <vt:lpstr>Full Device Encryption</vt:lpstr>
      <vt:lpstr>Multifactor Authentication</vt:lpstr>
      <vt:lpstr>Trusted and Untrusted Sources</vt:lpstr>
      <vt:lpstr>Firewalls</vt:lpstr>
      <vt:lpstr>Policies and Procedures</vt:lpstr>
      <vt:lpstr>Policies and Procedures (Cont.)</vt:lpstr>
      <vt:lpstr>Guidelines for Securing Mobile Devices</vt:lpstr>
      <vt:lpstr>Reflective Questions</vt:lpstr>
    </vt:vector>
  </TitlesOfParts>
  <Company>element 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OV-ILT Template –  Content Developer Section</dc:title>
  <dc:subject>Courseware Resource Supplement</dc:subject>
  <dc:creator>Isalgado</dc:creator>
  <dc:description>Version 1.6_x000d_
03.31.03</dc:description>
  <cp:lastModifiedBy>Tricia Murphy</cp:lastModifiedBy>
  <cp:revision>166</cp:revision>
  <dcterms:created xsi:type="dcterms:W3CDTF">2004-05-21T12:27:45Z</dcterms:created>
  <dcterms:modified xsi:type="dcterms:W3CDTF">2016-05-02T19:55:08Z</dcterms:modified>
  <cp:category>Templates</cp:category>
</cp:coreProperties>
</file>