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5" r:id="rId2"/>
    <p:sldId id="340" r:id="rId3"/>
    <p:sldId id="341" r:id="rId4"/>
    <p:sldId id="342" r:id="rId5"/>
    <p:sldId id="343" r:id="rId6"/>
    <p:sldId id="364" r:id="rId7"/>
    <p:sldId id="373" r:id="rId8"/>
    <p:sldId id="344" r:id="rId9"/>
    <p:sldId id="345" r:id="rId10"/>
    <p:sldId id="346" r:id="rId11"/>
    <p:sldId id="347" r:id="rId12"/>
    <p:sldId id="348" r:id="rId13"/>
    <p:sldId id="349" r:id="rId14"/>
    <p:sldId id="350" r:id="rId15"/>
    <p:sldId id="351" r:id="rId16"/>
    <p:sldId id="352" r:id="rId17"/>
    <p:sldId id="353" r:id="rId18"/>
    <p:sldId id="365" r:id="rId19"/>
    <p:sldId id="366" r:id="rId20"/>
    <p:sldId id="367" r:id="rId21"/>
    <p:sldId id="368" r:id="rId22"/>
    <p:sldId id="370" r:id="rId23"/>
    <p:sldId id="354" r:id="rId24"/>
    <p:sldId id="355" r:id="rId25"/>
    <p:sldId id="371" r:id="rId26"/>
    <p:sldId id="356" r:id="rId27"/>
    <p:sldId id="357" r:id="rId28"/>
    <p:sldId id="374" r:id="rId29"/>
    <p:sldId id="375" r:id="rId30"/>
    <p:sldId id="358" r:id="rId31"/>
    <p:sldId id="359" r:id="rId32"/>
    <p:sldId id="361" r:id="rId33"/>
    <p:sldId id="362" r:id="rId34"/>
    <p:sldId id="372" r:id="rId35"/>
    <p:sldId id="311" r:id="rId36"/>
  </p:sldIdLst>
  <p:sldSz cx="9144000" cy="6858000" type="screen4x3"/>
  <p:notesSz cx="71247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89371" autoAdjust="0"/>
  </p:normalViewPr>
  <p:slideViewPr>
    <p:cSldViewPr>
      <p:cViewPr varScale="1">
        <p:scale>
          <a:sx n="100" d="100"/>
          <a:sy n="100" d="100"/>
        </p:scale>
        <p:origin x="-186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D82F8ACB-C739-4F09-95DF-76C3D4749269}" type="slidenum">
              <a:rPr lang="en-US"/>
              <a:pPr>
                <a:defRPr/>
              </a:pPr>
              <a:t>‹#›</a:t>
            </a:fld>
            <a:endParaRPr lang="en-US" dirty="0"/>
          </a:p>
        </p:txBody>
      </p:sp>
    </p:spTree>
    <p:extLst>
      <p:ext uri="{BB962C8B-B14F-4D97-AF65-F5344CB8AC3E}">
        <p14:creationId xmlns:p14="http://schemas.microsoft.com/office/powerpoint/2010/main" val="1703741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55E6F97F-6DEC-4BE2-B5AC-A711940D924D}" type="slidenum">
              <a:rPr lang="en-US"/>
              <a:pPr>
                <a:defRPr/>
              </a:pPr>
              <a:t>‹#›</a:t>
            </a:fld>
            <a:endParaRPr lang="en-US" dirty="0"/>
          </a:p>
        </p:txBody>
      </p:sp>
    </p:spTree>
    <p:extLst>
      <p:ext uri="{BB962C8B-B14F-4D97-AF65-F5344CB8AC3E}">
        <p14:creationId xmlns:p14="http://schemas.microsoft.com/office/powerpoint/2010/main" val="33881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1</a:t>
            </a:fld>
            <a:endParaRPr lang="en-US" dirty="0"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83237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9FD0A5-514E-4864-8F56-5440C406FB32}" type="slidenum">
              <a:rPr lang="en-US" altLang="en-US"/>
              <a:pPr eaLnBrk="1" hangingPunct="1"/>
              <a:t>8</a:t>
            </a:fld>
            <a:endParaRPr lang="en-US" altLang="en-US" dirty="0"/>
          </a:p>
        </p:txBody>
      </p:sp>
    </p:spTree>
    <p:extLst>
      <p:ext uri="{BB962C8B-B14F-4D97-AF65-F5344CB8AC3E}">
        <p14:creationId xmlns:p14="http://schemas.microsoft.com/office/powerpoint/2010/main" val="199489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5AD00A-4B87-47E5-A2A6-21B8FAEEF99E}" type="slidenum">
              <a:rPr lang="en-US" altLang="en-US"/>
              <a:pPr eaLnBrk="1" hangingPunct="1"/>
              <a:t>10</a:t>
            </a:fld>
            <a:endParaRPr lang="en-US" altLang="en-US" dirty="0"/>
          </a:p>
        </p:txBody>
      </p:sp>
    </p:spTree>
    <p:extLst>
      <p:ext uri="{BB962C8B-B14F-4D97-AF65-F5344CB8AC3E}">
        <p14:creationId xmlns:p14="http://schemas.microsoft.com/office/powerpoint/2010/main" val="216775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50C105-7738-4D3A-A535-3B03D8865E64}" type="slidenum">
              <a:rPr lang="en-US" altLang="en-US"/>
              <a:pPr eaLnBrk="1" hangingPunct="1"/>
              <a:t>11</a:t>
            </a:fld>
            <a:endParaRPr lang="en-US" altLang="en-US" dirty="0"/>
          </a:p>
        </p:txBody>
      </p:sp>
    </p:spTree>
    <p:extLst>
      <p:ext uri="{BB962C8B-B14F-4D97-AF65-F5344CB8AC3E}">
        <p14:creationId xmlns:p14="http://schemas.microsoft.com/office/powerpoint/2010/main" val="211726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EAFA67-AC6E-4346-AE68-266B6D1BD56B}" type="slidenum">
              <a:rPr lang="en-US" altLang="en-US"/>
              <a:pPr eaLnBrk="1" hangingPunct="1"/>
              <a:t>14</a:t>
            </a:fld>
            <a:endParaRPr lang="en-US" altLang="en-US" dirty="0"/>
          </a:p>
        </p:txBody>
      </p:sp>
    </p:spTree>
    <p:extLst>
      <p:ext uri="{BB962C8B-B14F-4D97-AF65-F5344CB8AC3E}">
        <p14:creationId xmlns:p14="http://schemas.microsoft.com/office/powerpoint/2010/main" val="404227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2F7186F-D9E7-4962-919B-0AA5DD011911}" type="slidenum">
              <a:rPr lang="en-US" smtClean="0"/>
              <a:pPr eaLnBrk="1" hangingPunct="1"/>
              <a:t>35</a:t>
            </a:fld>
            <a:endParaRPr lang="en-US" dirty="0"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61067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1547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9236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400" b="0"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2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1276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7392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49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p>
            <a:pPr algn="ctr" eaLnBrk="0" hangingPunct="0">
              <a:spcBef>
                <a:spcPct val="50000"/>
              </a:spcBef>
              <a:tabLst>
                <a:tab pos="857250" algn="r"/>
              </a:tabLst>
            </a:pPr>
            <a:r>
              <a:rPr lang="en-US" sz="800" dirty="0">
                <a:solidFill>
                  <a:srgbClr val="C4C4C4"/>
                </a:solidFill>
              </a:rPr>
              <a:t>OV </a:t>
            </a:r>
            <a:r>
              <a:rPr lang="en-US" sz="800" dirty="0" smtClean="0">
                <a:solidFill>
                  <a:srgbClr val="C4C4C4"/>
                </a:solidFill>
              </a:rPr>
              <a:t>18 </a:t>
            </a:r>
            <a:r>
              <a:rPr lang="en-US" sz="800" dirty="0">
                <a:solidFill>
                  <a:srgbClr val="C4C4C4"/>
                </a:solidFill>
              </a:rPr>
              <a:t>- </a:t>
            </a:r>
            <a:fld id="{B4BB2389-B011-493F-BC0E-7785D9F75971}" type="slidenum">
              <a:rPr lang="en-US" sz="800">
                <a:solidFill>
                  <a:srgbClr val="C4C4C4"/>
                </a:solidFill>
              </a:rPr>
              <a:pPr algn="ctr" eaLnBrk="0" hangingPunct="0">
                <a:spcBef>
                  <a:spcPct val="50000"/>
                </a:spcBef>
                <a:tabLst>
                  <a:tab pos="857250" algn="r"/>
                </a:tabLst>
              </a:pPr>
              <a:t>‹#›</a:t>
            </a:fld>
            <a:endParaRPr 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p>
            <a:pPr algn="r" eaLnBrk="0" hangingPunct="0"/>
            <a:r>
              <a:rPr lang="en-US" sz="1000" dirty="0">
                <a:solidFill>
                  <a:srgbClr val="D9D9D9"/>
                </a:solidFill>
              </a:rPr>
              <a:t>Copyright © </a:t>
            </a:r>
            <a:r>
              <a:rPr lang="en-US" sz="1000" dirty="0" smtClean="0">
                <a:solidFill>
                  <a:srgbClr val="D9D9D9"/>
                </a:solidFill>
              </a:rPr>
              <a:t>2016 </a:t>
            </a:r>
            <a:r>
              <a:rPr lang="en-US" sz="1000" b="1" dirty="0">
                <a:solidFill>
                  <a:srgbClr val="D9D9D9"/>
                </a:solidFill>
              </a:rPr>
              <a:t>Logical Operations, Inc</a:t>
            </a:r>
            <a:r>
              <a:rPr lang="en-US" sz="1000" dirty="0">
                <a:solidFill>
                  <a:srgbClr val="D9D9D9"/>
                </a:solidFill>
              </a:rPr>
              <a:t>. All rights reserved.</a:t>
            </a:r>
          </a:p>
        </p:txBody>
      </p:sp>
      <p:pic>
        <p:nvPicPr>
          <p:cNvPr id="1031"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fontAlgn="base">
        <a:spcBef>
          <a:spcPct val="0"/>
        </a:spcBef>
        <a:spcAft>
          <a:spcPct val="0"/>
        </a:spcAft>
        <a:defRPr sz="2200" i="1">
          <a:solidFill>
            <a:schemeClr val="bg1"/>
          </a:solidFill>
          <a:latin typeface="Arial Black" pitchFamily="34" charset="0"/>
        </a:defRPr>
      </a:lvl6pPr>
      <a:lvl7pPr marL="914400" algn="l" rtl="0" fontAlgn="base">
        <a:spcBef>
          <a:spcPct val="0"/>
        </a:spcBef>
        <a:spcAft>
          <a:spcPct val="0"/>
        </a:spcAft>
        <a:defRPr sz="2200" i="1">
          <a:solidFill>
            <a:schemeClr val="bg1"/>
          </a:solidFill>
          <a:latin typeface="Arial Black" pitchFamily="34" charset="0"/>
        </a:defRPr>
      </a:lvl7pPr>
      <a:lvl8pPr marL="1371600" algn="l" rtl="0" fontAlgn="base">
        <a:spcBef>
          <a:spcPct val="0"/>
        </a:spcBef>
        <a:spcAft>
          <a:spcPct val="0"/>
        </a:spcAft>
        <a:defRPr sz="2200" i="1">
          <a:solidFill>
            <a:schemeClr val="bg1"/>
          </a:solidFill>
          <a:latin typeface="Arial Black" pitchFamily="34" charset="0"/>
        </a:defRPr>
      </a:lvl8pPr>
      <a:lvl9pPr marL="1828800" algn="l" rtl="0" fontAlgn="base">
        <a:spcBef>
          <a:spcPct val="0"/>
        </a:spcBef>
        <a:spcAft>
          <a:spcPct val="0"/>
        </a:spcAft>
        <a:defRPr sz="2200" i="1">
          <a:solidFill>
            <a:schemeClr val="bg1"/>
          </a:solidFill>
          <a:latin typeface="Arial Black" pitchFamily="34" charset="0"/>
        </a:defRPr>
      </a:lvl9pPr>
    </p:titleStyle>
    <p:body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dirty="0" smtClean="0"/>
              <a:t>Troubleshooting System-Wide Issues</a:t>
            </a:r>
            <a:endParaRPr lang="en-US" sz="1400" dirty="0" smtClean="0"/>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buClr>
                <a:srgbClr val="009DDC"/>
              </a:buClr>
              <a:buFont typeface="Wingdings" pitchFamily="2" charset="2"/>
              <a:buChar char="§"/>
            </a:pPr>
            <a:r>
              <a:rPr lang="en-US" sz="1600" b="1" dirty="0" smtClean="0"/>
              <a:t>Troubleshoot PC Operating Systems</a:t>
            </a:r>
          </a:p>
          <a:p>
            <a:pPr marL="228600" indent="-228600" eaLnBrk="1" hangingPunct="1">
              <a:buClr>
                <a:srgbClr val="009DDC"/>
              </a:buClr>
              <a:buFont typeface="Wingdings" pitchFamily="2" charset="2"/>
              <a:buChar char="§"/>
            </a:pPr>
            <a:r>
              <a:rPr lang="en-US" dirty="0" smtClean="0"/>
              <a:t>Troubleshoot Mobile Device Operating Systems</a:t>
            </a:r>
            <a:endParaRPr lang="en-US" sz="1600" b="1" dirty="0" smtClean="0"/>
          </a:p>
          <a:p>
            <a:pPr marL="228600" indent="-228600" eaLnBrk="1" hangingPunct="1">
              <a:buClr>
                <a:srgbClr val="009DDC"/>
              </a:buClr>
              <a:buFont typeface="Wingdings" pitchFamily="2" charset="2"/>
              <a:buChar char="§"/>
            </a:pPr>
            <a:r>
              <a:rPr lang="en-US" sz="1600" b="1" dirty="0" smtClean="0"/>
              <a:t>Troubleshoot Wired and Wireless Networks</a:t>
            </a:r>
          </a:p>
          <a:p>
            <a:pPr marL="228600" indent="-228600" eaLnBrk="1" hangingPunct="1">
              <a:buClr>
                <a:srgbClr val="009DDC"/>
              </a:buClr>
              <a:buFont typeface="Wingdings" pitchFamily="2" charset="2"/>
              <a:buChar char="§"/>
            </a:pPr>
            <a:r>
              <a:rPr lang="en-US" sz="1600" b="1" dirty="0" smtClean="0"/>
              <a:t>Troubleshoot Common Security Issues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smtClean="0">
                <a:ea typeface="Calibri" panose="020F0502020204030204" pitchFamily="34" charset="0"/>
              </a:rPr>
              <a:t>I/O Device Issues</a:t>
            </a:r>
          </a:p>
        </p:txBody>
      </p:sp>
      <p:sp>
        <p:nvSpPr>
          <p:cNvPr id="6147" name="Content Placeholder 2"/>
          <p:cNvSpPr>
            <a:spLocks noGrp="1"/>
          </p:cNvSpPr>
          <p:nvPr>
            <p:ph idx="1"/>
          </p:nvPr>
        </p:nvSpPr>
        <p:spPr>
          <a:xfrm>
            <a:off x="1047750" y="1600200"/>
            <a:ext cx="6324600" cy="1377950"/>
          </a:xfrm>
        </p:spPr>
        <p:txBody>
          <a:bodyPr/>
          <a:lstStyle/>
          <a:p>
            <a:pPr>
              <a:buClr>
                <a:srgbClr val="009DDC"/>
              </a:buClr>
              <a:buFont typeface="Wingdings" panose="05000000000000000000" pitchFamily="2" charset="2"/>
              <a:buChar char="§"/>
            </a:pPr>
            <a:r>
              <a:rPr lang="en-US" altLang="en-US" sz="1600" b="1" dirty="0" smtClean="0"/>
              <a:t>Missing or loose mouse or keyboard connection.</a:t>
            </a:r>
          </a:p>
          <a:p>
            <a:pPr>
              <a:buClr>
                <a:srgbClr val="009DDC"/>
              </a:buClr>
              <a:buFont typeface="Wingdings" panose="05000000000000000000" pitchFamily="2" charset="2"/>
              <a:buChar char="§"/>
            </a:pPr>
            <a:r>
              <a:rPr lang="en-US" altLang="en-US" sz="1600" b="1" dirty="0" smtClean="0"/>
              <a:t>Blocked signals for wireless devices.</a:t>
            </a:r>
          </a:p>
          <a:p>
            <a:pPr>
              <a:buClr>
                <a:srgbClr val="009DDC"/>
              </a:buClr>
              <a:buFont typeface="Wingdings" panose="05000000000000000000" pitchFamily="2" charset="2"/>
              <a:buChar char="§"/>
            </a:pPr>
            <a:r>
              <a:rPr lang="en-US" altLang="en-US" sz="1600" b="1" dirty="0" smtClean="0"/>
              <a:t>Missing or incorrect driver for specialty device.</a:t>
            </a:r>
          </a:p>
          <a:p>
            <a:pPr>
              <a:buClr>
                <a:srgbClr val="009DDC"/>
              </a:buClr>
              <a:buFont typeface="Wingdings" panose="05000000000000000000" pitchFamily="2" charset="2"/>
              <a:buChar char="§"/>
            </a:pPr>
            <a:r>
              <a:rPr lang="en-US" altLang="en-US" sz="1600" b="1" dirty="0" smtClean="0"/>
              <a:t>Misconfigured monitor settings.</a:t>
            </a:r>
          </a:p>
        </p:txBody>
      </p:sp>
      <p:pic>
        <p:nvPicPr>
          <p:cNvPr id="6148" name="Picture 5" descr="C:\Users\Alex Tong\Desktop\LCD_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3505200"/>
            <a:ext cx="1555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C:\Users\Alex Tong\Desktop\keybo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525" y="4576763"/>
            <a:ext cx="16414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C:\Users\Alex Tong\Desktop\questionma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575" y="3505200"/>
            <a:ext cx="4286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314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400" dirty="0" smtClean="0">
                <a:ea typeface="Calibri" panose="020F0502020204030204" pitchFamily="34" charset="0"/>
              </a:rPr>
              <a:t>Application Errors</a:t>
            </a:r>
          </a:p>
        </p:txBody>
      </p:sp>
      <p:sp>
        <p:nvSpPr>
          <p:cNvPr id="7171" name="Content Placeholder 2"/>
          <p:cNvSpPr>
            <a:spLocks noGrp="1"/>
          </p:cNvSpPr>
          <p:nvPr>
            <p:ph idx="1"/>
          </p:nvPr>
        </p:nvSpPr>
        <p:spPr>
          <a:xfrm>
            <a:off x="990600" y="1530706"/>
            <a:ext cx="7391400" cy="2368550"/>
          </a:xfrm>
        </p:spPr>
        <p:txBody>
          <a:bodyPr/>
          <a:lstStyle/>
          <a:p>
            <a:pPr>
              <a:buClr>
                <a:srgbClr val="009DDC"/>
              </a:buClr>
              <a:buFont typeface="Wingdings" panose="05000000000000000000" pitchFamily="2" charset="2"/>
              <a:buChar char="§"/>
            </a:pPr>
            <a:r>
              <a:rPr lang="en-US" altLang="en-US" sz="1600" b="1" dirty="0" smtClean="0"/>
              <a:t>Cannot install application.</a:t>
            </a:r>
          </a:p>
          <a:p>
            <a:pPr>
              <a:buClr>
                <a:srgbClr val="009DDC"/>
              </a:buClr>
              <a:buFont typeface="Wingdings" panose="05000000000000000000" pitchFamily="2" charset="2"/>
              <a:buChar char="§"/>
            </a:pPr>
            <a:r>
              <a:rPr lang="en-US" altLang="en-US" sz="1600" b="1" dirty="0" smtClean="0"/>
              <a:t>Installed application will not start or load.</a:t>
            </a:r>
          </a:p>
          <a:p>
            <a:pPr>
              <a:buClr>
                <a:srgbClr val="009DDC"/>
              </a:buClr>
              <a:buFont typeface="Wingdings" panose="05000000000000000000" pitchFamily="2" charset="2"/>
              <a:buChar char="§"/>
            </a:pPr>
            <a:r>
              <a:rPr lang="en-US" altLang="en-US" sz="1600" b="1" dirty="0" smtClean="0"/>
              <a:t>The application cannot be found.</a:t>
            </a:r>
          </a:p>
          <a:p>
            <a:pPr>
              <a:buClr>
                <a:srgbClr val="009DDC"/>
              </a:buClr>
              <a:buFont typeface="Wingdings" panose="05000000000000000000" pitchFamily="2" charset="2"/>
              <a:buChar char="§"/>
            </a:pPr>
            <a:r>
              <a:rPr lang="en-US" altLang="en-US" sz="1600" b="1" dirty="0" smtClean="0"/>
              <a:t>GPF is causing issues.</a:t>
            </a:r>
          </a:p>
          <a:p>
            <a:pPr>
              <a:buClr>
                <a:srgbClr val="009DDC"/>
              </a:buClr>
              <a:buFont typeface="Wingdings" panose="05000000000000000000" pitchFamily="2" charset="2"/>
              <a:buChar char="§"/>
            </a:pPr>
            <a:r>
              <a:rPr lang="en-US" altLang="en-US" sz="1600" b="1" dirty="0" smtClean="0"/>
              <a:t>Illegal operations is attempted and forces application shutdown.</a:t>
            </a:r>
          </a:p>
          <a:p>
            <a:pPr>
              <a:buClr>
                <a:srgbClr val="009DDC"/>
              </a:buClr>
              <a:buFont typeface="Wingdings" panose="05000000000000000000" pitchFamily="2" charset="2"/>
              <a:buChar char="§"/>
            </a:pPr>
            <a:r>
              <a:rPr lang="en-US" altLang="en-US" sz="1600" b="1" dirty="0" smtClean="0"/>
              <a:t>An invalid working directory issue.</a:t>
            </a:r>
          </a:p>
          <a:p>
            <a:pPr>
              <a:buClr>
                <a:srgbClr val="009DDC"/>
              </a:buClr>
              <a:buFont typeface="Wingdings" panose="05000000000000000000" pitchFamily="2" charset="2"/>
              <a:buChar char="§"/>
            </a:pPr>
            <a:r>
              <a:rPr lang="en-US" altLang="en-US" dirty="0" smtClean="0"/>
              <a:t>Windows Store app not working.</a:t>
            </a:r>
            <a:endParaRPr lang="en-US" altLang="en-US" sz="1600" b="1" dirty="0" smtClean="0"/>
          </a:p>
        </p:txBody>
      </p:sp>
      <p:pic>
        <p:nvPicPr>
          <p:cNvPr id="7172" name="Picture 2" descr="C:\Users\Alex Tong\Desktop\9_13_ppt\new icons\softw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7663"/>
            <a:ext cx="8016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descr="C:\Users\Alex Tong\Deskto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363" y="4419600"/>
            <a:ext cx="3857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647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2400" dirty="0" smtClean="0">
                <a:ea typeface="Calibri" panose="020F0502020204030204" pitchFamily="34" charset="0"/>
              </a:rPr>
              <a:t>Boot Issues</a:t>
            </a:r>
          </a:p>
        </p:txBody>
      </p:sp>
      <p:sp>
        <p:nvSpPr>
          <p:cNvPr id="8195" name="Rectangle 5"/>
          <p:cNvSpPr>
            <a:spLocks noGrp="1" noChangeArrowheads="1"/>
          </p:cNvSpPr>
          <p:nvPr>
            <p:ph idx="1"/>
          </p:nvPr>
        </p:nvSpPr>
        <p:spPr>
          <a:xfrm>
            <a:off x="969867" y="1676400"/>
            <a:ext cx="4572000" cy="3167063"/>
          </a:xfrm>
        </p:spPr>
        <p:txBody>
          <a:bodyPr/>
          <a:lstStyle/>
          <a:p>
            <a:pPr>
              <a:buClr>
                <a:srgbClr val="009DDC"/>
              </a:buClr>
              <a:buFont typeface="Wingdings" panose="05000000000000000000" pitchFamily="2" charset="2"/>
              <a:buChar char="§"/>
            </a:pPr>
            <a:r>
              <a:rPr lang="en-US" altLang="en-US" sz="1600" b="1" dirty="0" smtClean="0"/>
              <a:t>POST errors.</a:t>
            </a:r>
          </a:p>
          <a:p>
            <a:pPr>
              <a:buClr>
                <a:srgbClr val="009DDC"/>
              </a:buClr>
              <a:buFont typeface="Wingdings" panose="05000000000000000000" pitchFamily="2" charset="2"/>
              <a:buChar char="§"/>
            </a:pPr>
            <a:r>
              <a:rPr lang="en-US" altLang="en-US" sz="1600" b="1" dirty="0" smtClean="0"/>
              <a:t>Invalid boot disk.</a:t>
            </a:r>
          </a:p>
          <a:p>
            <a:pPr>
              <a:buClr>
                <a:srgbClr val="009DDC"/>
              </a:buClr>
              <a:buFont typeface="Wingdings" panose="05000000000000000000" pitchFamily="2" charset="2"/>
              <a:buChar char="§"/>
            </a:pPr>
            <a:r>
              <a:rPr lang="en-US" altLang="en-US" sz="1600" b="1" dirty="0" smtClean="0"/>
              <a:t>Failure to boot.</a:t>
            </a:r>
          </a:p>
          <a:p>
            <a:pPr>
              <a:buClr>
                <a:srgbClr val="009DDC"/>
              </a:buClr>
              <a:buFont typeface="Wingdings" panose="05000000000000000000" pitchFamily="2" charset="2"/>
              <a:buChar char="§"/>
            </a:pPr>
            <a:r>
              <a:rPr lang="en-US" altLang="en-US" sz="1600" b="1" dirty="0" smtClean="0"/>
              <a:t>Missing OS</a:t>
            </a:r>
            <a:r>
              <a:rPr lang="en-US" altLang="en-US" sz="1600" b="1" dirty="0" smtClean="0"/>
              <a:t>.</a:t>
            </a:r>
          </a:p>
          <a:p>
            <a:pPr>
              <a:buClr>
                <a:srgbClr val="009DDC"/>
              </a:buClr>
              <a:buFont typeface="Wingdings" panose="05000000000000000000" pitchFamily="2" charset="2"/>
              <a:buChar char="§"/>
            </a:pPr>
            <a:r>
              <a:rPr lang="en-US" altLang="en-US" dirty="0" smtClean="0"/>
              <a:t>Continuous reboot.</a:t>
            </a:r>
            <a:endParaRPr lang="en-US" altLang="en-US" sz="1600" b="1" dirty="0" smtClean="0"/>
          </a:p>
          <a:p>
            <a:pPr>
              <a:buClr>
                <a:srgbClr val="009DDC"/>
              </a:buClr>
              <a:buFont typeface="Wingdings" panose="05000000000000000000" pitchFamily="2" charset="2"/>
              <a:buChar char="§"/>
            </a:pPr>
            <a:r>
              <a:rPr lang="en-US" altLang="en-US" sz="1600" b="1" dirty="0" smtClean="0"/>
              <a:t>Missing NTLDR.</a:t>
            </a:r>
          </a:p>
          <a:p>
            <a:pPr>
              <a:buClr>
                <a:srgbClr val="009DDC"/>
              </a:buClr>
              <a:buFont typeface="Wingdings" panose="05000000000000000000" pitchFamily="2" charset="2"/>
              <a:buChar char="§"/>
            </a:pPr>
            <a:r>
              <a:rPr lang="en-US" altLang="en-US" sz="1600" b="1" dirty="0" smtClean="0"/>
              <a:t>Missing dll message.</a:t>
            </a:r>
          </a:p>
          <a:p>
            <a:pPr>
              <a:buClr>
                <a:srgbClr val="009DDC"/>
              </a:buClr>
              <a:buFont typeface="Wingdings" panose="05000000000000000000" pitchFamily="2" charset="2"/>
              <a:buChar char="§"/>
            </a:pPr>
            <a:r>
              <a:rPr lang="en-US" altLang="en-US" sz="1600" b="1" dirty="0" smtClean="0"/>
              <a:t>System files fail to open or are missing.</a:t>
            </a:r>
          </a:p>
          <a:p>
            <a:pPr>
              <a:buClr>
                <a:srgbClr val="009DDC"/>
              </a:buClr>
              <a:buFont typeface="Wingdings" panose="05000000000000000000" pitchFamily="2" charset="2"/>
              <a:buChar char="§"/>
            </a:pPr>
            <a:r>
              <a:rPr lang="en-US" altLang="en-US" sz="1600" b="1" dirty="0" smtClean="0"/>
              <a:t>Device or service failed during startup.</a:t>
            </a:r>
          </a:p>
          <a:p>
            <a:pPr>
              <a:buClr>
                <a:srgbClr val="009DDC"/>
              </a:buClr>
              <a:buFont typeface="Wingdings" panose="05000000000000000000" pitchFamily="2" charset="2"/>
              <a:buChar char="§"/>
            </a:pPr>
            <a:r>
              <a:rPr lang="en-US" altLang="en-US" sz="1600" b="1" dirty="0" smtClean="0"/>
              <a:t>Boots to </a:t>
            </a:r>
            <a:r>
              <a:rPr lang="en-US" altLang="en-US" sz="1600" b="1" dirty="0" smtClean="0"/>
              <a:t>safe mode</a:t>
            </a:r>
            <a:r>
              <a:rPr lang="en-US" altLang="en-US" sz="1600" b="1" dirty="0" smtClean="0"/>
              <a:t>.</a:t>
            </a:r>
          </a:p>
          <a:p>
            <a:pPr>
              <a:buClr>
                <a:srgbClr val="009DDC"/>
              </a:buClr>
              <a:buFont typeface="Wingdings" panose="05000000000000000000" pitchFamily="2" charset="2"/>
              <a:buChar char="§"/>
            </a:pPr>
            <a:r>
              <a:rPr lang="en-US" altLang="en-US" sz="1600" b="1" dirty="0" smtClean="0"/>
              <a:t>Device or program in registry not found.</a:t>
            </a:r>
          </a:p>
        </p:txBody>
      </p:sp>
      <p:pic>
        <p:nvPicPr>
          <p:cNvPr id="8196" name="Picture 2" descr="C:\Users\Alex Tong\Desktop\9_13_ppt\new icons\laptop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962400"/>
            <a:ext cx="1735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descr="C:\Users\Alex Tong\Deskto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88" y="4227513"/>
            <a:ext cx="3857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93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ea typeface="Calibri" panose="020F0502020204030204" pitchFamily="34" charset="0"/>
              </a:rPr>
              <a:t>Common Operating System Symptoms</a:t>
            </a:r>
          </a:p>
        </p:txBody>
      </p:sp>
      <p:sp>
        <p:nvSpPr>
          <p:cNvPr id="9219" name="Content Placeholder 2"/>
          <p:cNvSpPr>
            <a:spLocks noGrp="1"/>
          </p:cNvSpPr>
          <p:nvPr>
            <p:ph idx="1"/>
          </p:nvPr>
        </p:nvSpPr>
        <p:spPr>
          <a:xfrm>
            <a:off x="1066800" y="1676400"/>
            <a:ext cx="5029200" cy="2133600"/>
          </a:xfrm>
        </p:spPr>
        <p:txBody>
          <a:bodyPr/>
          <a:lstStyle/>
          <a:p>
            <a:pPr>
              <a:buClr>
                <a:srgbClr val="009DDC"/>
              </a:buClr>
              <a:buFont typeface="Wingdings" panose="05000000000000000000" pitchFamily="2" charset="2"/>
              <a:buChar char="§"/>
            </a:pPr>
            <a:r>
              <a:rPr lang="en-US" altLang="en-US" sz="1600" b="1" dirty="0" smtClean="0"/>
              <a:t>General issues.</a:t>
            </a:r>
          </a:p>
          <a:p>
            <a:pPr>
              <a:buClr>
                <a:srgbClr val="009DDC"/>
              </a:buClr>
              <a:buFont typeface="Wingdings" panose="05000000000000000000" pitchFamily="2" charset="2"/>
              <a:buChar char="§"/>
            </a:pPr>
            <a:r>
              <a:rPr lang="en-US" altLang="en-US" sz="1600" b="1" dirty="0" smtClean="0"/>
              <a:t>Memory issues.</a:t>
            </a:r>
          </a:p>
          <a:p>
            <a:pPr>
              <a:buClr>
                <a:srgbClr val="009DDC"/>
              </a:buClr>
              <a:buFont typeface="Wingdings" panose="05000000000000000000" pitchFamily="2" charset="2"/>
              <a:buChar char="§"/>
            </a:pPr>
            <a:r>
              <a:rPr lang="en-US" altLang="en-US" sz="1600" b="1" dirty="0" smtClean="0"/>
              <a:t>Low system performance and disk issues.</a:t>
            </a:r>
          </a:p>
          <a:p>
            <a:pPr>
              <a:buClr>
                <a:srgbClr val="009DDC"/>
              </a:buClr>
              <a:buFont typeface="Wingdings" panose="05000000000000000000" pitchFamily="2" charset="2"/>
              <a:buChar char="§"/>
            </a:pPr>
            <a:r>
              <a:rPr lang="en-US" altLang="en-US" sz="1600" b="1" dirty="0" smtClean="0"/>
              <a:t>CPU issues.</a:t>
            </a:r>
          </a:p>
          <a:p>
            <a:pPr>
              <a:buClr>
                <a:srgbClr val="009DDC"/>
              </a:buClr>
              <a:buFont typeface="Wingdings" panose="05000000000000000000" pitchFamily="2" charset="2"/>
              <a:buChar char="§"/>
            </a:pPr>
            <a:r>
              <a:rPr lang="en-US" altLang="en-US" dirty="0" smtClean="0"/>
              <a:t>Kernel panic.</a:t>
            </a:r>
            <a:endParaRPr lang="en-US" altLang="en-US" sz="1600" b="1" dirty="0" smtClean="0"/>
          </a:p>
          <a:p>
            <a:pPr>
              <a:buClr>
                <a:srgbClr val="009DDC"/>
              </a:buClr>
              <a:buFont typeface="Wingdings" panose="05000000000000000000" pitchFamily="2" charset="2"/>
              <a:buChar char="§"/>
            </a:pPr>
            <a:r>
              <a:rPr lang="en-US" altLang="en-US" sz="1600" b="1" dirty="0" smtClean="0"/>
              <a:t>Shutdown issues.</a:t>
            </a:r>
          </a:p>
          <a:p>
            <a:pPr>
              <a:buClr>
                <a:srgbClr val="009DDC"/>
              </a:buClr>
              <a:buFont typeface="Wingdings" panose="05000000000000000000" pitchFamily="2" charset="2"/>
              <a:buChar char="§"/>
            </a:pPr>
            <a:r>
              <a:rPr lang="en-US" altLang="en-US" sz="1600" b="1" dirty="0" smtClean="0"/>
              <a:t>RAID not detected.</a:t>
            </a:r>
          </a:p>
          <a:p>
            <a:pPr>
              <a:buClr>
                <a:srgbClr val="009DDC"/>
              </a:buClr>
              <a:buFont typeface="Wingdings" panose="05000000000000000000" pitchFamily="2" charset="2"/>
              <a:buChar char="§"/>
            </a:pPr>
            <a:endParaRPr lang="en-US" altLang="en-US" sz="1600" b="1"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4175" y="3596638"/>
            <a:ext cx="1243587" cy="1645923"/>
          </a:xfrm>
          <a:prstGeom prst="rect">
            <a:avLst/>
          </a:prstGeom>
        </p:spPr>
      </p:pic>
      <p:pic>
        <p:nvPicPr>
          <p:cNvPr id="4" name="Picture 3" descr="C:\Users\Alex Tong\Deskto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88" y="4227513"/>
            <a:ext cx="3857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848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2400" dirty="0" smtClean="0">
                <a:ea typeface="Calibri" panose="020F0502020204030204" pitchFamily="34" charset="0"/>
              </a:rPr>
              <a:t>Error and Warning Messages in Event Viewer</a:t>
            </a:r>
          </a:p>
        </p:txBody>
      </p:sp>
      <p:pic>
        <p:nvPicPr>
          <p:cNvPr id="10243" name="Picture 16" descr="event vie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17663"/>
            <a:ext cx="610076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Line 16"/>
          <p:cNvSpPr>
            <a:spLocks noChangeShapeType="1"/>
          </p:cNvSpPr>
          <p:nvPr/>
        </p:nvSpPr>
        <p:spPr bwMode="auto">
          <a:xfrm>
            <a:off x="1812925" y="3676650"/>
            <a:ext cx="13874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245" name="Line 16"/>
          <p:cNvSpPr>
            <a:spLocks noChangeShapeType="1"/>
          </p:cNvSpPr>
          <p:nvPr/>
        </p:nvSpPr>
        <p:spPr bwMode="auto">
          <a:xfrm rot="5400000">
            <a:off x="4914900" y="1885950"/>
            <a:ext cx="685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 name="Rounded Rectangle 6"/>
          <p:cNvSpPr/>
          <p:nvPr/>
        </p:nvSpPr>
        <p:spPr>
          <a:xfrm>
            <a:off x="685800" y="3367088"/>
            <a:ext cx="1371600" cy="5683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Warning </a:t>
            </a:r>
            <a:r>
              <a:rPr lang="en-US" sz="1100" b="1" dirty="0" smtClean="0">
                <a:solidFill>
                  <a:schemeClr val="tx1"/>
                </a:solidFill>
              </a:rPr>
              <a:t>icon </a:t>
            </a:r>
            <a:r>
              <a:rPr lang="en-US" sz="1100" b="1" dirty="0">
                <a:solidFill>
                  <a:schemeClr val="tx1"/>
                </a:solidFill>
              </a:rPr>
              <a:t>and </a:t>
            </a:r>
            <a:r>
              <a:rPr lang="en-US" sz="1100" b="1" dirty="0" smtClean="0">
                <a:solidFill>
                  <a:schemeClr val="tx1"/>
                </a:solidFill>
              </a:rPr>
              <a:t>message</a:t>
            </a:r>
            <a:endParaRPr lang="en-US" sz="1100" b="1" dirty="0">
              <a:solidFill>
                <a:schemeClr val="tx1"/>
              </a:solidFill>
            </a:endParaRPr>
          </a:p>
        </p:txBody>
      </p:sp>
      <p:sp>
        <p:nvSpPr>
          <p:cNvPr id="8" name="Rounded Rectangle 7"/>
          <p:cNvSpPr/>
          <p:nvPr/>
        </p:nvSpPr>
        <p:spPr>
          <a:xfrm>
            <a:off x="4572000" y="1295400"/>
            <a:ext cx="1371600" cy="5683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Source of </a:t>
            </a:r>
            <a:r>
              <a:rPr lang="en-US" sz="1100" b="1" dirty="0" smtClean="0">
                <a:solidFill>
                  <a:schemeClr val="tx1"/>
                </a:solidFill>
              </a:rPr>
              <a:t>messages</a:t>
            </a:r>
            <a:endParaRPr lang="en-US" sz="1100" b="1" dirty="0">
              <a:solidFill>
                <a:schemeClr val="tx1"/>
              </a:solidFill>
            </a:endParaRPr>
          </a:p>
        </p:txBody>
      </p:sp>
    </p:spTree>
    <p:extLst>
      <p:ext uri="{BB962C8B-B14F-4D97-AF65-F5344CB8AC3E}">
        <p14:creationId xmlns:p14="http://schemas.microsoft.com/office/powerpoint/2010/main" val="1235984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2400" dirty="0" smtClean="0">
                <a:ea typeface="Calibri" panose="020F0502020204030204" pitchFamily="34" charset="0"/>
              </a:rPr>
              <a:t>Registry Error Messages</a:t>
            </a:r>
          </a:p>
        </p:txBody>
      </p:sp>
      <p:pic>
        <p:nvPicPr>
          <p:cNvPr id="11267" name="Picture 9" descr="Slid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100" y="1263650"/>
            <a:ext cx="47434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p:cNvSpPr txBox="1">
            <a:spLocks noChangeArrowheads="1"/>
          </p:cNvSpPr>
          <p:nvPr/>
        </p:nvSpPr>
        <p:spPr bwMode="auto">
          <a:xfrm>
            <a:off x="457200" y="2582863"/>
            <a:ext cx="3602038"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fontAlgn="base">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fontAlgn="base">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fontAlgn="base">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fontAlgn="base">
              <a:spcBef>
                <a:spcPct val="20000"/>
              </a:spcBef>
              <a:spcAft>
                <a:spcPct val="0"/>
              </a:spcAft>
              <a:buClr>
                <a:srgbClr val="FF9900"/>
              </a:buClr>
              <a:buChar char="»"/>
              <a:defRPr sz="1400">
                <a:solidFill>
                  <a:schemeClr val="tx1"/>
                </a:solidFill>
                <a:latin typeface="Arial" panose="020B0604020202020204" pitchFamily="34" charset="0"/>
              </a:defRPr>
            </a:lvl9pPr>
          </a:lstStyle>
          <a:p>
            <a:pPr>
              <a:buClr>
                <a:srgbClr val="009DDC"/>
              </a:buClr>
              <a:buFont typeface="Wingdings" panose="05000000000000000000" pitchFamily="2" charset="2"/>
              <a:buChar char="§"/>
            </a:pPr>
            <a:r>
              <a:rPr lang="en-US" altLang="en-US" sz="1600" b="1" dirty="0"/>
              <a:t>Stop errors or other </a:t>
            </a:r>
            <a:r>
              <a:rPr lang="en-US" altLang="en-US" sz="1600" b="1" dirty="0" smtClean="0"/>
              <a:t>errors.</a:t>
            </a:r>
            <a:endParaRPr lang="en-US" altLang="en-US" sz="1600" b="1" dirty="0"/>
          </a:p>
          <a:p>
            <a:pPr>
              <a:buClr>
                <a:srgbClr val="009DDC"/>
              </a:buClr>
              <a:buFont typeface="Wingdings" panose="05000000000000000000" pitchFamily="2" charset="2"/>
              <a:buChar char="§"/>
            </a:pPr>
            <a:r>
              <a:rPr lang="en-US" altLang="en-US" sz="1600" b="1" dirty="0"/>
              <a:t>Registry access, value entries, or </a:t>
            </a:r>
            <a:r>
              <a:rPr lang="en-US" altLang="en-US" sz="1600" b="1" dirty="0" smtClean="0"/>
              <a:t>files.</a:t>
            </a:r>
            <a:endParaRPr lang="en-US" altLang="en-US" sz="1600" b="1" dirty="0"/>
          </a:p>
          <a:p>
            <a:pPr>
              <a:buClr>
                <a:srgbClr val="009DDC"/>
              </a:buClr>
              <a:buFont typeface="Wingdings" panose="05000000000000000000" pitchFamily="2" charset="2"/>
              <a:buChar char="§"/>
            </a:pPr>
            <a:r>
              <a:rPr lang="en-US" altLang="en-US" sz="1600" b="1" dirty="0"/>
              <a:t>Maintain registry </a:t>
            </a:r>
            <a:r>
              <a:rPr lang="en-US" altLang="en-US" sz="1600" b="1" dirty="0" smtClean="0"/>
              <a:t>backups.</a:t>
            </a:r>
            <a:endParaRPr lang="en-US" altLang="en-US" sz="1600" b="1" dirty="0"/>
          </a:p>
          <a:p>
            <a:pPr>
              <a:buClr>
                <a:srgbClr val="009DDC"/>
              </a:buClr>
              <a:buFont typeface="Wingdings" panose="05000000000000000000" pitchFamily="2" charset="2"/>
              <a:buChar char="§"/>
            </a:pPr>
            <a:r>
              <a:rPr lang="en-US" altLang="en-US" sz="1600" b="1" dirty="0"/>
              <a:t>Find errors in </a:t>
            </a:r>
            <a:r>
              <a:rPr lang="en-US" altLang="en-US" sz="1600" b="1" dirty="0" smtClean="0"/>
              <a:t>KnowledgeBase.</a:t>
            </a:r>
            <a:endParaRPr lang="en-US" altLang="en-US" sz="1600" b="1" dirty="0"/>
          </a:p>
        </p:txBody>
      </p:sp>
    </p:spTree>
    <p:extLst>
      <p:ext uri="{BB962C8B-B14F-4D97-AF65-F5344CB8AC3E}">
        <p14:creationId xmlns:p14="http://schemas.microsoft.com/office/powerpoint/2010/main" val="2547797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Mobile OS and </a:t>
            </a:r>
            <a:br>
              <a:rPr lang="en-US" dirty="0" smtClean="0"/>
            </a:br>
            <a:r>
              <a:rPr lang="en-US" dirty="0" smtClean="0"/>
              <a:t>Application Symptoms</a:t>
            </a:r>
            <a:endParaRPr lang="en-US" dirty="0"/>
          </a:p>
        </p:txBody>
      </p:sp>
      <p:sp>
        <p:nvSpPr>
          <p:cNvPr id="3" name="Content Placeholder 2"/>
          <p:cNvSpPr>
            <a:spLocks noGrp="1"/>
          </p:cNvSpPr>
          <p:nvPr>
            <p:ph idx="1"/>
          </p:nvPr>
        </p:nvSpPr>
        <p:spPr>
          <a:xfrm>
            <a:off x="990600" y="1600200"/>
            <a:ext cx="4918881" cy="4038600"/>
          </a:xfrm>
        </p:spPr>
        <p:txBody>
          <a:bodyPr/>
          <a:lstStyle/>
          <a:p>
            <a:r>
              <a:rPr lang="en-US" dirty="0" smtClean="0"/>
              <a:t>Mobile OS issues</a:t>
            </a:r>
          </a:p>
          <a:p>
            <a:pPr lvl="1"/>
            <a:r>
              <a:rPr lang="en-US" dirty="0" smtClean="0"/>
              <a:t>Dim display</a:t>
            </a:r>
          </a:p>
          <a:p>
            <a:pPr lvl="1"/>
            <a:r>
              <a:rPr lang="en-US" dirty="0" smtClean="0"/>
              <a:t>Nonresponsive touch screen or inaccurate response</a:t>
            </a:r>
          </a:p>
          <a:p>
            <a:pPr lvl="1"/>
            <a:r>
              <a:rPr lang="en-US" dirty="0" smtClean="0"/>
              <a:t>No or spotty network connectivity</a:t>
            </a:r>
          </a:p>
          <a:p>
            <a:pPr lvl="1"/>
            <a:r>
              <a:rPr lang="en-US" dirty="0" smtClean="0"/>
              <a:t>GPS malfunction</a:t>
            </a:r>
          </a:p>
          <a:p>
            <a:pPr lvl="1"/>
            <a:r>
              <a:rPr lang="en-US" dirty="0" smtClean="0"/>
              <a:t>Cannot broadcast to external monitor</a:t>
            </a:r>
          </a:p>
          <a:p>
            <a:pPr lvl="1"/>
            <a:r>
              <a:rPr lang="en-US" dirty="0" smtClean="0"/>
              <a:t>Slow performance</a:t>
            </a:r>
          </a:p>
          <a:p>
            <a:pPr lvl="1"/>
            <a:r>
              <a:rPr lang="en-US" dirty="0" smtClean="0"/>
              <a:t>Short battery life</a:t>
            </a:r>
          </a:p>
          <a:p>
            <a:pPr lvl="1"/>
            <a:r>
              <a:rPr lang="en-US" dirty="0" smtClean="0"/>
              <a:t>Frozen system</a:t>
            </a:r>
          </a:p>
          <a:p>
            <a:pPr lvl="1"/>
            <a:r>
              <a:rPr lang="en-US" dirty="0" smtClean="0"/>
              <a:t>System lockout</a:t>
            </a:r>
          </a:p>
          <a:p>
            <a:r>
              <a:rPr lang="en-US" dirty="0" smtClean="0"/>
              <a:t>App issues</a:t>
            </a:r>
          </a:p>
          <a:p>
            <a:pPr lvl="1"/>
            <a:r>
              <a:rPr lang="en-US" dirty="0" smtClean="0"/>
              <a:t>Apps not loading</a:t>
            </a:r>
          </a:p>
          <a:p>
            <a:pPr lvl="1"/>
            <a:r>
              <a:rPr lang="en-US" dirty="0" smtClean="0"/>
              <a:t>Cannot decrypt email</a:t>
            </a:r>
          </a:p>
          <a:p>
            <a:pPr lvl="1"/>
            <a:r>
              <a:rPr lang="en-US" dirty="0" smtClean="0"/>
              <a:t>Overheating</a:t>
            </a:r>
          </a:p>
          <a:p>
            <a:pPr lvl="1"/>
            <a:r>
              <a:rPr lang="en-US" dirty="0" smtClean="0"/>
              <a:t>No sound from speakers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200400"/>
            <a:ext cx="1557531" cy="25816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027" y="3934017"/>
            <a:ext cx="219075" cy="1114425"/>
          </a:xfrm>
          <a:prstGeom prst="rect">
            <a:avLst/>
          </a:prstGeom>
        </p:spPr>
      </p:pic>
    </p:spTree>
    <p:extLst>
      <p:ext uri="{BB962C8B-B14F-4D97-AF65-F5344CB8AC3E}">
        <p14:creationId xmlns:p14="http://schemas.microsoft.com/office/powerpoint/2010/main" val="25230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OS and Application Tools</a:t>
            </a:r>
            <a:endParaRPr lang="en-US" dirty="0"/>
          </a:p>
        </p:txBody>
      </p:sp>
      <p:sp>
        <p:nvSpPr>
          <p:cNvPr id="3" name="Content Placeholder 2"/>
          <p:cNvSpPr>
            <a:spLocks noGrp="1"/>
          </p:cNvSpPr>
          <p:nvPr>
            <p:ph idx="1"/>
          </p:nvPr>
        </p:nvSpPr>
        <p:spPr>
          <a:xfrm>
            <a:off x="1066800" y="1752600"/>
            <a:ext cx="5257800" cy="3733800"/>
          </a:xfrm>
        </p:spPr>
        <p:txBody>
          <a:bodyPr/>
          <a:lstStyle/>
          <a:p>
            <a:r>
              <a:rPr lang="en-US" dirty="0" smtClean="0"/>
              <a:t>Performing a hard reset.</a:t>
            </a:r>
          </a:p>
          <a:p>
            <a:r>
              <a:rPr lang="en-US" dirty="0" smtClean="0"/>
              <a:t>Performing a soft reset.</a:t>
            </a:r>
          </a:p>
          <a:p>
            <a:r>
              <a:rPr lang="en-US" dirty="0" smtClean="0"/>
              <a:t>Performing a factory default reset.</a:t>
            </a:r>
          </a:p>
          <a:p>
            <a:r>
              <a:rPr lang="en-US" dirty="0" smtClean="0"/>
              <a:t>Closing running applications.</a:t>
            </a:r>
          </a:p>
          <a:p>
            <a:r>
              <a:rPr lang="en-US" dirty="0" smtClean="0"/>
              <a:t>Forcing applications to stop.</a:t>
            </a:r>
          </a:p>
          <a:p>
            <a:r>
              <a:rPr lang="en-US" dirty="0" smtClean="0"/>
              <a:t>Uninstalling and reinstalling applications.</a:t>
            </a:r>
          </a:p>
          <a:p>
            <a:r>
              <a:rPr lang="en-US" dirty="0" smtClean="0"/>
              <a:t>Adjusting device configuration and settings.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200400"/>
            <a:ext cx="1557531" cy="25816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168" y="4391411"/>
            <a:ext cx="1393264" cy="1390650"/>
          </a:xfrm>
          <a:prstGeom prst="rect">
            <a:avLst/>
          </a:prstGeom>
        </p:spPr>
      </p:pic>
    </p:spTree>
    <p:extLst>
      <p:ext uri="{BB962C8B-B14F-4D97-AF65-F5344CB8AC3E}">
        <p14:creationId xmlns:p14="http://schemas.microsoft.com/office/powerpoint/2010/main" val="1905512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Troubleshooting Mobile Device</a:t>
            </a:r>
            <a:br>
              <a:rPr lang="en-US" dirty="0" smtClean="0"/>
            </a:br>
            <a:r>
              <a:rPr lang="en-US" dirty="0" smtClean="0"/>
              <a:t>OSs and Applications</a:t>
            </a:r>
            <a:endParaRPr lang="en-US" dirty="0"/>
          </a:p>
        </p:txBody>
      </p:sp>
      <p:sp>
        <p:nvSpPr>
          <p:cNvPr id="3" name="Content Placeholder 2"/>
          <p:cNvSpPr>
            <a:spLocks noGrp="1"/>
          </p:cNvSpPr>
          <p:nvPr>
            <p:ph idx="1"/>
          </p:nvPr>
        </p:nvSpPr>
        <p:spPr>
          <a:xfrm>
            <a:off x="762000" y="1676400"/>
            <a:ext cx="8229600" cy="4273550"/>
          </a:xfrm>
        </p:spPr>
        <p:txBody>
          <a:bodyPr/>
          <a:lstStyle/>
          <a:p>
            <a:r>
              <a:rPr lang="en-US" dirty="0" smtClean="0"/>
              <a:t>Troubleshoot password problems:</a:t>
            </a:r>
          </a:p>
          <a:p>
            <a:pPr lvl="1"/>
            <a:r>
              <a:rPr lang="en-US" dirty="0" smtClean="0"/>
              <a:t>Develop a way to remember or safely record the mobile password.</a:t>
            </a:r>
          </a:p>
          <a:p>
            <a:pPr lvl="1"/>
            <a:r>
              <a:rPr lang="en-US" dirty="0" smtClean="0"/>
              <a:t>Do not exceed the allowable number of failed password attempts.</a:t>
            </a:r>
          </a:p>
          <a:p>
            <a:pPr lvl="1"/>
            <a:r>
              <a:rPr lang="en-US" dirty="0" smtClean="0"/>
              <a:t>Use a recovery password instead of restoring the device.</a:t>
            </a:r>
          </a:p>
          <a:p>
            <a:pPr lvl="1"/>
            <a:r>
              <a:rPr lang="en-US" dirty="0" smtClean="0"/>
              <a:t>Refer to the user manual for device-specific restore methods.</a:t>
            </a:r>
          </a:p>
          <a:p>
            <a:pPr lvl="1"/>
            <a:r>
              <a:rPr lang="en-US" dirty="0" smtClean="0"/>
              <a:t>If you are restoring a device using a PC, turn off the device, connect the USB cable to the PC and the device, and then turn on the power for the device.</a:t>
            </a:r>
          </a:p>
          <a:p>
            <a:pPr lvl="1"/>
            <a:r>
              <a:rPr lang="en-US" dirty="0"/>
              <a:t>Check for third-party Bluetooth Unlocker </a:t>
            </a:r>
            <a:r>
              <a:rPr lang="en-US" dirty="0" smtClean="0"/>
              <a:t>programs.</a:t>
            </a:r>
          </a:p>
          <a:p>
            <a:pPr lvl="1"/>
            <a:r>
              <a:rPr lang="en-US" dirty="0" smtClean="0"/>
              <a:t>Be sure to back up or synchronize data regularly.</a:t>
            </a:r>
          </a:p>
          <a:p>
            <a:r>
              <a:rPr lang="en-US" dirty="0" smtClean="0"/>
              <a:t>Create secure passwords</a:t>
            </a:r>
          </a:p>
          <a:p>
            <a:pPr lvl="1"/>
            <a:r>
              <a:rPr lang="en-US" dirty="0"/>
              <a:t>While setting a password, use a passphrase with special characters and keep it as unique as </a:t>
            </a:r>
            <a:r>
              <a:rPr lang="en-US" dirty="0" smtClean="0"/>
              <a:t>possible.</a:t>
            </a:r>
          </a:p>
          <a:p>
            <a:pPr lvl="1"/>
            <a:r>
              <a:rPr lang="en-US" dirty="0" smtClean="0"/>
              <a:t>Make sure the </a:t>
            </a:r>
            <a:r>
              <a:rPr lang="en-US" dirty="0"/>
              <a:t>password is of </a:t>
            </a:r>
            <a:r>
              <a:rPr lang="en-US" dirty="0" smtClean="0"/>
              <a:t>a length </a:t>
            </a:r>
            <a:r>
              <a:rPr lang="en-US" dirty="0"/>
              <a:t>to make it strong </a:t>
            </a:r>
            <a:r>
              <a:rPr lang="en-US" dirty="0" smtClean="0"/>
              <a:t>but still be </a:t>
            </a:r>
            <a:r>
              <a:rPr lang="en-US" dirty="0"/>
              <a:t>remembered </a:t>
            </a:r>
            <a:r>
              <a:rPr lang="en-US" dirty="0" smtClean="0"/>
              <a:t>easily.</a:t>
            </a:r>
          </a:p>
          <a:p>
            <a:pPr lvl="1"/>
            <a:r>
              <a:rPr lang="en-US" dirty="0"/>
              <a:t>Do not share </a:t>
            </a:r>
            <a:r>
              <a:rPr lang="en-US" dirty="0" smtClean="0"/>
              <a:t>password </a:t>
            </a:r>
            <a:r>
              <a:rPr lang="en-US" dirty="0"/>
              <a:t>information with </a:t>
            </a:r>
            <a:r>
              <a:rPr lang="en-US" dirty="0" smtClean="0"/>
              <a:t>anyone.</a:t>
            </a:r>
          </a:p>
          <a:p>
            <a:pPr lvl="1"/>
            <a:r>
              <a:rPr lang="en-US" dirty="0"/>
              <a:t>Regularly change </a:t>
            </a:r>
            <a:r>
              <a:rPr lang="en-US" dirty="0" smtClean="0"/>
              <a:t>device passwords.</a:t>
            </a:r>
          </a:p>
          <a:p>
            <a:pPr lvl="1"/>
            <a:r>
              <a:rPr lang="en-US" dirty="0"/>
              <a:t>Avoid using the same password for </a:t>
            </a:r>
            <a:r>
              <a:rPr lang="en-US" dirty="0" smtClean="0"/>
              <a:t>a mobile </a:t>
            </a:r>
            <a:r>
              <a:rPr lang="en-US" dirty="0"/>
              <a:t>device and other </a:t>
            </a:r>
            <a:r>
              <a:rPr lang="en-US" dirty="0" smtClean="0"/>
              <a:t>accounts.</a:t>
            </a:r>
          </a:p>
          <a:p>
            <a:pPr lvl="1"/>
            <a:endParaRPr lang="en-US" dirty="0" smtClean="0"/>
          </a:p>
          <a:p>
            <a:pPr lvl="1"/>
            <a:endParaRPr lang="en-US" dirty="0"/>
          </a:p>
        </p:txBody>
      </p:sp>
    </p:spTree>
    <p:extLst>
      <p:ext uri="{BB962C8B-B14F-4D97-AF65-F5344CB8AC3E}">
        <p14:creationId xmlns:p14="http://schemas.microsoft.com/office/powerpoint/2010/main" val="758026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Troubleshooting Mobile Device</a:t>
            </a:r>
            <a:br>
              <a:rPr lang="en-US" dirty="0"/>
            </a:br>
            <a:r>
              <a:rPr lang="en-US" dirty="0"/>
              <a:t>OSs and </a:t>
            </a:r>
            <a:r>
              <a:rPr lang="en-US" dirty="0" smtClean="0"/>
              <a:t>Applications (Cont.)</a:t>
            </a:r>
            <a:endParaRPr lang="en-US" dirty="0"/>
          </a:p>
        </p:txBody>
      </p:sp>
      <p:sp>
        <p:nvSpPr>
          <p:cNvPr id="3" name="Content Placeholder 2"/>
          <p:cNvSpPr>
            <a:spLocks noGrp="1"/>
          </p:cNvSpPr>
          <p:nvPr>
            <p:ph idx="1"/>
          </p:nvPr>
        </p:nvSpPr>
        <p:spPr>
          <a:xfrm>
            <a:off x="685800" y="1143000"/>
            <a:ext cx="8229600" cy="5340350"/>
          </a:xfrm>
        </p:spPr>
        <p:txBody>
          <a:bodyPr/>
          <a:lstStyle/>
          <a:p>
            <a:r>
              <a:rPr lang="en-US" dirty="0" smtClean="0"/>
              <a:t>Troubleshoot hardware crashes</a:t>
            </a:r>
          </a:p>
          <a:p>
            <a:pPr lvl="1"/>
            <a:r>
              <a:rPr lang="en-US" dirty="0"/>
              <a:t>Identify when the issue first started</a:t>
            </a:r>
            <a:r>
              <a:rPr lang="en-US" dirty="0" smtClean="0"/>
              <a:t>.</a:t>
            </a:r>
          </a:p>
          <a:p>
            <a:pPr lvl="1"/>
            <a:r>
              <a:rPr lang="en-US" dirty="0" smtClean="0"/>
              <a:t>Check </a:t>
            </a:r>
            <a:r>
              <a:rPr lang="en-US" dirty="0"/>
              <a:t>for recent hardware changes</a:t>
            </a:r>
            <a:r>
              <a:rPr lang="en-US" dirty="0" smtClean="0"/>
              <a:t>.</a:t>
            </a:r>
          </a:p>
          <a:p>
            <a:pPr lvl="1"/>
            <a:r>
              <a:rPr lang="en-US" dirty="0" smtClean="0"/>
              <a:t>Check </a:t>
            </a:r>
            <a:r>
              <a:rPr lang="en-US" dirty="0"/>
              <a:t>if the battery has enough </a:t>
            </a:r>
            <a:r>
              <a:rPr lang="en-US" dirty="0" smtClean="0"/>
              <a:t>power or any physical damage.</a:t>
            </a:r>
          </a:p>
          <a:p>
            <a:pPr lvl="1"/>
            <a:r>
              <a:rPr lang="en-US" dirty="0" smtClean="0"/>
              <a:t>Check if </a:t>
            </a:r>
            <a:r>
              <a:rPr lang="en-US" dirty="0"/>
              <a:t>the device is getting charged properly. A brand new device </a:t>
            </a:r>
            <a:r>
              <a:rPr lang="en-US" dirty="0" smtClean="0"/>
              <a:t>should be </a:t>
            </a:r>
            <a:r>
              <a:rPr lang="en-US" dirty="0"/>
              <a:t>charged for at least 4 hours</a:t>
            </a:r>
            <a:r>
              <a:rPr lang="en-US" dirty="0" smtClean="0"/>
              <a:t>.</a:t>
            </a:r>
          </a:p>
          <a:p>
            <a:pPr lvl="1"/>
            <a:r>
              <a:rPr lang="en-US" dirty="0" smtClean="0"/>
              <a:t>Check </a:t>
            </a:r>
            <a:r>
              <a:rPr lang="en-US" dirty="0"/>
              <a:t>if the device is low on resources</a:t>
            </a:r>
            <a:r>
              <a:rPr lang="en-US" dirty="0" smtClean="0"/>
              <a:t>.</a:t>
            </a:r>
          </a:p>
          <a:p>
            <a:pPr lvl="1"/>
            <a:r>
              <a:rPr lang="en-US" dirty="0" smtClean="0"/>
              <a:t>After </a:t>
            </a:r>
            <a:r>
              <a:rPr lang="en-US" dirty="0"/>
              <a:t>the exact issue is identified, perform resolution steps in a sequential order. </a:t>
            </a:r>
            <a:endParaRPr lang="en-US" dirty="0" smtClean="0"/>
          </a:p>
          <a:p>
            <a:pPr lvl="2"/>
            <a:r>
              <a:rPr lang="en-US" dirty="0" smtClean="0"/>
              <a:t>Back </a:t>
            </a:r>
            <a:r>
              <a:rPr lang="en-US" dirty="0"/>
              <a:t>up data before making any changes to the device</a:t>
            </a:r>
            <a:r>
              <a:rPr lang="en-US" dirty="0" smtClean="0"/>
              <a:t>.</a:t>
            </a:r>
          </a:p>
          <a:p>
            <a:pPr lvl="2"/>
            <a:r>
              <a:rPr lang="en-US" dirty="0" smtClean="0"/>
              <a:t>Visit </a:t>
            </a:r>
            <a:r>
              <a:rPr lang="en-US" dirty="0"/>
              <a:t>the manufacturer's website to check for device-specific troubleshooting steps</a:t>
            </a:r>
            <a:r>
              <a:rPr lang="en-US" dirty="0" smtClean="0"/>
              <a:t>.</a:t>
            </a:r>
          </a:p>
          <a:p>
            <a:pPr lvl="2"/>
            <a:r>
              <a:rPr lang="en-US" dirty="0" smtClean="0"/>
              <a:t>Log </a:t>
            </a:r>
            <a:r>
              <a:rPr lang="en-US" dirty="0"/>
              <a:t>resolution steps to take preventive measures to eliminate further issues</a:t>
            </a:r>
            <a:r>
              <a:rPr lang="en-US" dirty="0" smtClean="0"/>
              <a:t>.</a:t>
            </a:r>
          </a:p>
          <a:p>
            <a:r>
              <a:rPr lang="en-US" dirty="0" smtClean="0"/>
              <a:t>Troubleshoot software crashes:</a:t>
            </a:r>
          </a:p>
          <a:p>
            <a:pPr lvl="1"/>
            <a:r>
              <a:rPr lang="en-US" dirty="0"/>
              <a:t>Check for recent software changes. </a:t>
            </a:r>
            <a:endParaRPr lang="en-US" dirty="0" smtClean="0"/>
          </a:p>
          <a:p>
            <a:pPr lvl="1"/>
            <a:r>
              <a:rPr lang="en-US" dirty="0" smtClean="0"/>
              <a:t>Determine </a:t>
            </a:r>
            <a:r>
              <a:rPr lang="en-US" dirty="0"/>
              <a:t>if the device crashes while running a specific application or all applications</a:t>
            </a:r>
            <a:r>
              <a:rPr lang="en-US" dirty="0" smtClean="0"/>
              <a:t>.</a:t>
            </a:r>
          </a:p>
          <a:p>
            <a:pPr lvl="1"/>
            <a:r>
              <a:rPr lang="en-US" dirty="0" smtClean="0"/>
              <a:t>Check </a:t>
            </a:r>
            <a:r>
              <a:rPr lang="en-US" dirty="0"/>
              <a:t>if the issue persists in safe </a:t>
            </a:r>
            <a:r>
              <a:rPr lang="en-US" dirty="0" smtClean="0"/>
              <a:t>mode.</a:t>
            </a:r>
          </a:p>
          <a:p>
            <a:pPr lvl="1"/>
            <a:r>
              <a:rPr lang="en-US" dirty="0" smtClean="0"/>
              <a:t>Identify </a:t>
            </a:r>
            <a:r>
              <a:rPr lang="en-US" dirty="0"/>
              <a:t>conflicting applications and uninstall them</a:t>
            </a:r>
            <a:r>
              <a:rPr lang="en-US" dirty="0" smtClean="0"/>
              <a:t>.</a:t>
            </a:r>
          </a:p>
          <a:p>
            <a:pPr lvl="1"/>
            <a:r>
              <a:rPr lang="en-US" dirty="0" smtClean="0"/>
              <a:t>Remove </a:t>
            </a:r>
            <a:r>
              <a:rPr lang="en-US" dirty="0"/>
              <a:t>unnecessary background applications</a:t>
            </a:r>
            <a:r>
              <a:rPr lang="en-US" dirty="0" smtClean="0"/>
              <a:t>.</a:t>
            </a:r>
          </a:p>
          <a:p>
            <a:pPr lvl="1"/>
            <a:r>
              <a:rPr lang="en-US" dirty="0" smtClean="0"/>
              <a:t>Check </a:t>
            </a:r>
            <a:r>
              <a:rPr lang="en-US" dirty="0"/>
              <a:t>if the firewall is properly configured</a:t>
            </a:r>
            <a:r>
              <a:rPr lang="en-US" dirty="0" smtClean="0"/>
              <a:t>.</a:t>
            </a:r>
          </a:p>
          <a:p>
            <a:pPr lvl="1"/>
            <a:r>
              <a:rPr lang="en-US" dirty="0" smtClean="0"/>
              <a:t>Ensure </a:t>
            </a:r>
            <a:r>
              <a:rPr lang="en-US" dirty="0"/>
              <a:t>that security software is working fine and does not conflict with firewall or other programs</a:t>
            </a:r>
            <a:r>
              <a:rPr lang="en-US" dirty="0" smtClean="0"/>
              <a:t>.</a:t>
            </a:r>
          </a:p>
          <a:p>
            <a:pPr lvl="1"/>
            <a:r>
              <a:rPr lang="en-US" dirty="0" smtClean="0"/>
              <a:t>After </a:t>
            </a:r>
            <a:r>
              <a:rPr lang="en-US" dirty="0"/>
              <a:t>the exact issue is identified, perform resolution steps in a sequential order. </a:t>
            </a:r>
          </a:p>
        </p:txBody>
      </p:sp>
    </p:spTree>
    <p:extLst>
      <p:ext uri="{BB962C8B-B14F-4D97-AF65-F5344CB8AC3E}">
        <p14:creationId xmlns:p14="http://schemas.microsoft.com/office/powerpoint/2010/main" val="1239042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15"/>
          <p:cNvSpPr>
            <a:spLocks noChangeShapeType="1"/>
          </p:cNvSpPr>
          <p:nvPr/>
        </p:nvSpPr>
        <p:spPr bwMode="auto">
          <a:xfrm>
            <a:off x="4322762" y="3435476"/>
            <a:ext cx="4984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 name="Title 1"/>
          <p:cNvSpPr>
            <a:spLocks noGrp="1"/>
          </p:cNvSpPr>
          <p:nvPr>
            <p:ph type="title"/>
          </p:nvPr>
        </p:nvSpPr>
        <p:spPr/>
        <p:txBody>
          <a:bodyPr/>
          <a:lstStyle/>
          <a:p>
            <a:r>
              <a:rPr lang="en-US" dirty="0" smtClean="0"/>
              <a:t>The Windows Boot Process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386" y="2989749"/>
            <a:ext cx="712267" cy="9427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40" y="2982873"/>
            <a:ext cx="1371600" cy="9484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920" y="2998924"/>
            <a:ext cx="1371600" cy="9484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13605">
            <a:off x="2452055" y="3229281"/>
            <a:ext cx="1093715" cy="64320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706" y="3002160"/>
            <a:ext cx="1371600" cy="948477"/>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1167" y="2988644"/>
            <a:ext cx="712267" cy="9427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1328" y="3296264"/>
            <a:ext cx="999611" cy="254618"/>
          </a:xfrm>
          <a:prstGeom prst="rect">
            <a:avLst/>
          </a:prstGeom>
        </p:spPr>
      </p:pic>
      <p:grpSp>
        <p:nvGrpSpPr>
          <p:cNvPr id="24" name="Group 23"/>
          <p:cNvGrpSpPr/>
          <p:nvPr/>
        </p:nvGrpSpPr>
        <p:grpSpPr>
          <a:xfrm>
            <a:off x="6007384" y="2989749"/>
            <a:ext cx="1371600" cy="948477"/>
            <a:chOff x="6066915" y="2940852"/>
            <a:chExt cx="1371600" cy="94847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6915" y="2940852"/>
              <a:ext cx="1371600" cy="94847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9763" y="2982873"/>
              <a:ext cx="1066799" cy="601303"/>
            </a:xfrm>
            <a:prstGeom prst="rect">
              <a:avLst/>
            </a:prstGeom>
          </p:spPr>
        </p:pic>
      </p:grpSp>
      <p:sp>
        <p:nvSpPr>
          <p:cNvPr id="17" name="Text Box 307"/>
          <p:cNvSpPr txBox="1">
            <a:spLocks noChangeArrowheads="1"/>
          </p:cNvSpPr>
          <p:nvPr/>
        </p:nvSpPr>
        <p:spPr bwMode="auto">
          <a:xfrm>
            <a:off x="217009" y="4044237"/>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Pre-boot</a:t>
            </a:r>
            <a:endParaRPr lang="en-US" sz="1100" b="1" dirty="0"/>
          </a:p>
        </p:txBody>
      </p:sp>
      <p:sp>
        <p:nvSpPr>
          <p:cNvPr id="18" name="Text Box 307"/>
          <p:cNvSpPr txBox="1">
            <a:spLocks noChangeArrowheads="1"/>
          </p:cNvSpPr>
          <p:nvPr/>
        </p:nvSpPr>
        <p:spPr bwMode="auto">
          <a:xfrm>
            <a:off x="1999088" y="4044237"/>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Boot</a:t>
            </a:r>
            <a:endParaRPr lang="en-US" sz="1100" b="1" dirty="0"/>
          </a:p>
        </p:txBody>
      </p:sp>
      <p:sp>
        <p:nvSpPr>
          <p:cNvPr id="19" name="Text Box 307"/>
          <p:cNvSpPr txBox="1">
            <a:spLocks noChangeArrowheads="1"/>
          </p:cNvSpPr>
          <p:nvPr/>
        </p:nvSpPr>
        <p:spPr bwMode="auto">
          <a:xfrm>
            <a:off x="4024152" y="4012135"/>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Kernel load</a:t>
            </a:r>
            <a:endParaRPr lang="en-US" sz="1100" b="1" dirty="0"/>
          </a:p>
        </p:txBody>
      </p:sp>
      <p:sp>
        <p:nvSpPr>
          <p:cNvPr id="20" name="Text Box 307"/>
          <p:cNvSpPr txBox="1">
            <a:spLocks noChangeArrowheads="1"/>
          </p:cNvSpPr>
          <p:nvPr/>
        </p:nvSpPr>
        <p:spPr bwMode="auto">
          <a:xfrm>
            <a:off x="5947853" y="4012135"/>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Kernel initialization</a:t>
            </a:r>
            <a:endParaRPr lang="en-US" sz="1100" b="1" dirty="0"/>
          </a:p>
        </p:txBody>
      </p:sp>
      <p:sp>
        <p:nvSpPr>
          <p:cNvPr id="21" name="Text Box 307"/>
          <p:cNvSpPr txBox="1">
            <a:spLocks noChangeArrowheads="1"/>
          </p:cNvSpPr>
          <p:nvPr/>
        </p:nvSpPr>
        <p:spPr bwMode="auto">
          <a:xfrm>
            <a:off x="7447335" y="4050073"/>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Logon</a:t>
            </a:r>
            <a:endParaRPr lang="en-US" sz="1100" b="1" dirty="0"/>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4889" y="2693534"/>
            <a:ext cx="1363941" cy="1263281"/>
          </a:xfrm>
          <a:prstGeom prst="rect">
            <a:avLst/>
          </a:prstGeom>
        </p:spPr>
      </p:pic>
    </p:spTree>
    <p:extLst>
      <p:ext uri="{BB962C8B-B14F-4D97-AF65-F5344CB8AC3E}">
        <p14:creationId xmlns:p14="http://schemas.microsoft.com/office/powerpoint/2010/main" val="888402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Troubleshooting Mobile Device</a:t>
            </a:r>
            <a:br>
              <a:rPr lang="en-US" dirty="0"/>
            </a:br>
            <a:r>
              <a:rPr lang="en-US" dirty="0"/>
              <a:t>OSs and Applications </a:t>
            </a:r>
            <a:r>
              <a:rPr lang="en-US" dirty="0" smtClean="0"/>
              <a:t>(Cont</a:t>
            </a:r>
            <a:r>
              <a:rPr lang="en-US" dirty="0"/>
              <a:t>.)</a:t>
            </a:r>
          </a:p>
        </p:txBody>
      </p:sp>
      <p:sp>
        <p:nvSpPr>
          <p:cNvPr id="3" name="Content Placeholder 2"/>
          <p:cNvSpPr>
            <a:spLocks noGrp="1"/>
          </p:cNvSpPr>
          <p:nvPr>
            <p:ph idx="1"/>
          </p:nvPr>
        </p:nvSpPr>
        <p:spPr>
          <a:xfrm>
            <a:off x="466165" y="1981200"/>
            <a:ext cx="8229600" cy="3587750"/>
          </a:xfrm>
        </p:spPr>
        <p:txBody>
          <a:bodyPr/>
          <a:lstStyle/>
          <a:p>
            <a:r>
              <a:rPr lang="en-US" dirty="0" smtClean="0"/>
              <a:t>Troubleshoot OS and application upgrade issues:</a:t>
            </a:r>
          </a:p>
          <a:p>
            <a:pPr lvl="1"/>
            <a:r>
              <a:rPr lang="en-US" dirty="0" smtClean="0"/>
              <a:t>Make sure the </a:t>
            </a:r>
            <a:r>
              <a:rPr lang="en-US" dirty="0"/>
              <a:t>device is connected to the Internet</a:t>
            </a:r>
            <a:r>
              <a:rPr lang="en-US" dirty="0" smtClean="0"/>
              <a:t>.</a:t>
            </a:r>
          </a:p>
          <a:p>
            <a:pPr lvl="1"/>
            <a:r>
              <a:rPr lang="en-US" dirty="0" smtClean="0"/>
              <a:t>Ensure </a:t>
            </a:r>
            <a:r>
              <a:rPr lang="en-US" dirty="0"/>
              <a:t>that you have enough available bandwidth or sufficient remaining megabytes or gigabytes on your data plan</a:t>
            </a:r>
            <a:r>
              <a:rPr lang="en-US" dirty="0" smtClean="0"/>
              <a:t>.</a:t>
            </a:r>
          </a:p>
          <a:p>
            <a:pPr lvl="1"/>
            <a:r>
              <a:rPr lang="en-US" dirty="0" smtClean="0"/>
              <a:t>Check </a:t>
            </a:r>
            <a:r>
              <a:rPr lang="en-US" dirty="0"/>
              <a:t>the manufacturer or app store website for known issues with different platform versions</a:t>
            </a:r>
            <a:r>
              <a:rPr lang="en-US" dirty="0" smtClean="0"/>
              <a:t>.</a:t>
            </a:r>
          </a:p>
          <a:p>
            <a:r>
              <a:rPr lang="en-US" dirty="0" smtClean="0"/>
              <a:t>Troubleshoot authentication and authorization issues:</a:t>
            </a:r>
          </a:p>
          <a:p>
            <a:pPr lvl="1"/>
            <a:r>
              <a:rPr lang="en-US" dirty="0" smtClean="0"/>
              <a:t>Verify you are using the correct password.</a:t>
            </a:r>
          </a:p>
          <a:p>
            <a:pPr lvl="1"/>
            <a:r>
              <a:rPr lang="en-US" dirty="0" smtClean="0"/>
              <a:t>Make sure </a:t>
            </a:r>
            <a:r>
              <a:rPr lang="en-US" b="1" dirty="0" smtClean="0"/>
              <a:t>Caps Lock </a:t>
            </a:r>
            <a:r>
              <a:rPr lang="en-US" dirty="0" smtClean="0"/>
              <a:t>is not enabled.</a:t>
            </a:r>
          </a:p>
          <a:p>
            <a:r>
              <a:rPr lang="en-US" dirty="0" smtClean="0"/>
              <a:t>Troubleshoot signal loss:</a:t>
            </a:r>
          </a:p>
          <a:p>
            <a:pPr lvl="1"/>
            <a:r>
              <a:rPr lang="en-US" dirty="0" smtClean="0"/>
              <a:t>Verify that </a:t>
            </a:r>
            <a:r>
              <a:rPr lang="en-US" dirty="0"/>
              <a:t>the signal strength is sufficient to ensure good connectivity</a:t>
            </a:r>
            <a:r>
              <a:rPr lang="en-US" dirty="0" smtClean="0"/>
              <a:t>.</a:t>
            </a:r>
          </a:p>
          <a:p>
            <a:pPr lvl="1"/>
            <a:r>
              <a:rPr lang="en-US" dirty="0" smtClean="0"/>
              <a:t>A </a:t>
            </a:r>
            <a:r>
              <a:rPr lang="en-US" dirty="0"/>
              <a:t>loss in signal can be due to roaming out of a coverage area or during a handover from one cell tower to another congested cell tower</a:t>
            </a:r>
            <a:r>
              <a:rPr lang="en-US" dirty="0" smtClean="0"/>
              <a:t>.</a:t>
            </a:r>
          </a:p>
          <a:p>
            <a:pPr lvl="1"/>
            <a:r>
              <a:rPr lang="en-US" dirty="0" smtClean="0"/>
              <a:t>Any </a:t>
            </a:r>
            <a:r>
              <a:rPr lang="en-US" dirty="0"/>
              <a:t>physical damage to the device will impact radio reception, resulting in poor quality</a:t>
            </a:r>
            <a:r>
              <a:rPr lang="en-US" dirty="0" smtClean="0"/>
              <a:t>.</a:t>
            </a:r>
          </a:p>
          <a:p>
            <a:endParaRPr lang="en-US" dirty="0"/>
          </a:p>
        </p:txBody>
      </p:sp>
    </p:spTree>
    <p:extLst>
      <p:ext uri="{BB962C8B-B14F-4D97-AF65-F5344CB8AC3E}">
        <p14:creationId xmlns:p14="http://schemas.microsoft.com/office/powerpoint/2010/main" val="316440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Troubleshooting Mobile Device</a:t>
            </a:r>
            <a:br>
              <a:rPr lang="en-US" dirty="0"/>
            </a:br>
            <a:r>
              <a:rPr lang="en-US" dirty="0"/>
              <a:t>OSs and Applications </a:t>
            </a:r>
            <a:r>
              <a:rPr lang="en-US" dirty="0" smtClean="0"/>
              <a:t>(Cont</a:t>
            </a:r>
            <a:r>
              <a:rPr lang="en-US" dirty="0"/>
              <a:t>.)</a:t>
            </a:r>
          </a:p>
        </p:txBody>
      </p:sp>
      <p:sp>
        <p:nvSpPr>
          <p:cNvPr id="3" name="Content Placeholder 2"/>
          <p:cNvSpPr>
            <a:spLocks noGrp="1"/>
          </p:cNvSpPr>
          <p:nvPr>
            <p:ph idx="1"/>
          </p:nvPr>
        </p:nvSpPr>
        <p:spPr>
          <a:xfrm>
            <a:off x="762000" y="1553509"/>
            <a:ext cx="8001000" cy="4771091"/>
          </a:xfrm>
        </p:spPr>
        <p:txBody>
          <a:bodyPr/>
          <a:lstStyle/>
          <a:p>
            <a:r>
              <a:rPr lang="en-US" dirty="0" smtClean="0"/>
              <a:t>Troubleshoot network problems:</a:t>
            </a:r>
          </a:p>
          <a:p>
            <a:pPr lvl="1"/>
            <a:r>
              <a:rPr lang="en-US" dirty="0"/>
              <a:t>Verify you are connected to a WAP</a:t>
            </a:r>
            <a:r>
              <a:rPr lang="en-US" dirty="0" smtClean="0"/>
              <a:t>.</a:t>
            </a:r>
          </a:p>
          <a:p>
            <a:pPr lvl="1"/>
            <a:r>
              <a:rPr lang="en-US" dirty="0" smtClean="0"/>
              <a:t>Verify </a:t>
            </a:r>
            <a:r>
              <a:rPr lang="en-US" dirty="0"/>
              <a:t>you have an IP address after connecting to the WAP</a:t>
            </a:r>
            <a:r>
              <a:rPr lang="en-US" dirty="0" smtClean="0"/>
              <a:t>.</a:t>
            </a:r>
          </a:p>
          <a:p>
            <a:pPr lvl="1"/>
            <a:r>
              <a:rPr lang="en-US" dirty="0" smtClean="0"/>
              <a:t>The </a:t>
            </a:r>
            <a:r>
              <a:rPr lang="en-US" dirty="0"/>
              <a:t>service over a network will either be unavailable or deteriorate during busy traffic times</a:t>
            </a:r>
            <a:r>
              <a:rPr lang="en-US" dirty="0" smtClean="0"/>
              <a:t>.</a:t>
            </a:r>
          </a:p>
          <a:p>
            <a:pPr lvl="1"/>
            <a:r>
              <a:rPr lang="en-US" dirty="0" smtClean="0"/>
              <a:t>The </a:t>
            </a:r>
            <a:r>
              <a:rPr lang="en-US" dirty="0"/>
              <a:t>network performance will deteriorate due to attacks such as DoS, network jamming, or scanning. </a:t>
            </a:r>
            <a:endParaRPr lang="en-US" dirty="0" smtClean="0"/>
          </a:p>
          <a:p>
            <a:pPr lvl="1"/>
            <a:r>
              <a:rPr lang="en-US" dirty="0" smtClean="0"/>
              <a:t>If </a:t>
            </a:r>
            <a:r>
              <a:rPr lang="en-US" dirty="0"/>
              <a:t>connecting using 2G/3G, </a:t>
            </a:r>
            <a:r>
              <a:rPr lang="en-US" dirty="0" smtClean="0"/>
              <a:t>remember that </a:t>
            </a:r>
            <a:r>
              <a:rPr lang="en-US" dirty="0"/>
              <a:t>you could connect to a cell tower and get an IP address, but not have sufficient download capability left on your data plan, or the provider's broadband network is too congested</a:t>
            </a:r>
            <a:r>
              <a:rPr lang="en-US" dirty="0" smtClean="0"/>
              <a:t>.</a:t>
            </a:r>
          </a:p>
          <a:p>
            <a:r>
              <a:rPr lang="en-US" dirty="0" smtClean="0"/>
              <a:t>Troubleshoot roaming issues:</a:t>
            </a:r>
          </a:p>
          <a:p>
            <a:pPr lvl="1"/>
            <a:r>
              <a:rPr lang="en-US" dirty="0"/>
              <a:t>Ensure that the mobile subscription includes roaming either to partner networks or international roaming</a:t>
            </a:r>
            <a:r>
              <a:rPr lang="en-US" dirty="0" smtClean="0"/>
              <a:t>.</a:t>
            </a:r>
          </a:p>
          <a:p>
            <a:pPr lvl="1"/>
            <a:r>
              <a:rPr lang="en-US" dirty="0" smtClean="0"/>
              <a:t>Check </a:t>
            </a:r>
            <a:r>
              <a:rPr lang="en-US" dirty="0"/>
              <a:t>your pre-paid balance while roaming, since roaming charges tend to be higher than other connectivity. You might have run out of minutes or data</a:t>
            </a:r>
            <a:r>
              <a:rPr lang="en-US" dirty="0" smtClean="0"/>
              <a:t>.</a:t>
            </a:r>
          </a:p>
          <a:p>
            <a:r>
              <a:rPr lang="en-US" dirty="0" smtClean="0"/>
              <a:t>Troubleshoot cellular activation and authorization:</a:t>
            </a:r>
          </a:p>
          <a:p>
            <a:pPr lvl="1"/>
            <a:r>
              <a:rPr lang="en-US" dirty="0"/>
              <a:t>Services to a mobile device will start only after the service is activated. </a:t>
            </a:r>
            <a:endParaRPr lang="en-US" dirty="0" smtClean="0"/>
          </a:p>
          <a:p>
            <a:pPr lvl="1"/>
            <a:r>
              <a:rPr lang="en-US" dirty="0" smtClean="0"/>
              <a:t>If </a:t>
            </a:r>
            <a:r>
              <a:rPr lang="en-US" dirty="0"/>
              <a:t>the devices are grey listed or black listed, services will be blocked. Devices that are grey listed or black listed when devices are stolen, bills aren't paid, mobile services are used illegally, etc. </a:t>
            </a:r>
            <a:endParaRPr lang="en-US" dirty="0" smtClean="0"/>
          </a:p>
          <a:p>
            <a:pPr lvl="1"/>
            <a:endParaRPr lang="en-US" dirty="0"/>
          </a:p>
        </p:txBody>
      </p:sp>
    </p:spTree>
    <p:extLst>
      <p:ext uri="{BB962C8B-B14F-4D97-AF65-F5344CB8AC3E}">
        <p14:creationId xmlns:p14="http://schemas.microsoft.com/office/powerpoint/2010/main" val="2527877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Troubleshooting Mobile Device</a:t>
            </a:r>
            <a:br>
              <a:rPr lang="en-US" dirty="0"/>
            </a:br>
            <a:r>
              <a:rPr lang="en-US" dirty="0"/>
              <a:t>OSs and Applications </a:t>
            </a:r>
            <a:r>
              <a:rPr lang="en-US" dirty="0" smtClean="0"/>
              <a:t>(Cont</a:t>
            </a:r>
            <a:r>
              <a:rPr lang="en-US" dirty="0"/>
              <a:t>.)</a:t>
            </a:r>
          </a:p>
        </p:txBody>
      </p:sp>
      <p:sp>
        <p:nvSpPr>
          <p:cNvPr id="3" name="Content Placeholder 2"/>
          <p:cNvSpPr>
            <a:spLocks noGrp="1"/>
          </p:cNvSpPr>
          <p:nvPr>
            <p:ph idx="1"/>
          </p:nvPr>
        </p:nvSpPr>
        <p:spPr>
          <a:xfrm>
            <a:off x="762000" y="1676400"/>
            <a:ext cx="8229600" cy="2825750"/>
          </a:xfrm>
        </p:spPr>
        <p:txBody>
          <a:bodyPr/>
          <a:lstStyle/>
          <a:p>
            <a:r>
              <a:rPr lang="en-US" dirty="0" smtClean="0"/>
              <a:t>Troubleshoot email issues:</a:t>
            </a:r>
          </a:p>
          <a:p>
            <a:pPr lvl="1"/>
            <a:r>
              <a:rPr lang="en-US" dirty="0"/>
              <a:t>Ensure that the email </a:t>
            </a:r>
            <a:r>
              <a:rPr lang="en-US" dirty="0" smtClean="0"/>
              <a:t>settings, </a:t>
            </a:r>
            <a:r>
              <a:rPr lang="en-US" dirty="0"/>
              <a:t>such </a:t>
            </a:r>
            <a:r>
              <a:rPr lang="en-US" dirty="0" smtClean="0"/>
              <a:t>as protocol (SMTP</a:t>
            </a:r>
            <a:r>
              <a:rPr lang="en-US" dirty="0"/>
              <a:t>, POP3, </a:t>
            </a:r>
            <a:r>
              <a:rPr lang="en-US" dirty="0" smtClean="0"/>
              <a:t>or IMAP), server </a:t>
            </a:r>
            <a:r>
              <a:rPr lang="en-US" dirty="0"/>
              <a:t>addresses, ports, and security settings, are set properly</a:t>
            </a:r>
            <a:r>
              <a:rPr lang="en-US" dirty="0" smtClean="0"/>
              <a:t>.</a:t>
            </a:r>
          </a:p>
          <a:p>
            <a:pPr lvl="1"/>
            <a:r>
              <a:rPr lang="en-US" dirty="0" smtClean="0"/>
              <a:t>Ensure </a:t>
            </a:r>
            <a:r>
              <a:rPr lang="en-US" dirty="0"/>
              <a:t>that the email password is accurate</a:t>
            </a:r>
            <a:r>
              <a:rPr lang="en-US" dirty="0" smtClean="0"/>
              <a:t>.</a:t>
            </a:r>
          </a:p>
          <a:p>
            <a:r>
              <a:rPr lang="en-US" dirty="0" smtClean="0"/>
              <a:t>Troubleshoot VPN issues:</a:t>
            </a:r>
          </a:p>
          <a:p>
            <a:pPr lvl="1"/>
            <a:r>
              <a:rPr lang="en-US" dirty="0"/>
              <a:t>Ensure that you are connected to the Internet</a:t>
            </a:r>
            <a:r>
              <a:rPr lang="en-US" dirty="0" smtClean="0"/>
              <a:t>.</a:t>
            </a:r>
          </a:p>
          <a:p>
            <a:pPr lvl="1"/>
            <a:r>
              <a:rPr lang="en-US" dirty="0" smtClean="0"/>
              <a:t>Ensure </a:t>
            </a:r>
            <a:r>
              <a:rPr lang="en-US" dirty="0"/>
              <a:t>that the VPN client is running on the device</a:t>
            </a:r>
            <a:r>
              <a:rPr lang="en-US" dirty="0" smtClean="0"/>
              <a:t>.</a:t>
            </a:r>
          </a:p>
          <a:p>
            <a:pPr lvl="1"/>
            <a:r>
              <a:rPr lang="en-US" dirty="0" smtClean="0"/>
              <a:t>Ensure </a:t>
            </a:r>
            <a:r>
              <a:rPr lang="en-US" dirty="0"/>
              <a:t>that the credentials </a:t>
            </a:r>
            <a:r>
              <a:rPr lang="en-US" dirty="0" smtClean="0"/>
              <a:t>being provided </a:t>
            </a:r>
            <a:r>
              <a:rPr lang="en-US" dirty="0"/>
              <a:t>to access </a:t>
            </a:r>
            <a:r>
              <a:rPr lang="en-US" dirty="0" smtClean="0"/>
              <a:t>the VPN </a:t>
            </a:r>
            <a:r>
              <a:rPr lang="en-US" dirty="0"/>
              <a:t>are correct</a:t>
            </a:r>
            <a:r>
              <a:rPr lang="en-US" dirty="0" smtClean="0"/>
              <a:t>.</a:t>
            </a:r>
          </a:p>
          <a:p>
            <a:pPr lvl="1"/>
            <a:r>
              <a:rPr lang="en-US" dirty="0" smtClean="0"/>
              <a:t>Ensure </a:t>
            </a:r>
            <a:r>
              <a:rPr lang="en-US" dirty="0"/>
              <a:t>that you are not behind an </a:t>
            </a:r>
            <a:r>
              <a:rPr lang="en-US" dirty="0" smtClean="0"/>
              <a:t>older </a:t>
            </a:r>
            <a:r>
              <a:rPr lang="en-US" dirty="0"/>
              <a:t>wireless access point (WAP) or router that disallows certain types of VPNs.</a:t>
            </a:r>
          </a:p>
        </p:txBody>
      </p:sp>
    </p:spTree>
    <p:extLst>
      <p:ext uri="{BB962C8B-B14F-4D97-AF65-F5344CB8AC3E}">
        <p14:creationId xmlns:p14="http://schemas.microsoft.com/office/powerpoint/2010/main" val="1835635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2400" dirty="0" smtClean="0">
                <a:ea typeface="Calibri" panose="020F0502020204030204" pitchFamily="34" charset="0"/>
              </a:rPr>
              <a:t>Common Network Issues</a:t>
            </a:r>
          </a:p>
        </p:txBody>
      </p:sp>
      <p:sp>
        <p:nvSpPr>
          <p:cNvPr id="12291" name="Content Placeholder 2"/>
          <p:cNvSpPr>
            <a:spLocks noGrp="1"/>
          </p:cNvSpPr>
          <p:nvPr>
            <p:ph idx="1"/>
          </p:nvPr>
        </p:nvSpPr>
        <p:spPr>
          <a:xfrm>
            <a:off x="914400" y="1676400"/>
            <a:ext cx="5486400" cy="2971800"/>
          </a:xfrm>
        </p:spPr>
        <p:txBody>
          <a:bodyPr/>
          <a:lstStyle/>
          <a:p>
            <a:pPr>
              <a:buClr>
                <a:srgbClr val="009DDC"/>
              </a:buClr>
              <a:buFont typeface="Wingdings" panose="05000000000000000000" pitchFamily="2" charset="2"/>
              <a:buChar char="§"/>
            </a:pPr>
            <a:r>
              <a:rPr lang="en-US" altLang="en-US" sz="1600" b="1" dirty="0" smtClean="0"/>
              <a:t>No connectivity or connection lost.</a:t>
            </a:r>
          </a:p>
          <a:p>
            <a:pPr>
              <a:buClr>
                <a:srgbClr val="009DDC"/>
              </a:buClr>
              <a:buFont typeface="Wingdings" panose="05000000000000000000" pitchFamily="2" charset="2"/>
              <a:buChar char="§"/>
            </a:pPr>
            <a:r>
              <a:rPr lang="en-US" altLang="en-US" sz="1600" b="1" dirty="0" smtClean="0"/>
              <a:t>Slow transfer speeds.</a:t>
            </a:r>
          </a:p>
          <a:p>
            <a:pPr>
              <a:buClr>
                <a:srgbClr val="009DDC"/>
              </a:buClr>
              <a:buFont typeface="Wingdings" panose="05000000000000000000" pitchFamily="2" charset="2"/>
              <a:buChar char="§"/>
            </a:pPr>
            <a:r>
              <a:rPr lang="en-US" altLang="en-US" sz="1600" b="1" dirty="0" smtClean="0"/>
              <a:t>Local connectivity but no Internet connection.</a:t>
            </a:r>
          </a:p>
          <a:p>
            <a:pPr>
              <a:buClr>
                <a:srgbClr val="009DDC"/>
              </a:buClr>
              <a:buFont typeface="Wingdings" panose="05000000000000000000" pitchFamily="2" charset="2"/>
              <a:buChar char="§"/>
            </a:pPr>
            <a:r>
              <a:rPr lang="en-US" altLang="en-US" sz="1600" b="1" dirty="0" smtClean="0"/>
              <a:t>Limited connectivity.</a:t>
            </a:r>
          </a:p>
          <a:p>
            <a:pPr>
              <a:buClr>
                <a:srgbClr val="009DDC"/>
              </a:buClr>
              <a:buFont typeface="Wingdings" panose="05000000000000000000" pitchFamily="2" charset="2"/>
              <a:buChar char="§"/>
            </a:pPr>
            <a:r>
              <a:rPr lang="en-US" altLang="en-US" sz="1600" b="1" dirty="0" smtClean="0"/>
              <a:t>IP conflict.</a:t>
            </a:r>
          </a:p>
          <a:p>
            <a:pPr>
              <a:buClr>
                <a:srgbClr val="009DDC"/>
              </a:buClr>
              <a:buFont typeface="Wingdings" panose="05000000000000000000" pitchFamily="2" charset="2"/>
              <a:buChar char="§"/>
            </a:pPr>
            <a:r>
              <a:rPr lang="en-US" altLang="en-US" sz="1600" b="1" dirty="0" smtClean="0"/>
              <a:t>Intermittent connectivity.</a:t>
            </a:r>
          </a:p>
          <a:p>
            <a:pPr>
              <a:buClr>
                <a:srgbClr val="009DDC"/>
              </a:buClr>
              <a:buFont typeface="Wingdings" panose="05000000000000000000" pitchFamily="2" charset="2"/>
              <a:buChar char="§"/>
            </a:pPr>
            <a:r>
              <a:rPr lang="en-US" altLang="en-US" sz="1600" b="1" dirty="0" smtClean="0"/>
              <a:t>Low RF signals.</a:t>
            </a:r>
          </a:p>
          <a:p>
            <a:pPr>
              <a:buClr>
                <a:srgbClr val="009DDC"/>
              </a:buClr>
              <a:buFont typeface="Wingdings" panose="05000000000000000000" pitchFamily="2" charset="2"/>
              <a:buChar char="§"/>
            </a:pPr>
            <a:r>
              <a:rPr lang="en-US" altLang="en-US" sz="1600" b="1" dirty="0" smtClean="0"/>
              <a:t>APIPA/link local address issues.</a:t>
            </a:r>
          </a:p>
          <a:p>
            <a:pPr>
              <a:buClr>
                <a:srgbClr val="009DDC"/>
              </a:buClr>
              <a:buFont typeface="Wingdings" panose="05000000000000000000" pitchFamily="2" charset="2"/>
              <a:buChar char="§"/>
            </a:pPr>
            <a:r>
              <a:rPr lang="en-US" altLang="en-US" dirty="0" smtClean="0"/>
              <a:t>SSID not found.</a:t>
            </a:r>
            <a:endParaRPr lang="en-US" altLang="en-US" sz="1600" b="1" dirty="0" smtClean="0"/>
          </a:p>
        </p:txBody>
      </p:sp>
    </p:spTree>
    <p:extLst>
      <p:ext uri="{BB962C8B-B14F-4D97-AF65-F5344CB8AC3E}">
        <p14:creationId xmlns:p14="http://schemas.microsoft.com/office/powerpoint/2010/main" val="3920757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Troubleshooting Utilities</a:t>
            </a:r>
            <a:endParaRPr lang="en-US" dirty="0"/>
          </a:p>
        </p:txBody>
      </p:sp>
      <p:sp>
        <p:nvSpPr>
          <p:cNvPr id="3" name="Content Placeholder 2"/>
          <p:cNvSpPr>
            <a:spLocks noGrp="1"/>
          </p:cNvSpPr>
          <p:nvPr>
            <p:ph idx="1"/>
          </p:nvPr>
        </p:nvSpPr>
        <p:spPr>
          <a:xfrm>
            <a:off x="990600" y="1676400"/>
            <a:ext cx="3810000" cy="4349750"/>
          </a:xfrm>
        </p:spPr>
        <p:txBody>
          <a:bodyPr/>
          <a:lstStyle/>
          <a:p>
            <a:r>
              <a:rPr lang="en-US" dirty="0" smtClean="0"/>
              <a:t>Windows command-line tools:</a:t>
            </a:r>
          </a:p>
          <a:p>
            <a:pPr lvl="1"/>
            <a:r>
              <a:rPr lang="en-US" dirty="0" smtClean="0"/>
              <a:t>IPCONFIG</a:t>
            </a:r>
          </a:p>
          <a:p>
            <a:pPr lvl="1"/>
            <a:r>
              <a:rPr lang="en-US" dirty="0" smtClean="0"/>
              <a:t>PING</a:t>
            </a:r>
          </a:p>
          <a:p>
            <a:pPr lvl="1"/>
            <a:r>
              <a:rPr lang="en-US" dirty="0" smtClean="0"/>
              <a:t>NSLOOKUP</a:t>
            </a:r>
          </a:p>
          <a:p>
            <a:pPr lvl="1"/>
            <a:r>
              <a:rPr lang="en-US" dirty="0" smtClean="0"/>
              <a:t>TRACERT</a:t>
            </a:r>
          </a:p>
          <a:p>
            <a:pPr lvl="1"/>
            <a:r>
              <a:rPr lang="en-US" dirty="0" smtClean="0"/>
              <a:t>NETSTAT</a:t>
            </a:r>
          </a:p>
          <a:p>
            <a:pPr lvl="1"/>
            <a:r>
              <a:rPr lang="en-US" dirty="0" smtClean="0"/>
              <a:t>NBTSTAT</a:t>
            </a:r>
          </a:p>
          <a:p>
            <a:pPr lvl="1"/>
            <a:r>
              <a:rPr lang="en-US" dirty="0" smtClean="0"/>
              <a:t>NET</a:t>
            </a:r>
          </a:p>
          <a:p>
            <a:pPr lvl="1"/>
            <a:r>
              <a:rPr lang="en-US" dirty="0" smtClean="0"/>
              <a:t>NETDOM</a:t>
            </a:r>
          </a:p>
          <a:p>
            <a:r>
              <a:rPr lang="en-US" dirty="0" smtClean="0"/>
              <a:t>Software </a:t>
            </a:r>
          </a:p>
          <a:p>
            <a:pPr lvl="1"/>
            <a:r>
              <a:rPr lang="en-US" dirty="0" smtClean="0"/>
              <a:t>Network troubleshooters</a:t>
            </a:r>
          </a:p>
          <a:p>
            <a:pPr lvl="1"/>
            <a:r>
              <a:rPr lang="en-US" dirty="0" smtClean="0"/>
              <a:t>Wi-Fi locators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2356542"/>
            <a:ext cx="1124808" cy="14887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199656"/>
            <a:ext cx="1307306" cy="1304853"/>
          </a:xfrm>
          <a:prstGeom prst="rect">
            <a:avLst/>
          </a:prstGeom>
        </p:spPr>
      </p:pic>
    </p:spTree>
    <p:extLst>
      <p:ext uri="{BB962C8B-B14F-4D97-AF65-F5344CB8AC3E}">
        <p14:creationId xmlns:p14="http://schemas.microsoft.com/office/powerpoint/2010/main" val="177947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and OS X Network Troubleshooting </a:t>
            </a:r>
            <a:br>
              <a:rPr lang="en-US" dirty="0" smtClean="0"/>
            </a:br>
            <a:r>
              <a:rPr lang="en-US" dirty="0" smtClean="0"/>
              <a:t>Utilities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560013"/>
            <a:ext cx="1095238" cy="12285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583775"/>
            <a:ext cx="974990" cy="1204809"/>
          </a:xfrm>
          <a:prstGeom prst="rect">
            <a:avLst/>
          </a:prstGeom>
        </p:spPr>
      </p:pic>
      <p:graphicFrame>
        <p:nvGraphicFramePr>
          <p:cNvPr id="7" name="Group 23"/>
          <p:cNvGraphicFramePr>
            <a:graphicFrameLocks noGrp="1"/>
          </p:cNvGraphicFramePr>
          <p:nvPr>
            <p:extLst>
              <p:ext uri="{D42A27DB-BD31-4B8C-83A1-F6EECF244321}">
                <p14:modId xmlns:p14="http://schemas.microsoft.com/office/powerpoint/2010/main" val="2095755016"/>
              </p:ext>
            </p:extLst>
          </p:nvPr>
        </p:nvGraphicFramePr>
        <p:xfrm>
          <a:off x="952500" y="1723913"/>
          <a:ext cx="7239000" cy="211836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Utility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traceroute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Tracks the route that data takes to get to its destination.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ping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Verifies that a system can be reached on a network. It checks the hostname, the IP address, and whether the remote system can be reached.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arp</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Displays information about the ARP cache, including hardware address, host name, and network interfaces.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ifconfig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Display the local system’s network interface information, including IP address, hostname, and subnet mask. This tool also allows you to configure these parameters.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1693272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Troubleshooting Tools</a:t>
            </a:r>
            <a:endParaRPr lang="en-US" dirty="0"/>
          </a:p>
        </p:txBody>
      </p:sp>
      <p:sp>
        <p:nvSpPr>
          <p:cNvPr id="3" name="Content Placeholder 2"/>
          <p:cNvSpPr>
            <a:spLocks noGrp="1"/>
          </p:cNvSpPr>
          <p:nvPr>
            <p:ph idx="1"/>
          </p:nvPr>
        </p:nvSpPr>
        <p:spPr>
          <a:xfrm>
            <a:off x="998976" y="1584213"/>
            <a:ext cx="4114800" cy="2368550"/>
          </a:xfrm>
        </p:spPr>
        <p:txBody>
          <a:bodyPr/>
          <a:lstStyle/>
          <a:p>
            <a:r>
              <a:rPr lang="en-US" dirty="0" smtClean="0"/>
              <a:t>Cable tester</a:t>
            </a:r>
          </a:p>
          <a:p>
            <a:r>
              <a:rPr lang="en-US" dirty="0" smtClean="0"/>
              <a:t>Loopback plug</a:t>
            </a:r>
          </a:p>
          <a:p>
            <a:r>
              <a:rPr lang="en-US" dirty="0" smtClean="0"/>
              <a:t>Punch down tool</a:t>
            </a:r>
          </a:p>
          <a:p>
            <a:r>
              <a:rPr lang="en-US" dirty="0" smtClean="0"/>
              <a:t>Tone generator and probe</a:t>
            </a:r>
          </a:p>
          <a:p>
            <a:r>
              <a:rPr lang="en-US" dirty="0" smtClean="0"/>
              <a:t>Crimpers</a:t>
            </a:r>
          </a:p>
          <a:p>
            <a:r>
              <a:rPr lang="en-US" dirty="0" smtClean="0"/>
              <a:t>Wire strippers</a:t>
            </a:r>
          </a:p>
          <a:p>
            <a:r>
              <a:rPr lang="en-US" dirty="0" smtClean="0"/>
              <a:t>Wireless locator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1593" y="4170429"/>
            <a:ext cx="2022607" cy="1740012"/>
          </a:xfrm>
          <a:prstGeom prst="rect">
            <a:avLst/>
          </a:prstGeom>
        </p:spPr>
      </p:pic>
      <p:grpSp>
        <p:nvGrpSpPr>
          <p:cNvPr id="10" name="Group 9"/>
          <p:cNvGrpSpPr/>
          <p:nvPr/>
        </p:nvGrpSpPr>
        <p:grpSpPr>
          <a:xfrm rot="5400000">
            <a:off x="1975903" y="4951884"/>
            <a:ext cx="2467537" cy="1629532"/>
            <a:chOff x="3034588" y="3429000"/>
            <a:chExt cx="2784209" cy="1491958"/>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588" y="3663142"/>
              <a:ext cx="2748410" cy="1257816"/>
            </a:xfrm>
            <a:prstGeom prst="rect">
              <a:avLst/>
            </a:prstGeom>
          </p:spPr>
        </p:pic>
        <p:sp>
          <p:nvSpPr>
            <p:cNvPr id="9" name="Rectangle 8"/>
            <p:cNvSpPr/>
            <p:nvPr/>
          </p:nvSpPr>
          <p:spPr bwMode="auto">
            <a:xfrm>
              <a:off x="4607799" y="3429000"/>
              <a:ext cx="1210998" cy="914400"/>
            </a:xfrm>
            <a:prstGeom prst="rect">
              <a:avLst/>
            </a:prstGeom>
            <a:solidFill>
              <a:schemeClr val="bg1"/>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308" y="4575308"/>
            <a:ext cx="1772229" cy="114278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213" y="4314222"/>
            <a:ext cx="1606067" cy="16649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934200" y="4314222"/>
            <a:ext cx="1452428" cy="1452428"/>
          </a:xfrm>
          <a:prstGeom prst="rect">
            <a:avLst/>
          </a:prstGeom>
        </p:spPr>
      </p:pic>
    </p:spTree>
    <p:extLst>
      <p:ext uri="{BB962C8B-B14F-4D97-AF65-F5344CB8AC3E}">
        <p14:creationId xmlns:p14="http://schemas.microsoft.com/office/powerpoint/2010/main" val="11550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PC Security Issues</a:t>
            </a:r>
            <a:endParaRPr lang="en-US" dirty="0"/>
          </a:p>
        </p:txBody>
      </p:sp>
      <p:sp>
        <p:nvSpPr>
          <p:cNvPr id="5" name="Content Placeholder 4"/>
          <p:cNvSpPr>
            <a:spLocks noGrp="1"/>
          </p:cNvSpPr>
          <p:nvPr>
            <p:ph sz="half" idx="1"/>
          </p:nvPr>
        </p:nvSpPr>
        <p:spPr>
          <a:xfrm>
            <a:off x="968991" y="1600200"/>
            <a:ext cx="4038600" cy="2520950"/>
          </a:xfrm>
        </p:spPr>
        <p:txBody>
          <a:bodyPr/>
          <a:lstStyle/>
          <a:p>
            <a:r>
              <a:rPr lang="en-US" dirty="0" smtClean="0"/>
              <a:t>Pop-ups</a:t>
            </a:r>
          </a:p>
          <a:p>
            <a:r>
              <a:rPr lang="en-US" dirty="0" smtClean="0"/>
              <a:t>Browser redirection</a:t>
            </a:r>
          </a:p>
          <a:p>
            <a:r>
              <a:rPr lang="en-US" dirty="0" smtClean="0"/>
              <a:t>Security alerts</a:t>
            </a:r>
          </a:p>
          <a:p>
            <a:r>
              <a:rPr lang="en-US" dirty="0" smtClean="0"/>
              <a:t>Internet connectivity issues</a:t>
            </a:r>
          </a:p>
          <a:p>
            <a:r>
              <a:rPr lang="en-US" dirty="0" smtClean="0"/>
              <a:t>Slow performance</a:t>
            </a:r>
          </a:p>
          <a:p>
            <a:r>
              <a:rPr lang="en-US" dirty="0" smtClean="0"/>
              <a:t>PC locks up</a:t>
            </a:r>
          </a:p>
          <a:p>
            <a:r>
              <a:rPr lang="en-US" dirty="0" smtClean="0"/>
              <a:t>Applications crash</a:t>
            </a:r>
          </a:p>
          <a:p>
            <a:r>
              <a:rPr lang="en-US" dirty="0" smtClean="0"/>
              <a:t>Windows update fails</a:t>
            </a:r>
          </a:p>
        </p:txBody>
      </p:sp>
      <p:sp>
        <p:nvSpPr>
          <p:cNvPr id="6" name="Content Placeholder 5"/>
          <p:cNvSpPr>
            <a:spLocks noGrp="1"/>
          </p:cNvSpPr>
          <p:nvPr>
            <p:ph sz="half" idx="2"/>
          </p:nvPr>
        </p:nvSpPr>
        <p:spPr>
          <a:xfrm>
            <a:off x="4600423" y="1600200"/>
            <a:ext cx="4038600" cy="2368550"/>
          </a:xfrm>
        </p:spPr>
        <p:txBody>
          <a:bodyPr/>
          <a:lstStyle/>
          <a:p>
            <a:r>
              <a:rPr lang="en-US" dirty="0" smtClean="0"/>
              <a:t>Rogue antivirus</a:t>
            </a:r>
          </a:p>
          <a:p>
            <a:r>
              <a:rPr lang="en-US" dirty="0" smtClean="0"/>
              <a:t>Email </a:t>
            </a:r>
            <a:r>
              <a:rPr lang="en-US" dirty="0"/>
              <a:t>issues</a:t>
            </a:r>
          </a:p>
          <a:p>
            <a:r>
              <a:rPr lang="en-US" dirty="0"/>
              <a:t>Access denied</a:t>
            </a:r>
          </a:p>
          <a:p>
            <a:r>
              <a:rPr lang="en-US" dirty="0"/>
              <a:t>Malware infestation</a:t>
            </a:r>
          </a:p>
          <a:p>
            <a:r>
              <a:rPr lang="en-US" dirty="0"/>
              <a:t>File system </a:t>
            </a:r>
            <a:r>
              <a:rPr lang="en-US" dirty="0" smtClean="0"/>
              <a:t>issues</a:t>
            </a:r>
          </a:p>
          <a:p>
            <a:r>
              <a:rPr lang="en-US" dirty="0" smtClean="0"/>
              <a:t>Invalid certificate</a:t>
            </a:r>
            <a:endParaRPr lang="en-US" dirty="0"/>
          </a:p>
          <a:p>
            <a:r>
              <a:rPr lang="en-US" dirty="0"/>
              <a:t>Data access issues</a:t>
            </a:r>
          </a:p>
          <a:p>
            <a:r>
              <a:rPr lang="en-US" dirty="0"/>
              <a:t>Backup security</a:t>
            </a:r>
          </a:p>
          <a:p>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495800"/>
            <a:ext cx="2052834" cy="137438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976" y="4757737"/>
            <a:ext cx="1496193" cy="1492054"/>
          </a:xfrm>
          <a:prstGeom prst="rect">
            <a:avLst/>
          </a:prstGeom>
        </p:spPr>
      </p:pic>
    </p:spTree>
    <p:extLst>
      <p:ext uri="{BB962C8B-B14F-4D97-AF65-F5344CB8AC3E}">
        <p14:creationId xmlns:p14="http://schemas.microsoft.com/office/powerpoint/2010/main" val="1137950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Troubleshooting Tools</a:t>
            </a:r>
            <a:endParaRPr lang="en-US" dirty="0"/>
          </a:p>
        </p:txBody>
      </p:sp>
      <p:graphicFrame>
        <p:nvGraphicFramePr>
          <p:cNvPr id="5" name="Group 23"/>
          <p:cNvGraphicFramePr>
            <a:graphicFrameLocks noGrp="1"/>
          </p:cNvGraphicFramePr>
          <p:nvPr>
            <p:extLst>
              <p:ext uri="{D42A27DB-BD31-4B8C-83A1-F6EECF244321}">
                <p14:modId xmlns:p14="http://schemas.microsoft.com/office/powerpoint/2010/main" val="4016390042"/>
              </p:ext>
            </p:extLst>
          </p:nvPr>
        </p:nvGraphicFramePr>
        <p:xfrm>
          <a:off x="952500" y="1600200"/>
          <a:ext cx="7239000" cy="350520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Tool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Anti-malware/ antivirus software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This software scans a potentially infected system for malware and identifies any file signatures it recognizes as malicious. Most anti-malware solutions also provide quarantine and deletion functionality.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Recovery Console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An operating system’s recovery console provides an interface with which you can execute a limited set of actions that may help you resolve boot issues. Common recovery options include repairing master boot records, formatting drive volumes, and repairing disk corruption.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MSCONFIG/safe boot option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MSCONFIG is a System Configuration utility that can also help you troubleshoot boot and system startup issues. The utility allows you to select and deselect certain services and device drivers you do or do not want to boot with. Likewise, safe boot loads the operating system with only non-essential functionality, making it easier to isolate and remove a malware infection.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Refresh/restore options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Newer versions of Windows offer certain recovery scenarios that may resolve system slowness or corruption. Recovery scenarios include reinstalling the operating system but keeping all other files; rolling back to a previous build of the operating system; and full recovery from an operating system image.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1759647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Troubleshooting Tools (Cont.)</a:t>
            </a:r>
            <a:endParaRPr lang="en-US" dirty="0"/>
          </a:p>
        </p:txBody>
      </p:sp>
      <p:graphicFrame>
        <p:nvGraphicFramePr>
          <p:cNvPr id="5" name="Group 23"/>
          <p:cNvGraphicFramePr>
            <a:graphicFrameLocks noGrp="1"/>
          </p:cNvGraphicFramePr>
          <p:nvPr>
            <p:extLst>
              <p:ext uri="{D42A27DB-BD31-4B8C-83A1-F6EECF244321}">
                <p14:modId xmlns:p14="http://schemas.microsoft.com/office/powerpoint/2010/main" val="3872956352"/>
              </p:ext>
            </p:extLst>
          </p:nvPr>
        </p:nvGraphicFramePr>
        <p:xfrm>
          <a:off x="952500" y="1600200"/>
          <a:ext cx="7239000" cy="400812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Tool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Terminal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PC’s terminal or command-line interface will provide you with direct access to the operating system’s available commands. This can be useful as configuration GUIs like the Control Panel don’t offer access to every single diagnostic or troubleshooting command. Some of these commands, like CHKDSK, are more commonly initiated through a terminal.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System restore/ snapshot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Operating systems like Windows can take a “snapshot” of your PC at a certain point in time. If you encounter a complex issue that isn’t easily remedied, you can restore the previous snapshot and return your PC to its state before the issue appeared. This may be more ideal than a typical recovery operation as it affords minimal disruption to the system.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Pre-installation environments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Most operating systems offer some sort of configuration options as part of the installation process. For example, when you install Windows, you can format your computer’s disk volumes without even needing an operating system. If you have installation media available, the pre-installation environment can help you ensure that a computer is completely wiped clean.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Event Viewer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The operating system’s Event Viewer keeps a log of all recorded system and application events. This includes sign on attempts, shutdown signals, system crashes, device driver errors, and many more scenarios that can help you identify where problems exist.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348655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Linux Boot Process </a:t>
            </a:r>
            <a:endParaRPr lang="en-US" dirty="0"/>
          </a:p>
        </p:txBody>
      </p:sp>
      <p:sp>
        <p:nvSpPr>
          <p:cNvPr id="3" name="Content Placeholder 2"/>
          <p:cNvSpPr>
            <a:spLocks noGrp="1"/>
          </p:cNvSpPr>
          <p:nvPr>
            <p:ph idx="1"/>
          </p:nvPr>
        </p:nvSpPr>
        <p:spPr>
          <a:xfrm>
            <a:off x="457200" y="1676400"/>
            <a:ext cx="8229600" cy="4044950"/>
          </a:xfrm>
        </p:spPr>
        <p:txBody>
          <a:bodyPr/>
          <a:lstStyle/>
          <a:p>
            <a:pPr marL="342900" indent="-342900">
              <a:buFont typeface="+mj-lt"/>
              <a:buAutoNum type="arabicPeriod"/>
            </a:pPr>
            <a:r>
              <a:rPr lang="en-US" dirty="0" smtClean="0"/>
              <a:t>Processor checks for BIOS and runs it.</a:t>
            </a:r>
          </a:p>
          <a:p>
            <a:pPr marL="342900" indent="-342900">
              <a:buFont typeface="+mj-lt"/>
              <a:buAutoNum type="arabicPeriod"/>
            </a:pPr>
            <a:r>
              <a:rPr lang="en-US" dirty="0" smtClean="0"/>
              <a:t>BIOS checks for peripherals and a valid boot device.</a:t>
            </a:r>
          </a:p>
          <a:p>
            <a:pPr marL="342900" indent="-342900">
              <a:buFont typeface="+mj-lt"/>
              <a:buAutoNum type="arabicPeriod"/>
            </a:pPr>
            <a:r>
              <a:rPr lang="en-US" dirty="0" smtClean="0"/>
              <a:t>BIOS loads primary boot loader into memory.</a:t>
            </a:r>
          </a:p>
          <a:p>
            <a:pPr marL="342900" indent="-342900">
              <a:buFont typeface="+mj-lt"/>
              <a:buAutoNum type="arabicPeriod"/>
            </a:pPr>
            <a:r>
              <a:rPr lang="en-US" dirty="0" smtClean="0"/>
              <a:t>User is prompted to select an OS to boot to.</a:t>
            </a:r>
          </a:p>
          <a:p>
            <a:pPr marL="342900" indent="-342900">
              <a:buFont typeface="+mj-lt"/>
              <a:buAutoNum type="arabicPeriod"/>
            </a:pPr>
            <a:r>
              <a:rPr lang="en-US" dirty="0" smtClean="0"/>
              <a:t>Boot loader finds the kernel binary, uploads the </a:t>
            </a:r>
            <a:r>
              <a:rPr lang="en-US" dirty="0" smtClean="0">
                <a:latin typeface="Courier New" panose="02070309020205020404" pitchFamily="49" charset="0"/>
                <a:cs typeface="Courier New" panose="02070309020205020404" pitchFamily="49" charset="0"/>
              </a:rPr>
              <a:t>initrd</a:t>
            </a:r>
            <a:r>
              <a:rPr lang="en-US" dirty="0" smtClean="0"/>
              <a:t> image into memory, and transfers control to the kernel.</a:t>
            </a:r>
          </a:p>
          <a:p>
            <a:pPr marL="342900" indent="-342900">
              <a:buFont typeface="+mj-lt"/>
              <a:buAutoNum type="arabicPeriod"/>
            </a:pPr>
            <a:r>
              <a:rPr lang="en-US" dirty="0" smtClean="0"/>
              <a:t>Kernel configures hardware.</a:t>
            </a:r>
          </a:p>
          <a:p>
            <a:pPr marL="342900" indent="-342900">
              <a:buFont typeface="+mj-lt"/>
              <a:buAutoNum type="arabicPeriod"/>
            </a:pPr>
            <a:r>
              <a:rPr lang="en-US" dirty="0" smtClean="0"/>
              <a:t>Kernel mounts the root partition, releases unused memory, and runs </a:t>
            </a:r>
            <a:r>
              <a:rPr lang="en-US" dirty="0" smtClean="0">
                <a:latin typeface="Courier New" panose="02070309020205020404" pitchFamily="49" charset="0"/>
                <a:cs typeface="Courier New" panose="02070309020205020404" pitchFamily="49" charset="0"/>
              </a:rPr>
              <a:t>init</a:t>
            </a:r>
          </a:p>
          <a:p>
            <a:pPr marL="342900" indent="-342900">
              <a:buFont typeface="+mj-lt"/>
              <a:buAutoNum type="arabicPeriod"/>
            </a:pPr>
            <a:r>
              <a:rPr lang="en-US" dirty="0">
                <a:latin typeface="Courier New" panose="02070309020205020404" pitchFamily="49" charset="0"/>
                <a:cs typeface="Courier New" panose="02070309020205020404" pitchFamily="49" charset="0"/>
              </a:rPr>
              <a:t>init </a:t>
            </a:r>
            <a:r>
              <a:rPr lang="en-US" dirty="0" smtClean="0"/>
              <a:t>searches </a:t>
            </a:r>
            <a:r>
              <a:rPr lang="en-US" dirty="0"/>
              <a:t>for </a:t>
            </a:r>
            <a:r>
              <a:rPr lang="en-US" dirty="0">
                <a:latin typeface="Courier New" panose="02070309020205020404" pitchFamily="49" charset="0"/>
                <a:cs typeface="Courier New" panose="02070309020205020404" pitchFamily="49" charset="0"/>
              </a:rPr>
              <a:t>inittab</a:t>
            </a:r>
            <a:r>
              <a:rPr lang="en-US" dirty="0"/>
              <a:t>, sets the environment past, checks the filesystem, initializes ports, and runs background processes for the runlevel</a:t>
            </a:r>
            <a:r>
              <a:rPr lang="en-US" dirty="0" smtClean="0"/>
              <a:t>.</a:t>
            </a:r>
          </a:p>
          <a:p>
            <a:pPr marL="342900" indent="-342900">
              <a:buFont typeface="+mj-lt"/>
              <a:buAutoNum type="arabicPeriod"/>
            </a:pPr>
            <a:r>
              <a:rPr lang="en-US" dirty="0" smtClean="0"/>
              <a:t>For graphical mode, </a:t>
            </a:r>
            <a:r>
              <a:rPr lang="en-US" dirty="0" smtClean="0">
                <a:latin typeface="Courier New" panose="02070309020205020404" pitchFamily="49" charset="0"/>
                <a:cs typeface="Courier New" panose="02070309020205020404" pitchFamily="49" charset="0"/>
              </a:rPr>
              <a:t>xdm</a:t>
            </a:r>
            <a:r>
              <a:rPr lang="en-US" dirty="0" smtClean="0"/>
              <a:t> or </a:t>
            </a:r>
            <a:r>
              <a:rPr lang="en-US" dirty="0" smtClean="0">
                <a:latin typeface="Courier New" panose="02070309020205020404" pitchFamily="49" charset="0"/>
                <a:cs typeface="Courier New" panose="02070309020205020404" pitchFamily="49" charset="0"/>
              </a:rPr>
              <a:t>kdm</a:t>
            </a:r>
            <a:r>
              <a:rPr lang="en-US" dirty="0" smtClean="0"/>
              <a:t> starts and displays the login window.</a:t>
            </a:r>
          </a:p>
          <a:p>
            <a:pPr marL="342900" indent="-342900">
              <a:buFont typeface="+mj-lt"/>
              <a:buAutoNum type="arabicPeriod"/>
            </a:pPr>
            <a:r>
              <a:rPr lang="en-US" dirty="0" smtClean="0"/>
              <a:t>Use enters login name and password.</a:t>
            </a:r>
          </a:p>
          <a:p>
            <a:pPr marL="342900" indent="-342900">
              <a:buFont typeface="+mj-lt"/>
              <a:buAutoNum type="arabicPeriod"/>
            </a:pPr>
            <a:r>
              <a:rPr lang="en-US" dirty="0" smtClean="0"/>
              <a:t>System authenticates the user credentials, runs scripts, and starts the shell.</a:t>
            </a:r>
            <a:endParaRPr lang="en-US" dirty="0"/>
          </a:p>
        </p:txBody>
      </p:sp>
    </p:spTree>
    <p:extLst>
      <p:ext uri="{BB962C8B-B14F-4D97-AF65-F5344CB8AC3E}">
        <p14:creationId xmlns:p14="http://schemas.microsoft.com/office/powerpoint/2010/main" val="1093902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2400" dirty="0" smtClean="0">
                <a:ea typeface="Calibri" panose="020F0502020204030204" pitchFamily="34" charset="0"/>
              </a:rPr>
              <a:t>The Malware Removal Process</a:t>
            </a:r>
          </a:p>
        </p:txBody>
      </p:sp>
      <p:sp>
        <p:nvSpPr>
          <p:cNvPr id="16387" name="Content Placeholder 2"/>
          <p:cNvSpPr>
            <a:spLocks noGrp="1"/>
          </p:cNvSpPr>
          <p:nvPr>
            <p:ph idx="1"/>
          </p:nvPr>
        </p:nvSpPr>
        <p:spPr>
          <a:xfrm>
            <a:off x="988219" y="1600200"/>
            <a:ext cx="5791200" cy="2216150"/>
          </a:xfrm>
        </p:spPr>
        <p:txBody>
          <a:bodyPr/>
          <a:lstStyle/>
          <a:p>
            <a:pPr marL="342900" indent="-342900">
              <a:buClr>
                <a:srgbClr val="009DDC"/>
              </a:buClr>
              <a:buFont typeface="+mj-lt"/>
              <a:buAutoNum type="arabicPeriod"/>
            </a:pPr>
            <a:r>
              <a:rPr lang="en-US" altLang="en-US" sz="1600" b="1" dirty="0" smtClean="0"/>
              <a:t>Identify malware symptoms.</a:t>
            </a:r>
          </a:p>
          <a:p>
            <a:pPr marL="342900" indent="-342900">
              <a:buClr>
                <a:srgbClr val="009DDC"/>
              </a:buClr>
              <a:buFont typeface="+mj-lt"/>
              <a:buAutoNum type="arabicPeriod"/>
            </a:pPr>
            <a:r>
              <a:rPr lang="en-US" altLang="en-US" dirty="0" smtClean="0"/>
              <a:t>Quarantine infected systems.</a:t>
            </a:r>
            <a:endParaRPr lang="en-US" altLang="en-US" sz="1600" b="1" dirty="0" smtClean="0"/>
          </a:p>
          <a:p>
            <a:pPr marL="342900" indent="-342900">
              <a:buClr>
                <a:srgbClr val="009DDC"/>
              </a:buClr>
              <a:buFont typeface="+mj-lt"/>
              <a:buAutoNum type="arabicPeriod"/>
            </a:pPr>
            <a:r>
              <a:rPr lang="en-US" altLang="en-US" sz="1600" b="1" dirty="0" smtClean="0"/>
              <a:t>Disable system restore.</a:t>
            </a:r>
          </a:p>
          <a:p>
            <a:pPr marL="342900" indent="-342900">
              <a:buClr>
                <a:srgbClr val="009DDC"/>
              </a:buClr>
              <a:buFont typeface="+mj-lt"/>
              <a:buAutoNum type="arabicPeriod"/>
            </a:pPr>
            <a:r>
              <a:rPr lang="en-US" altLang="en-US" dirty="0" smtClean="0"/>
              <a:t>Remediate infected systems.</a:t>
            </a:r>
            <a:endParaRPr lang="en-US" altLang="en-US" sz="1600" b="1" dirty="0" smtClean="0"/>
          </a:p>
          <a:p>
            <a:pPr marL="342900" indent="-342900">
              <a:buClr>
                <a:srgbClr val="009DDC"/>
              </a:buClr>
              <a:buFont typeface="+mj-lt"/>
              <a:buAutoNum type="arabicPeriod"/>
            </a:pPr>
            <a:r>
              <a:rPr lang="en-US" altLang="en-US" dirty="0" smtClean="0"/>
              <a:t>Schedule scans and updates.</a:t>
            </a:r>
            <a:endParaRPr lang="en-US" altLang="en-US" sz="1600" b="1" dirty="0" smtClean="0"/>
          </a:p>
          <a:p>
            <a:pPr marL="342900" indent="-342900">
              <a:buClr>
                <a:srgbClr val="009DDC"/>
              </a:buClr>
              <a:buFont typeface="+mj-lt"/>
              <a:buAutoNum type="arabicPeriod"/>
            </a:pPr>
            <a:r>
              <a:rPr lang="en-US" altLang="en-US" sz="1600" b="1" dirty="0" smtClean="0"/>
              <a:t>Enable system restore and create restore point.</a:t>
            </a:r>
          </a:p>
          <a:p>
            <a:pPr marL="342900" indent="-342900">
              <a:buClr>
                <a:srgbClr val="009DDC"/>
              </a:buClr>
              <a:buFont typeface="+mj-lt"/>
              <a:buAutoNum type="arabicPeriod"/>
            </a:pPr>
            <a:r>
              <a:rPr lang="en-US" altLang="en-US" sz="1600" b="1" dirty="0" smtClean="0"/>
              <a:t>Educate end users.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495800"/>
            <a:ext cx="2052834" cy="137438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4495799"/>
            <a:ext cx="2052834" cy="137438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163" y="4614469"/>
            <a:ext cx="877340" cy="709613"/>
          </a:xfrm>
          <a:prstGeom prst="rect">
            <a:avLst/>
          </a:prstGeom>
        </p:spPr>
      </p:pic>
      <p:sp>
        <p:nvSpPr>
          <p:cNvPr id="7" name="AutoShape 304"/>
          <p:cNvSpPr>
            <a:spLocks noChangeArrowheads="1"/>
          </p:cNvSpPr>
          <p:nvPr/>
        </p:nvSpPr>
        <p:spPr bwMode="auto">
          <a:xfrm>
            <a:off x="4188717" y="4746363"/>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Tree>
    <p:extLst>
      <p:ext uri="{BB962C8B-B14F-4D97-AF65-F5344CB8AC3E}">
        <p14:creationId xmlns:p14="http://schemas.microsoft.com/office/powerpoint/2010/main" val="2815469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dirty="0" smtClean="0">
                <a:ea typeface="Calibri" panose="020F0502020204030204" pitchFamily="34" charset="0"/>
              </a:rPr>
              <a:t>Malware Removal Best Practices</a:t>
            </a:r>
          </a:p>
        </p:txBody>
      </p:sp>
      <p:sp>
        <p:nvSpPr>
          <p:cNvPr id="17411" name="Content Placeholder 2"/>
          <p:cNvSpPr>
            <a:spLocks noGrp="1"/>
          </p:cNvSpPr>
          <p:nvPr>
            <p:ph idx="1"/>
          </p:nvPr>
        </p:nvSpPr>
        <p:spPr>
          <a:xfrm>
            <a:off x="950119" y="1676400"/>
            <a:ext cx="5867400" cy="1149350"/>
          </a:xfrm>
        </p:spPr>
        <p:txBody>
          <a:bodyPr/>
          <a:lstStyle/>
          <a:p>
            <a:pPr>
              <a:buClr>
                <a:srgbClr val="009DDC"/>
              </a:buClr>
              <a:buFont typeface="Wingdings" panose="05000000000000000000" pitchFamily="2" charset="2"/>
              <a:buChar char="§"/>
            </a:pPr>
            <a:r>
              <a:rPr lang="en-US" altLang="en-US" sz="1600" b="1" dirty="0" smtClean="0"/>
              <a:t>Always use trusted installation sources and websites.</a:t>
            </a:r>
          </a:p>
          <a:p>
            <a:pPr>
              <a:buClr>
                <a:srgbClr val="009DDC"/>
              </a:buClr>
              <a:buFont typeface="Wingdings" panose="05000000000000000000" pitchFamily="2" charset="2"/>
              <a:buChar char="§"/>
            </a:pPr>
            <a:r>
              <a:rPr lang="en-US" altLang="en-US" sz="1600" b="1" dirty="0" smtClean="0"/>
              <a:t>Always use email attachment protection. </a:t>
            </a:r>
          </a:p>
          <a:p>
            <a:pPr>
              <a:buClr>
                <a:srgbClr val="009DDC"/>
              </a:buClr>
              <a:buFont typeface="Wingdings" panose="05000000000000000000" pitchFamily="2" charset="2"/>
              <a:buChar char="§"/>
            </a:pPr>
            <a:r>
              <a:rPr lang="en-US" altLang="en-US" sz="1600" b="1" dirty="0" smtClean="0"/>
              <a:t>Research malware types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495800"/>
            <a:ext cx="2052834" cy="1374381"/>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4495799"/>
            <a:ext cx="2052834" cy="13743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163" y="4614469"/>
            <a:ext cx="877340" cy="709613"/>
          </a:xfrm>
          <a:prstGeom prst="rect">
            <a:avLst/>
          </a:prstGeom>
        </p:spPr>
      </p:pic>
      <p:sp>
        <p:nvSpPr>
          <p:cNvPr id="7" name="AutoShape 304"/>
          <p:cNvSpPr>
            <a:spLocks noChangeArrowheads="1"/>
          </p:cNvSpPr>
          <p:nvPr/>
        </p:nvSpPr>
        <p:spPr bwMode="auto">
          <a:xfrm>
            <a:off x="4188717" y="4746363"/>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Tree>
    <p:extLst>
      <p:ext uri="{BB962C8B-B14F-4D97-AF65-F5344CB8AC3E}">
        <p14:creationId xmlns:p14="http://schemas.microsoft.com/office/powerpoint/2010/main" val="2746793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Mobile Device Security Symptoms</a:t>
            </a:r>
            <a:endParaRPr lang="en-US" dirty="0"/>
          </a:p>
        </p:txBody>
      </p:sp>
      <p:sp>
        <p:nvSpPr>
          <p:cNvPr id="3" name="Content Placeholder 2"/>
          <p:cNvSpPr>
            <a:spLocks noGrp="1"/>
          </p:cNvSpPr>
          <p:nvPr>
            <p:ph idx="1"/>
          </p:nvPr>
        </p:nvSpPr>
        <p:spPr>
          <a:xfrm>
            <a:off x="950119" y="1676400"/>
            <a:ext cx="5867400" cy="2673350"/>
          </a:xfrm>
        </p:spPr>
        <p:txBody>
          <a:bodyPr/>
          <a:lstStyle/>
          <a:p>
            <a:r>
              <a:rPr lang="en-US" dirty="0" smtClean="0"/>
              <a:t>Signal drop or weak signal.</a:t>
            </a:r>
          </a:p>
          <a:p>
            <a:r>
              <a:rPr lang="en-US" dirty="0" smtClean="0"/>
              <a:t>Power drain.</a:t>
            </a:r>
          </a:p>
          <a:p>
            <a:r>
              <a:rPr lang="en-US" dirty="0" smtClean="0"/>
              <a:t>Slow data speeds.</a:t>
            </a:r>
          </a:p>
          <a:p>
            <a:r>
              <a:rPr lang="en-US" dirty="0" smtClean="0"/>
              <a:t>Unintended Wi-Fi connection or Bluetooth pairing.</a:t>
            </a:r>
          </a:p>
          <a:p>
            <a:r>
              <a:rPr lang="en-US" dirty="0" smtClean="0"/>
              <a:t>Leaked personal files or data.</a:t>
            </a:r>
          </a:p>
          <a:p>
            <a:r>
              <a:rPr lang="en-US" dirty="0" smtClean="0"/>
              <a:t>Data transmission over plan limit.</a:t>
            </a:r>
          </a:p>
          <a:p>
            <a:r>
              <a:rPr lang="en-US" dirty="0" smtClean="0"/>
              <a:t>Unauthorized access.</a:t>
            </a:r>
          </a:p>
          <a:p>
            <a:r>
              <a:rPr lang="en-US" dirty="0" smtClean="0"/>
              <a:t>High resource utilization.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407391"/>
            <a:ext cx="2205038" cy="290275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891749"/>
            <a:ext cx="1496193" cy="1492054"/>
          </a:xfrm>
          <a:prstGeom prst="rect">
            <a:avLst/>
          </a:prstGeom>
        </p:spPr>
      </p:pic>
    </p:spTree>
    <p:extLst>
      <p:ext uri="{BB962C8B-B14F-4D97-AF65-F5344CB8AC3E}">
        <p14:creationId xmlns:p14="http://schemas.microsoft.com/office/powerpoint/2010/main" val="793608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Security Tools</a:t>
            </a:r>
            <a:endParaRPr lang="en-US" dirty="0"/>
          </a:p>
        </p:txBody>
      </p:sp>
      <p:sp>
        <p:nvSpPr>
          <p:cNvPr id="3" name="Content Placeholder 2"/>
          <p:cNvSpPr>
            <a:spLocks noGrp="1"/>
          </p:cNvSpPr>
          <p:nvPr>
            <p:ph idx="1"/>
          </p:nvPr>
        </p:nvSpPr>
        <p:spPr>
          <a:xfrm>
            <a:off x="914400" y="1600200"/>
            <a:ext cx="4114800" cy="2514600"/>
          </a:xfrm>
        </p:spPr>
        <p:txBody>
          <a:bodyPr/>
          <a:lstStyle/>
          <a:p>
            <a:r>
              <a:rPr lang="en-US" dirty="0" smtClean="0"/>
              <a:t>Antivirus and antimalware apps.</a:t>
            </a:r>
          </a:p>
          <a:p>
            <a:r>
              <a:rPr lang="en-US" dirty="0" smtClean="0"/>
              <a:t>App scanner.</a:t>
            </a:r>
          </a:p>
          <a:p>
            <a:r>
              <a:rPr lang="en-US" dirty="0" smtClean="0"/>
              <a:t>Factory reset or clean install.</a:t>
            </a:r>
          </a:p>
          <a:p>
            <a:r>
              <a:rPr lang="en-US" dirty="0" smtClean="0"/>
              <a:t>Uninstall and reinstall apps.</a:t>
            </a:r>
          </a:p>
          <a:p>
            <a:r>
              <a:rPr lang="en-US" dirty="0" smtClean="0"/>
              <a:t>Wi-Fi analyzer.</a:t>
            </a:r>
          </a:p>
          <a:p>
            <a:r>
              <a:rPr lang="en-US" dirty="0" smtClean="0"/>
              <a:t>Cell tower analyzer.</a:t>
            </a:r>
          </a:p>
          <a:p>
            <a:r>
              <a:rPr lang="en-US" dirty="0" smtClean="0"/>
              <a:t>Backup/restore.</a:t>
            </a:r>
          </a:p>
          <a:p>
            <a:r>
              <a:rPr lang="en-US" dirty="0" smtClean="0"/>
              <a:t>Force stop.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407391"/>
            <a:ext cx="2205038" cy="29027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891749"/>
            <a:ext cx="1496193" cy="14920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7143" y="4261768"/>
            <a:ext cx="1776412" cy="1773079"/>
          </a:xfrm>
          <a:prstGeom prst="rect">
            <a:avLst/>
          </a:prstGeom>
        </p:spPr>
      </p:pic>
    </p:spTree>
    <p:extLst>
      <p:ext uri="{BB962C8B-B14F-4D97-AF65-F5344CB8AC3E}">
        <p14:creationId xmlns:p14="http://schemas.microsoft.com/office/powerpoint/2010/main" val="3605170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Troubleshooting Security Issues</a:t>
            </a:r>
            <a:endParaRPr lang="en-US" dirty="0"/>
          </a:p>
        </p:txBody>
      </p:sp>
      <p:sp>
        <p:nvSpPr>
          <p:cNvPr id="3" name="Content Placeholder 2"/>
          <p:cNvSpPr>
            <a:spLocks noGrp="1"/>
          </p:cNvSpPr>
          <p:nvPr>
            <p:ph idx="1"/>
          </p:nvPr>
        </p:nvSpPr>
        <p:spPr>
          <a:xfrm>
            <a:off x="838200" y="1486274"/>
            <a:ext cx="7772400" cy="5340350"/>
          </a:xfrm>
        </p:spPr>
        <p:txBody>
          <a:bodyPr/>
          <a:lstStyle/>
          <a:p>
            <a:r>
              <a:rPr lang="en-US" dirty="0" smtClean="0"/>
              <a:t>Maintenance:</a:t>
            </a:r>
          </a:p>
          <a:p>
            <a:pPr lvl="1"/>
            <a:r>
              <a:rPr lang="en-US" dirty="0">
                <a:latin typeface="Arial" charset="0"/>
              </a:rPr>
              <a:t>Check status of physical security </a:t>
            </a:r>
            <a:r>
              <a:rPr lang="en-US" dirty="0" smtClean="0">
                <a:latin typeface="Arial" charset="0"/>
              </a:rPr>
              <a:t>controls.</a:t>
            </a:r>
          </a:p>
          <a:p>
            <a:pPr lvl="1"/>
            <a:r>
              <a:rPr lang="en-US" dirty="0">
                <a:latin typeface="Arial" charset="0"/>
              </a:rPr>
              <a:t>Review security </a:t>
            </a:r>
            <a:r>
              <a:rPr lang="en-US" dirty="0" smtClean="0">
                <a:latin typeface="Arial" charset="0"/>
              </a:rPr>
              <a:t>videos.</a:t>
            </a:r>
          </a:p>
          <a:p>
            <a:pPr lvl="1"/>
            <a:r>
              <a:rPr lang="en-US" dirty="0">
                <a:latin typeface="Arial" charset="0"/>
              </a:rPr>
              <a:t>Audit key systems and review audit </a:t>
            </a:r>
            <a:r>
              <a:rPr lang="en-US" dirty="0" smtClean="0">
                <a:latin typeface="Arial" charset="0"/>
              </a:rPr>
              <a:t>logs.</a:t>
            </a:r>
          </a:p>
          <a:p>
            <a:pPr lvl="1"/>
            <a:r>
              <a:rPr lang="en-US" dirty="0">
                <a:latin typeface="Arial" charset="0"/>
              </a:rPr>
              <a:t>Calibrate physical security </a:t>
            </a:r>
            <a:r>
              <a:rPr lang="en-US" dirty="0" smtClean="0">
                <a:latin typeface="Arial" charset="0"/>
              </a:rPr>
              <a:t>devices.</a:t>
            </a:r>
          </a:p>
          <a:p>
            <a:pPr lvl="1"/>
            <a:r>
              <a:rPr lang="en-US" dirty="0">
                <a:latin typeface="Arial" charset="0"/>
              </a:rPr>
              <a:t>Review organizational security </a:t>
            </a:r>
            <a:r>
              <a:rPr lang="en-US" dirty="0" smtClean="0">
                <a:latin typeface="Arial" charset="0"/>
              </a:rPr>
              <a:t>policies.</a:t>
            </a:r>
          </a:p>
          <a:p>
            <a:pPr lvl="1"/>
            <a:r>
              <a:rPr lang="en-US" dirty="0">
                <a:latin typeface="Arial" charset="0"/>
              </a:rPr>
              <a:t>Perform security </a:t>
            </a:r>
            <a:r>
              <a:rPr lang="en-US" dirty="0" smtClean="0">
                <a:latin typeface="Arial" charset="0"/>
              </a:rPr>
              <a:t>audits.</a:t>
            </a:r>
          </a:p>
          <a:p>
            <a:pPr lvl="1"/>
            <a:r>
              <a:rPr lang="en-US" dirty="0">
                <a:latin typeface="Arial" charset="0"/>
              </a:rPr>
              <a:t>Consider staging attacks to identify </a:t>
            </a:r>
            <a:r>
              <a:rPr lang="en-US" dirty="0" smtClean="0">
                <a:latin typeface="Arial" charset="0"/>
              </a:rPr>
              <a:t>vulnerabilities.</a:t>
            </a:r>
          </a:p>
          <a:p>
            <a:r>
              <a:rPr lang="en-US" dirty="0" smtClean="0">
                <a:latin typeface="Arial" charset="0"/>
              </a:rPr>
              <a:t>Troubleshooting:</a:t>
            </a:r>
          </a:p>
          <a:p>
            <a:pPr lvl="1"/>
            <a:r>
              <a:rPr lang="en-US" dirty="0">
                <a:latin typeface="Arial" charset="0"/>
              </a:rPr>
              <a:t>When users can’t access web sites, check security settings on the web </a:t>
            </a:r>
            <a:r>
              <a:rPr lang="en-US" dirty="0" smtClean="0">
                <a:latin typeface="Arial" charset="0"/>
              </a:rPr>
              <a:t>browser.</a:t>
            </a:r>
          </a:p>
          <a:p>
            <a:pPr lvl="1"/>
            <a:r>
              <a:rPr lang="en-US" dirty="0">
                <a:latin typeface="Arial" charset="0"/>
              </a:rPr>
              <a:t>When users can’t access files, check file permissions and effective permissions for the user, and check for file </a:t>
            </a:r>
            <a:r>
              <a:rPr lang="en-US" dirty="0" smtClean="0">
                <a:latin typeface="Arial" charset="0"/>
              </a:rPr>
              <a:t>encryption.</a:t>
            </a:r>
          </a:p>
          <a:p>
            <a:pPr lvl="1"/>
            <a:r>
              <a:rPr lang="en-US" dirty="0">
                <a:latin typeface="Arial" charset="0"/>
              </a:rPr>
              <a:t>When users can’t access network resources, check share permissions, NTFS permissions, and effective </a:t>
            </a:r>
            <a:r>
              <a:rPr lang="en-US" dirty="0" smtClean="0">
                <a:latin typeface="Arial" charset="0"/>
              </a:rPr>
              <a:t>permissions.</a:t>
            </a:r>
          </a:p>
          <a:p>
            <a:pPr lvl="1"/>
            <a:r>
              <a:rPr lang="en-US" dirty="0">
                <a:latin typeface="Arial" charset="0"/>
              </a:rPr>
              <a:t>When users can’t log with a biometric device, contact the </a:t>
            </a:r>
            <a:r>
              <a:rPr lang="en-US" dirty="0" smtClean="0">
                <a:latin typeface="Arial" charset="0"/>
              </a:rPr>
              <a:t>vendor.</a:t>
            </a:r>
          </a:p>
          <a:p>
            <a:pPr lvl="1"/>
            <a:r>
              <a:rPr lang="en-US" dirty="0">
                <a:latin typeface="Arial" charset="0"/>
              </a:rPr>
              <a:t>Train users to recognize security </a:t>
            </a:r>
            <a:r>
              <a:rPr lang="en-US" dirty="0" smtClean="0">
                <a:latin typeface="Arial" charset="0"/>
              </a:rPr>
              <a:t>threats.</a:t>
            </a:r>
          </a:p>
          <a:p>
            <a:pPr lvl="1"/>
            <a:r>
              <a:rPr lang="en-US" dirty="0">
                <a:latin typeface="Arial" charset="0"/>
              </a:rPr>
              <a:t>If users can’t access external data, check firewall ports for </a:t>
            </a:r>
            <a:r>
              <a:rPr lang="en-US" dirty="0" smtClean="0">
                <a:latin typeface="Arial" charset="0"/>
              </a:rPr>
              <a:t>restrictiveness.</a:t>
            </a:r>
            <a:endParaRPr lang="en-US" dirty="0" smtClean="0"/>
          </a:p>
          <a:p>
            <a:pPr lvl="1"/>
            <a:endParaRPr lang="en-US" dirty="0"/>
          </a:p>
        </p:txBody>
      </p:sp>
    </p:spTree>
    <p:extLst>
      <p:ext uri="{BB962C8B-B14F-4D97-AF65-F5344CB8AC3E}">
        <p14:creationId xmlns:p14="http://schemas.microsoft.com/office/powerpoint/2010/main" val="331316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2400" b="1" i="0" dirty="0" smtClean="0">
                <a:latin typeface="Calibri" pitchFamily="34" charset="0"/>
                <a:cs typeface="Calibri" pitchFamily="34" charset="0"/>
              </a:rPr>
              <a:t>Reflective Questions</a:t>
            </a:r>
          </a:p>
        </p:txBody>
      </p:sp>
      <p:sp>
        <p:nvSpPr>
          <p:cNvPr id="5123" name="Rectangle 3"/>
          <p:cNvSpPr>
            <a:spLocks noChangeArrowheads="1"/>
          </p:cNvSpPr>
          <p:nvPr/>
        </p:nvSpPr>
        <p:spPr bwMode="auto">
          <a:xfrm>
            <a:off x="457200" y="1143000"/>
            <a:ext cx="8229600" cy="5257800"/>
          </a:xfrm>
          <a:prstGeom prst="rect">
            <a:avLst/>
          </a:prstGeom>
          <a:noFill/>
          <a:ln>
            <a:noFill/>
          </a:ln>
          <a:extLst/>
        </p:spPr>
        <p:txBody>
          <a:bodyPr/>
          <a:lstStyle/>
          <a:p>
            <a:pPr marL="342900" indent="-342900">
              <a:spcBef>
                <a:spcPct val="20000"/>
              </a:spcBef>
              <a:buClr>
                <a:srgbClr val="009DDC"/>
              </a:buClr>
              <a:buFont typeface="+mj-lt"/>
              <a:buAutoNum type="arabicPeriod"/>
              <a:defRPr/>
            </a:pPr>
            <a:r>
              <a:rPr lang="en-US" sz="1600" b="1" dirty="0" smtClean="0"/>
              <a:t>In what system-wide </a:t>
            </a:r>
            <a:r>
              <a:rPr lang="en-US" sz="1600" b="1" dirty="0"/>
              <a:t>area do you think you will provide the most support to users</a:t>
            </a:r>
            <a:r>
              <a:rPr lang="en-US" sz="1600" b="1" dirty="0" smtClean="0"/>
              <a:t>?</a:t>
            </a:r>
            <a:br>
              <a:rPr lang="en-US" sz="1600" b="1" dirty="0" smtClean="0"/>
            </a:br>
            <a:endParaRPr lang="en-US" sz="1600" b="1" dirty="0"/>
          </a:p>
          <a:p>
            <a:pPr marL="342900" indent="-342900">
              <a:spcBef>
                <a:spcPct val="20000"/>
              </a:spcBef>
              <a:buClr>
                <a:srgbClr val="009DDC"/>
              </a:buClr>
              <a:buFont typeface="+mj-lt"/>
              <a:buAutoNum type="arabicPeriod"/>
              <a:defRPr/>
            </a:pPr>
            <a:r>
              <a:rPr lang="en-US" sz="1600" b="1" dirty="0"/>
              <a:t>Have you ever </a:t>
            </a:r>
            <a:r>
              <a:rPr lang="en-US" sz="1600" b="1" dirty="0" smtClean="0"/>
              <a:t>recovered </a:t>
            </a:r>
            <a:r>
              <a:rPr lang="en-US" sz="1600" b="1" dirty="0"/>
              <a:t>a severely compromised computer system? If so, then describe your experience.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OS X Boot Process</a:t>
            </a:r>
            <a:endParaRPr lang="en-US" dirty="0"/>
          </a:p>
        </p:txBody>
      </p:sp>
      <p:sp>
        <p:nvSpPr>
          <p:cNvPr id="3" name="Content Placeholder 2"/>
          <p:cNvSpPr>
            <a:spLocks noGrp="1"/>
          </p:cNvSpPr>
          <p:nvPr>
            <p:ph idx="1"/>
          </p:nvPr>
        </p:nvSpPr>
        <p:spPr>
          <a:xfrm>
            <a:off x="988219" y="1600200"/>
            <a:ext cx="5791200" cy="4502150"/>
          </a:xfrm>
        </p:spPr>
        <p:txBody>
          <a:bodyPr/>
          <a:lstStyle/>
          <a:p>
            <a:pPr marL="342900" indent="-342900">
              <a:buFont typeface="+mj-lt"/>
              <a:buAutoNum type="arabicPeriod"/>
            </a:pPr>
            <a:r>
              <a:rPr lang="en-US" dirty="0" smtClean="0"/>
              <a:t>Firmware initialization</a:t>
            </a:r>
          </a:p>
          <a:p>
            <a:pPr marL="571500" lvl="1" indent="-342900"/>
            <a:r>
              <a:rPr lang="en-US" dirty="0" smtClean="0"/>
              <a:t>POST test and hardware initialization</a:t>
            </a:r>
          </a:p>
          <a:p>
            <a:pPr marL="571500" lvl="1" indent="-342900"/>
            <a:r>
              <a:rPr lang="en-US" dirty="0" smtClean="0"/>
              <a:t>Booter found and started</a:t>
            </a:r>
          </a:p>
          <a:p>
            <a:pPr marL="571500" lvl="1" indent="-342900"/>
            <a:r>
              <a:rPr lang="en-US" dirty="0" smtClean="0"/>
              <a:t>Startup chime and single flash of power light</a:t>
            </a:r>
          </a:p>
          <a:p>
            <a:pPr marL="342900" indent="-342900">
              <a:buFont typeface="+mj-lt"/>
              <a:buAutoNum type="arabicPeriod"/>
            </a:pPr>
            <a:r>
              <a:rPr lang="en-US" dirty="0" smtClean="0"/>
              <a:t>Booter initialization</a:t>
            </a:r>
          </a:p>
          <a:p>
            <a:pPr marL="571500" lvl="1" indent="-342900"/>
            <a:r>
              <a:rPr lang="en-US" dirty="0" smtClean="0"/>
              <a:t>System kernel loaded</a:t>
            </a:r>
          </a:p>
          <a:p>
            <a:pPr marL="571500" lvl="1" indent="-342900"/>
            <a:r>
              <a:rPr lang="en-US" dirty="0" smtClean="0"/>
              <a:t>KEXTs loaded into memory</a:t>
            </a:r>
          </a:p>
          <a:p>
            <a:pPr marL="571500" lvl="1" indent="-342900"/>
            <a:r>
              <a:rPr lang="en-US" dirty="0" smtClean="0"/>
              <a:t>Kernel takes control</a:t>
            </a:r>
          </a:p>
          <a:p>
            <a:pPr marL="571500" lvl="1" indent="-342900"/>
            <a:r>
              <a:rPr lang="en-US" dirty="0" smtClean="0"/>
              <a:t>Apple logo displayed on screen</a:t>
            </a:r>
          </a:p>
          <a:p>
            <a:pPr marL="342900" indent="-342900">
              <a:buFont typeface="+mj-lt"/>
              <a:buAutoNum type="arabicPeriod"/>
            </a:pPr>
            <a:r>
              <a:rPr lang="en-US" dirty="0" smtClean="0"/>
              <a:t>Kernel initialization</a:t>
            </a:r>
          </a:p>
          <a:p>
            <a:pPr marL="571500" lvl="1" indent="-342900"/>
            <a:r>
              <a:rPr lang="en-US" dirty="0" smtClean="0"/>
              <a:t>Additional drivers loaded</a:t>
            </a:r>
          </a:p>
          <a:p>
            <a:pPr marL="571500" lvl="1" indent="-342900"/>
            <a:r>
              <a:rPr lang="en-US" dirty="0" smtClean="0"/>
              <a:t>Core BSD UNIX system loaded</a:t>
            </a:r>
          </a:p>
          <a:p>
            <a:pPr marL="571500" lvl="1" indent="-342900"/>
            <a:r>
              <a:rPr lang="en-US" dirty="0" smtClean="0"/>
              <a:t>Busy wheel or progress bar displayed on screen</a:t>
            </a:r>
          </a:p>
          <a:p>
            <a:pPr marL="342900" indent="-342900">
              <a:buFont typeface="+mj-lt"/>
              <a:buAutoNum type="arabicPeriod"/>
            </a:pPr>
            <a:r>
              <a:rPr lang="en-US" dirty="0" smtClean="0"/>
              <a:t>System </a:t>
            </a:r>
            <a:r>
              <a:rPr lang="en-US" dirty="0" smtClean="0">
                <a:latin typeface="Courier New" panose="02070309020205020404" pitchFamily="49" charset="0"/>
                <a:cs typeface="Courier New" panose="02070309020205020404" pitchFamily="49" charset="0"/>
              </a:rPr>
              <a:t>launchd</a:t>
            </a:r>
            <a:r>
              <a:rPr lang="en-US" dirty="0" smtClean="0"/>
              <a:t> initialization</a:t>
            </a:r>
          </a:p>
          <a:p>
            <a:pPr marL="571500" lvl="1" indent="-342900"/>
            <a:r>
              <a:rPr lang="en-US" dirty="0">
                <a:latin typeface="Courier New" panose="02070309020205020404" pitchFamily="49" charset="0"/>
                <a:cs typeface="Courier New" panose="02070309020205020404" pitchFamily="49" charset="0"/>
              </a:rPr>
              <a:t>l</a:t>
            </a:r>
            <a:r>
              <a:rPr lang="en-US" dirty="0" smtClean="0">
                <a:latin typeface="Courier New" panose="02070309020205020404" pitchFamily="49" charset="0"/>
                <a:cs typeface="Courier New" panose="02070309020205020404" pitchFamily="49" charset="0"/>
              </a:rPr>
              <a:t>aunchd</a:t>
            </a:r>
            <a:r>
              <a:rPr lang="en-US" dirty="0" smtClean="0"/>
              <a:t> starts and loads the rest of the system files</a:t>
            </a:r>
          </a:p>
          <a:p>
            <a:pPr marL="571500" lvl="1" indent="-342900"/>
            <a:r>
              <a:rPr lang="en-US" dirty="0" smtClean="0"/>
              <a:t>Login screen or Finder displayed on screen</a:t>
            </a:r>
            <a:endParaRPr lang="en-US" dirty="0"/>
          </a:p>
        </p:txBody>
      </p:sp>
    </p:spTree>
    <p:extLst>
      <p:ext uri="{BB962C8B-B14F-4D97-AF65-F5344CB8AC3E}">
        <p14:creationId xmlns:p14="http://schemas.microsoft.com/office/powerpoint/2010/main" val="4194971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smtClean="0">
                <a:latin typeface="Calibri" pitchFamily="34" charset="0"/>
                <a:cs typeface="Calibri" pitchFamily="34" charset="0"/>
              </a:rPr>
              <a:t>Operating System Troubleshooting Tools</a:t>
            </a:r>
          </a:p>
        </p:txBody>
      </p:sp>
      <p:graphicFrame>
        <p:nvGraphicFramePr>
          <p:cNvPr id="7" name="Group 23"/>
          <p:cNvGraphicFramePr>
            <a:graphicFrameLocks noGrp="1"/>
          </p:cNvGraphicFramePr>
          <p:nvPr>
            <p:extLst>
              <p:ext uri="{D42A27DB-BD31-4B8C-83A1-F6EECF244321}">
                <p14:modId xmlns:p14="http://schemas.microsoft.com/office/powerpoint/2010/main" val="2292021324"/>
              </p:ext>
            </p:extLst>
          </p:nvPr>
        </p:nvGraphicFramePr>
        <p:xfrm>
          <a:off x="952500" y="1600200"/>
          <a:ext cx="7239000" cy="4136136"/>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Tool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WinRE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Windows Recovery Environment (WinRE) to troubleshoot and manage system errors that occur within the Windows operating system.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Bootrec.exe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Found in WinRE, use this tool to troubleshoot and resolve MBR issues, boot sector problems, and BCD issues.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fixmbr</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fixboot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sfc</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System File Checker (sfc) to scan for corrupted files during startup.</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System repair disc</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You can create a repair disk to access system recovery options when the Windows installation media is unavailable.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Pre-installation environments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Windows PE is commonly used by large manufacturing companies to load a pre-installed version of Windows to provide to end users. It can also be used for troubleshooting and file system recovery by allowing administrators to run forensic and disk imaging tools.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Refresh</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If you have attempted to resolve a Windows 8/8.1 problem and have had no success, you can refresh the system.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MSCONFIG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0" i="0" u="none" strike="noStrike" cap="none" normalizeH="0" baseline="0" dirty="0" smtClean="0">
                          <a:ln>
                            <a:noFill/>
                          </a:ln>
                          <a:solidFill>
                            <a:schemeClr val="tx1"/>
                          </a:solidFill>
                          <a:effectLst/>
                          <a:latin typeface="Arial" charset="0"/>
                        </a:rPr>
                        <a:t>MSCONFIG is frequently used to test various configurations for diagnostic purposes, rather than to permanently make configuration changes.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9089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smtClean="0">
                <a:latin typeface="Calibri" pitchFamily="34" charset="0"/>
                <a:cs typeface="Calibri" pitchFamily="34" charset="0"/>
              </a:rPr>
              <a:t>Operating System Troubleshooting </a:t>
            </a:r>
            <a:br>
              <a:rPr lang="en-US" sz="2400" b="1" i="0" dirty="0" smtClean="0">
                <a:latin typeface="Calibri" pitchFamily="34" charset="0"/>
                <a:cs typeface="Calibri" pitchFamily="34" charset="0"/>
              </a:rPr>
            </a:br>
            <a:r>
              <a:rPr lang="en-US" sz="2400" b="1" i="0" dirty="0" smtClean="0">
                <a:latin typeface="Calibri" pitchFamily="34" charset="0"/>
                <a:cs typeface="Calibri" pitchFamily="34" charset="0"/>
              </a:rPr>
              <a:t>Tools (Cont.)</a:t>
            </a:r>
          </a:p>
        </p:txBody>
      </p:sp>
      <p:graphicFrame>
        <p:nvGraphicFramePr>
          <p:cNvPr id="7" name="Group 23"/>
          <p:cNvGraphicFramePr>
            <a:graphicFrameLocks noGrp="1"/>
          </p:cNvGraphicFramePr>
          <p:nvPr>
            <p:extLst>
              <p:ext uri="{D42A27DB-BD31-4B8C-83A1-F6EECF244321}">
                <p14:modId xmlns:p14="http://schemas.microsoft.com/office/powerpoint/2010/main" val="3976200516"/>
              </p:ext>
            </p:extLst>
          </p:nvPr>
        </p:nvGraphicFramePr>
        <p:xfrm>
          <a:off x="952500" y="1524000"/>
          <a:ext cx="7239000" cy="483108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Tool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DEFRAG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When systems are running slow and performance is suffering, then you may want to run the DEFRAG utility to reduce fragmentation on the hard disk by reorganizing stored data. This can affect disk performance.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REGSVR32</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This utility registers OLE controls such as DLL and ActiveX files. If you are having issues with Windows or IE, you can use REGSVR32 to unregister and reregister controls.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REGEDIT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the REGEDIT utility to make changes to infected or corrupted files within the Registry. Use caution when viewing or modifying these files in the Registry.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EXPAND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the EXPAND tool to pull one or more update files from a compressed product update package..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Event Viewer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the Event Viewer to look at a system's event logs, which may contain specific information about system errors or significant events on the computer. This can be helpful in troubleshooting various system issues.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Safe Mode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this Windows system startup method that loads only a minimal set of drivers and services. When a non-critical driver or service causes severe errors, start the system in Safe Mode, and load additional drivers, services, and applications one at a time until you recreate the error.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Command prompt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the command prompt to troubleshoot a variety of issues.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Remote Desktop and Remote Assistance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Remote Desktop and Remote Assistance to access a user’s computer and provide assistance with various issues. They must be configured and enabled prior to use.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240936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BIOS/UEFI as a Troubleshooting Tool</a:t>
            </a:r>
            <a:endParaRPr lang="en-US" dirty="0"/>
          </a:p>
        </p:txBody>
      </p:sp>
      <p:sp>
        <p:nvSpPr>
          <p:cNvPr id="3" name="Content Placeholder 2"/>
          <p:cNvSpPr>
            <a:spLocks noGrp="1"/>
          </p:cNvSpPr>
          <p:nvPr>
            <p:ph idx="1"/>
          </p:nvPr>
        </p:nvSpPr>
        <p:spPr>
          <a:xfrm>
            <a:off x="988218" y="1600200"/>
            <a:ext cx="6555581" cy="4502150"/>
          </a:xfrm>
        </p:spPr>
        <p:txBody>
          <a:bodyPr/>
          <a:lstStyle/>
          <a:p>
            <a:r>
              <a:rPr lang="en-US" dirty="0" smtClean="0"/>
              <a:t>Change boot order</a:t>
            </a:r>
          </a:p>
          <a:p>
            <a:r>
              <a:rPr lang="en-US" dirty="0" smtClean="0"/>
              <a:t>Configure hardware ports</a:t>
            </a:r>
          </a:p>
          <a:p>
            <a:r>
              <a:rPr lang="en-US" dirty="0" smtClean="0"/>
              <a:t>Configure CPU and GPU settings</a:t>
            </a:r>
          </a:p>
          <a:p>
            <a:r>
              <a:rPr lang="en-US" dirty="0" smtClean="0"/>
              <a:t>Configure peripherals such as fans and cooling systems</a:t>
            </a:r>
          </a:p>
          <a:p>
            <a:r>
              <a:rPr lang="en-US" dirty="0" smtClean="0"/>
              <a:t>Configure memory settings</a:t>
            </a:r>
          </a:p>
          <a:p>
            <a:r>
              <a:rPr lang="en-US" dirty="0" smtClean="0"/>
              <a:t>Configure power management settings</a:t>
            </a:r>
          </a:p>
        </p:txBody>
      </p:sp>
    </p:spTree>
    <p:extLst>
      <p:ext uri="{BB962C8B-B14F-4D97-AF65-F5344CB8AC3E}">
        <p14:creationId xmlns:p14="http://schemas.microsoft.com/office/powerpoint/2010/main" val="4178606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2400" dirty="0" smtClean="0">
                <a:ea typeface="Calibri" panose="020F0502020204030204" pitchFamily="34" charset="0"/>
              </a:rPr>
              <a:t>BSOD</a:t>
            </a:r>
          </a:p>
        </p:txBody>
      </p:sp>
      <p:pic>
        <p:nvPicPr>
          <p:cNvPr id="4099" name="Picture 14" descr="D:\FromSourceSafe\A+\lesson7_5.png"/>
          <p:cNvPicPr>
            <a:picLocks noChangeAspect="1" noChangeArrowheads="1"/>
          </p:cNvPicPr>
          <p:nvPr/>
        </p:nvPicPr>
        <p:blipFill>
          <a:blip r:embed="rId3">
            <a:extLst>
              <a:ext uri="{28A0092B-C50C-407E-A947-70E740481C1C}">
                <a14:useLocalDpi xmlns:a14="http://schemas.microsoft.com/office/drawing/2010/main" val="0"/>
              </a:ext>
            </a:extLst>
          </a:blip>
          <a:srcRect l="815" t="9505" r="1047" b="5431"/>
          <a:stretch>
            <a:fillRect/>
          </a:stretch>
        </p:blipFill>
        <p:spPr bwMode="auto">
          <a:xfrm>
            <a:off x="1857375" y="2057400"/>
            <a:ext cx="533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8"/>
          <p:cNvSpPr>
            <a:spLocks noChangeShapeType="1"/>
          </p:cNvSpPr>
          <p:nvPr/>
        </p:nvSpPr>
        <p:spPr bwMode="auto">
          <a:xfrm>
            <a:off x="5432425" y="1450975"/>
            <a:ext cx="6350" cy="596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 name="Rounded Rectangle 4"/>
          <p:cNvSpPr/>
          <p:nvPr/>
        </p:nvSpPr>
        <p:spPr>
          <a:xfrm>
            <a:off x="4600575" y="1401763"/>
            <a:ext cx="172402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System </a:t>
            </a:r>
            <a:r>
              <a:rPr lang="en-US" sz="1100" b="1" dirty="0" smtClean="0">
                <a:solidFill>
                  <a:schemeClr val="tx1"/>
                </a:solidFill>
              </a:rPr>
              <a:t>shutdown</a:t>
            </a:r>
            <a:endParaRPr lang="en-US" sz="1100" b="1" dirty="0">
              <a:solidFill>
                <a:schemeClr val="tx1"/>
              </a:solidFill>
            </a:endParaRPr>
          </a:p>
        </p:txBody>
      </p:sp>
      <p:sp>
        <p:nvSpPr>
          <p:cNvPr id="4102" name="Line 16"/>
          <p:cNvSpPr>
            <a:spLocks noChangeShapeType="1"/>
          </p:cNvSpPr>
          <p:nvPr/>
        </p:nvSpPr>
        <p:spPr bwMode="auto">
          <a:xfrm flipV="1">
            <a:off x="942975" y="2286000"/>
            <a:ext cx="8429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 name="Rounded Rectangle 6"/>
          <p:cNvSpPr/>
          <p:nvPr/>
        </p:nvSpPr>
        <p:spPr>
          <a:xfrm>
            <a:off x="333375" y="2163763"/>
            <a:ext cx="1143000"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Summary</a:t>
            </a:r>
          </a:p>
        </p:txBody>
      </p:sp>
      <p:sp>
        <p:nvSpPr>
          <p:cNvPr id="4104" name="Line 16"/>
          <p:cNvSpPr>
            <a:spLocks noChangeShapeType="1"/>
          </p:cNvSpPr>
          <p:nvPr/>
        </p:nvSpPr>
        <p:spPr bwMode="auto">
          <a:xfrm flipV="1">
            <a:off x="942975" y="5486400"/>
            <a:ext cx="8429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 name="Rounded Rectangle 9"/>
          <p:cNvSpPr/>
          <p:nvPr/>
        </p:nvSpPr>
        <p:spPr>
          <a:xfrm>
            <a:off x="333375" y="5257800"/>
            <a:ext cx="1143000" cy="5032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All </a:t>
            </a:r>
            <a:r>
              <a:rPr lang="en-US" sz="1100" b="1" dirty="0" smtClean="0">
                <a:solidFill>
                  <a:schemeClr val="tx1"/>
                </a:solidFill>
              </a:rPr>
              <a:t>blue background</a:t>
            </a:r>
            <a:endParaRPr lang="en-US" sz="1100" b="1" dirty="0">
              <a:solidFill>
                <a:schemeClr val="tx1"/>
              </a:solidFill>
            </a:endParaRPr>
          </a:p>
        </p:txBody>
      </p:sp>
      <p:sp>
        <p:nvSpPr>
          <p:cNvPr id="4106" name="Line 15"/>
          <p:cNvSpPr>
            <a:spLocks noChangeShapeType="1"/>
          </p:cNvSpPr>
          <p:nvPr/>
        </p:nvSpPr>
        <p:spPr bwMode="auto">
          <a:xfrm rot="10800000">
            <a:off x="6353175" y="4583113"/>
            <a:ext cx="1201738"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 name="Rounded Rectangle 10"/>
          <p:cNvSpPr/>
          <p:nvPr/>
        </p:nvSpPr>
        <p:spPr>
          <a:xfrm>
            <a:off x="7343775" y="4419600"/>
            <a:ext cx="1419225"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Memory </a:t>
            </a:r>
            <a:r>
              <a:rPr lang="en-US" sz="1100" b="1" dirty="0" smtClean="0">
                <a:solidFill>
                  <a:schemeClr val="tx1"/>
                </a:solidFill>
              </a:rPr>
              <a:t>data</a:t>
            </a:r>
            <a:endParaRPr lang="en-US" sz="1100" b="1" dirty="0">
              <a:solidFill>
                <a:schemeClr val="tx1"/>
              </a:solidFill>
            </a:endParaRPr>
          </a:p>
        </p:txBody>
      </p:sp>
    </p:spTree>
    <p:extLst>
      <p:ext uri="{BB962C8B-B14F-4D97-AF65-F5344CB8AC3E}">
        <p14:creationId xmlns:p14="http://schemas.microsoft.com/office/powerpoint/2010/main" val="4249690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2400" dirty="0" smtClean="0">
                <a:ea typeface="Calibri" panose="020F0502020204030204" pitchFamily="34" charset="0"/>
              </a:rPr>
              <a:t>System Lockup Errors</a:t>
            </a:r>
          </a:p>
        </p:txBody>
      </p:sp>
      <p:pic>
        <p:nvPicPr>
          <p:cNvPr id="5123" name="Picture 1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1641475"/>
            <a:ext cx="5326062"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Line 16"/>
          <p:cNvSpPr>
            <a:spLocks noChangeShapeType="1"/>
          </p:cNvSpPr>
          <p:nvPr/>
        </p:nvSpPr>
        <p:spPr bwMode="auto">
          <a:xfrm flipV="1">
            <a:off x="1062038" y="1874838"/>
            <a:ext cx="8429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228600" y="1641475"/>
            <a:ext cx="1371600" cy="5683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Not responding message</a:t>
            </a:r>
          </a:p>
        </p:txBody>
      </p:sp>
      <p:sp>
        <p:nvSpPr>
          <p:cNvPr id="5126" name="Line 16"/>
          <p:cNvSpPr>
            <a:spLocks noChangeShapeType="1"/>
          </p:cNvSpPr>
          <p:nvPr/>
        </p:nvSpPr>
        <p:spPr bwMode="auto">
          <a:xfrm flipV="1">
            <a:off x="4491038" y="3738563"/>
            <a:ext cx="8429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 name="Rounded Rectangle 7"/>
          <p:cNvSpPr/>
          <p:nvPr/>
        </p:nvSpPr>
        <p:spPr>
          <a:xfrm>
            <a:off x="3657600" y="3505200"/>
            <a:ext cx="1371600" cy="5683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Application hanging</a:t>
            </a:r>
          </a:p>
        </p:txBody>
      </p:sp>
    </p:spTree>
    <p:extLst>
      <p:ext uri="{BB962C8B-B14F-4D97-AF65-F5344CB8AC3E}">
        <p14:creationId xmlns:p14="http://schemas.microsoft.com/office/powerpoint/2010/main" val="3300491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9339</TotalTime>
  <Words>2825</Words>
  <Application>Microsoft Office PowerPoint</Application>
  <PresentationFormat>On-screen Show (4:3)</PresentationFormat>
  <Paragraphs>363</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Troubleshooting System-Wide Issues</vt:lpstr>
      <vt:lpstr>The Windows Boot Process</vt:lpstr>
      <vt:lpstr>The Linux Boot Process </vt:lpstr>
      <vt:lpstr>The OS X Boot Process</vt:lpstr>
      <vt:lpstr>Operating System Troubleshooting Tools</vt:lpstr>
      <vt:lpstr>Operating System Troubleshooting  Tools (Cont.)</vt:lpstr>
      <vt:lpstr>BIOS/UEFI as a Troubleshooting Tool</vt:lpstr>
      <vt:lpstr>BSOD</vt:lpstr>
      <vt:lpstr>System Lockup Errors</vt:lpstr>
      <vt:lpstr>I/O Device Issues</vt:lpstr>
      <vt:lpstr>Application Errors</vt:lpstr>
      <vt:lpstr>Boot Issues</vt:lpstr>
      <vt:lpstr>Common Operating System Symptoms</vt:lpstr>
      <vt:lpstr>Error and Warning Messages in Event Viewer</vt:lpstr>
      <vt:lpstr>Registry Error Messages</vt:lpstr>
      <vt:lpstr>Common Mobile OS and  Application Symptoms</vt:lpstr>
      <vt:lpstr>Mobile OS and Application Tools</vt:lpstr>
      <vt:lpstr>Guidelines for Troubleshooting Mobile Device OSs and Applications</vt:lpstr>
      <vt:lpstr>Guidelines for Troubleshooting Mobile Device OSs and Applications (Cont.)</vt:lpstr>
      <vt:lpstr>Guidelines for Troubleshooting Mobile Device OSs and Applications (Cont.)</vt:lpstr>
      <vt:lpstr>Guidelines for Troubleshooting Mobile Device OSs and Applications (Cont.)</vt:lpstr>
      <vt:lpstr>Guidelines for Troubleshooting Mobile Device OSs and Applications (Cont.)</vt:lpstr>
      <vt:lpstr>Common Network Issues</vt:lpstr>
      <vt:lpstr>Network Troubleshooting Utilities</vt:lpstr>
      <vt:lpstr>Linux and OS X Network Troubleshooting  Utilities</vt:lpstr>
      <vt:lpstr>Network Troubleshooting Tools</vt:lpstr>
      <vt:lpstr>Common PC Security Issues</vt:lpstr>
      <vt:lpstr>Security Troubleshooting Tools</vt:lpstr>
      <vt:lpstr>Security Troubleshooting Tools (Cont.)</vt:lpstr>
      <vt:lpstr>The Malware Removal Process</vt:lpstr>
      <vt:lpstr>Malware Removal Best Practices</vt:lpstr>
      <vt:lpstr>Common Mobile Device Security Symptoms</vt:lpstr>
      <vt:lpstr>Mobile Security Tools</vt:lpstr>
      <vt:lpstr>Guidelines for Troubleshooting Security Issues</vt:lpstr>
      <vt:lpstr>Reflective Questions</vt:lpstr>
    </vt:vector>
  </TitlesOfParts>
  <Company>element 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OV-ILT Template –  Content Developer Section</dc:title>
  <dc:subject>Courseware Resource Supplement</dc:subject>
  <dc:creator>Isalgado</dc:creator>
  <dc:description>Version 1.6_x000d_
03.31.03</dc:description>
  <cp:lastModifiedBy>Tricia Murphy</cp:lastModifiedBy>
  <cp:revision>161</cp:revision>
  <dcterms:created xsi:type="dcterms:W3CDTF">2004-05-21T12:27:45Z</dcterms:created>
  <dcterms:modified xsi:type="dcterms:W3CDTF">2016-02-29T16:31:44Z</dcterms:modified>
  <cp:category>Templates</cp:category>
</cp:coreProperties>
</file>