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95" r:id="rId2"/>
    <p:sldId id="340" r:id="rId3"/>
    <p:sldId id="341" r:id="rId4"/>
    <p:sldId id="342" r:id="rId5"/>
    <p:sldId id="343" r:id="rId6"/>
    <p:sldId id="345" r:id="rId7"/>
    <p:sldId id="346" r:id="rId8"/>
    <p:sldId id="347" r:id="rId9"/>
    <p:sldId id="348" r:id="rId10"/>
    <p:sldId id="350" r:id="rId11"/>
    <p:sldId id="351" r:id="rId12"/>
    <p:sldId id="352" r:id="rId13"/>
    <p:sldId id="353" r:id="rId14"/>
    <p:sldId id="354" r:id="rId15"/>
    <p:sldId id="355" r:id="rId16"/>
    <p:sldId id="357" r:id="rId17"/>
    <p:sldId id="356" r:id="rId18"/>
    <p:sldId id="358" r:id="rId19"/>
    <p:sldId id="359" r:id="rId20"/>
    <p:sldId id="344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5" r:id="rId47"/>
    <p:sldId id="386" r:id="rId48"/>
    <p:sldId id="387" r:id="rId49"/>
    <p:sldId id="388" r:id="rId50"/>
    <p:sldId id="349" r:id="rId51"/>
    <p:sldId id="389" r:id="rId52"/>
    <p:sldId id="311" r:id="rId53"/>
  </p:sldIdLst>
  <p:sldSz cx="9144000" cy="6858000" type="screen4x3"/>
  <p:notesSz cx="7124700" cy="9410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6600"/>
    <a:srgbClr val="009DDC"/>
    <a:srgbClr val="262CBE"/>
    <a:srgbClr val="DDDDDD"/>
    <a:srgbClr val="C4C4C4"/>
    <a:srgbClr val="CC3300"/>
    <a:srgbClr val="878787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5429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412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5.xml"/><Relationship Id="rId13" Type="http://schemas.openxmlformats.org/officeDocument/2006/relationships/slide" Target="slides/slide35.xml"/><Relationship Id="rId3" Type="http://schemas.openxmlformats.org/officeDocument/2006/relationships/slide" Target="slides/slide13.xml"/><Relationship Id="rId7" Type="http://schemas.openxmlformats.org/officeDocument/2006/relationships/slide" Target="slides/slide24.xml"/><Relationship Id="rId12" Type="http://schemas.openxmlformats.org/officeDocument/2006/relationships/slide" Target="slides/slide33.xml"/><Relationship Id="rId17" Type="http://schemas.openxmlformats.org/officeDocument/2006/relationships/slide" Target="slides/slide45.xml"/><Relationship Id="rId2" Type="http://schemas.openxmlformats.org/officeDocument/2006/relationships/slide" Target="slides/slide11.xml"/><Relationship Id="rId16" Type="http://schemas.openxmlformats.org/officeDocument/2006/relationships/slide" Target="slides/slide41.xml"/><Relationship Id="rId1" Type="http://schemas.openxmlformats.org/officeDocument/2006/relationships/slide" Target="slides/slide10.xml"/><Relationship Id="rId6" Type="http://schemas.openxmlformats.org/officeDocument/2006/relationships/slide" Target="slides/slide23.xml"/><Relationship Id="rId11" Type="http://schemas.openxmlformats.org/officeDocument/2006/relationships/slide" Target="slides/slide29.xml"/><Relationship Id="rId5" Type="http://schemas.openxmlformats.org/officeDocument/2006/relationships/slide" Target="slides/slide22.xml"/><Relationship Id="rId15" Type="http://schemas.openxmlformats.org/officeDocument/2006/relationships/slide" Target="slides/slide39.xml"/><Relationship Id="rId10" Type="http://schemas.openxmlformats.org/officeDocument/2006/relationships/slide" Target="slides/slide27.xml"/><Relationship Id="rId4" Type="http://schemas.openxmlformats.org/officeDocument/2006/relationships/slide" Target="slides/slide19.xml"/><Relationship Id="rId9" Type="http://schemas.openxmlformats.org/officeDocument/2006/relationships/slide" Target="slides/slide26.xml"/><Relationship Id="rId14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7013" y="0"/>
            <a:ext cx="308768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0876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7013" y="8939213"/>
            <a:ext cx="308768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pPr>
              <a:defRPr/>
            </a:pPr>
            <a:fld id="{D82F8ACB-C739-4F09-95DF-76C3D47492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41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5425" y="0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704850"/>
            <a:ext cx="4705350" cy="3529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2788" y="4470400"/>
            <a:ext cx="569912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37625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5425" y="8937625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pPr>
              <a:defRPr/>
            </a:pPr>
            <a:fld id="{55E6F97F-6DEC-4BE2-B5AC-A711940D9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0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3E20F2-5943-4543-A605-8B0E470F3A20}" type="slidenum">
              <a:rPr lang="en-US" smtClean="0"/>
              <a:pPr eaLnBrk="1" hangingPunct="1"/>
              <a:t>1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49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B947DA-D392-4D96-88CC-85F92A2F1B93}" type="slidenum">
              <a:rPr lang="en-US" altLang="en-US"/>
              <a:pPr eaLnBrk="1" hangingPunct="1"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5325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B947DA-D392-4D96-88CC-85F92A2F1B93}" type="slidenum">
              <a:rPr lang="en-US" altLang="en-US"/>
              <a:pPr eaLnBrk="1" hangingPunct="1"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3244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B947DA-D392-4D96-88CC-85F92A2F1B93}" type="slidenum">
              <a:rPr lang="en-US" altLang="en-US"/>
              <a:pPr eaLnBrk="1" hangingPunct="1"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7076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B947DA-D392-4D96-88CC-85F92A2F1B93}" type="slidenum">
              <a:rPr lang="en-US" altLang="en-US"/>
              <a:pPr eaLnBrk="1" hangingPunct="1"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4054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B947DA-D392-4D96-88CC-85F92A2F1B93}" type="slidenum">
              <a:rPr lang="en-US" altLang="en-US"/>
              <a:pPr eaLnBrk="1" hangingPunct="1"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4280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B947DA-D392-4D96-88CC-85F92A2F1B93}" type="slidenum">
              <a:rPr lang="en-US" altLang="en-US"/>
              <a:pPr eaLnBrk="1" hangingPunct="1"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2276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B947DA-D392-4D96-88CC-85F92A2F1B93}" type="slidenum">
              <a:rPr lang="en-US" altLang="en-US"/>
              <a:pPr eaLnBrk="1" hangingPunct="1"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1523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B947DA-D392-4D96-88CC-85F92A2F1B93}" type="slidenum">
              <a:rPr lang="en-US" altLang="en-US"/>
              <a:pPr eaLnBrk="1" hangingPunct="1"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003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B947DA-D392-4D96-88CC-85F92A2F1B93}" type="slidenum">
              <a:rPr lang="en-US" altLang="en-US"/>
              <a:pPr eaLnBrk="1" hangingPunct="1"/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516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B947DA-D392-4D96-88CC-85F92A2F1B93}" type="slidenum">
              <a:rPr lang="en-US" altLang="en-US"/>
              <a:pPr eaLnBrk="1" hangingPunct="1"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08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4A400E-C8E0-4ED5-8F75-16E2370F6BD5}" type="slidenum">
              <a:rPr lang="en-US" smtClean="0"/>
              <a:pPr eaLnBrk="1" hangingPunct="1"/>
              <a:t>2</a:t>
            </a:fld>
            <a:endParaRPr lang="en-US" dirty="0"/>
          </a:p>
        </p:txBody>
      </p:sp>
      <p:sp>
        <p:nvSpPr>
          <p:cNvPr id="225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73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B947DA-D392-4D96-88CC-85F92A2F1B93}" type="slidenum">
              <a:rPr lang="en-US" altLang="en-US"/>
              <a:pPr eaLnBrk="1" hangingPunct="1"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7014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B947DA-D392-4D96-88CC-85F92A2F1B93}" type="slidenum">
              <a:rPr lang="en-US" altLang="en-US"/>
              <a:pPr eaLnBrk="1" hangingPunct="1"/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8353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B947DA-D392-4D96-88CC-85F92A2F1B93}" type="slidenum">
              <a:rPr lang="en-US" altLang="en-US"/>
              <a:pPr eaLnBrk="1" hangingPunct="1"/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6625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B947DA-D392-4D96-88CC-85F92A2F1B93}" type="slidenum">
              <a:rPr lang="en-US" altLang="en-US"/>
              <a:pPr eaLnBrk="1" hangingPunct="1"/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8994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9EF3DD-0DD7-46F4-8CC9-9783CB6F6A15}" type="slidenum">
              <a:rPr lang="en-US" altLang="en-US"/>
              <a:pPr eaLnBrk="1" hangingPunct="1"/>
              <a:t>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79205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9EF3DD-0DD7-46F4-8CC9-9783CB6F6A15}" type="slidenum">
              <a:rPr lang="en-US" altLang="en-US"/>
              <a:pPr eaLnBrk="1" hangingPunct="1"/>
              <a:t>49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24776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9EF3DD-0DD7-46F4-8CC9-9783CB6F6A15}" type="slidenum">
              <a:rPr lang="en-US" altLang="en-US"/>
              <a:pPr eaLnBrk="1" hangingPunct="1"/>
              <a:t>51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57722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F7186F-D9E7-4962-919B-0AA5DD011911}" type="slidenum">
              <a:rPr lang="en-US" smtClean="0"/>
              <a:pPr eaLnBrk="1" hangingPunct="1"/>
              <a:t>52</a:t>
            </a:fld>
            <a:endParaRPr lang="en-US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21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8825" indent="-2921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8400" indent="-233363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6713" indent="-233363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5025" indent="-233363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225" indent="-23336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9425" indent="-23336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76625" indent="-23336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3825" indent="-23336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6AAC48-ABC9-4CBB-AD52-E11D5AF3125D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6438"/>
            <a:ext cx="4705350" cy="3529012"/>
          </a:xfrm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4470400"/>
            <a:ext cx="5699125" cy="42338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471" tIns="47236" rIns="94471" bIns="47236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94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8825" indent="-2921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8400" indent="-233363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6713" indent="-233363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5025" indent="-233363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225" indent="-23336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9425" indent="-23336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76625" indent="-23336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3825" indent="-23336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DB0686-A816-41C1-91CB-8CE4B90D7B27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0399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8825" indent="-2921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8400" indent="-233363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6713" indent="-233363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5025" indent="-233363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225" indent="-23336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9425" indent="-23336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76625" indent="-23336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3825" indent="-23336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FDE892-F951-4DB1-A3F3-BFA880A3E905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6438"/>
            <a:ext cx="4705350" cy="3529012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4470400"/>
            <a:ext cx="5699125" cy="42338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471" tIns="47236" rIns="94471" bIns="47236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855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8825" indent="-2921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8400" indent="-233363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6713" indent="-233363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5025" indent="-233363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225" indent="-23336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9425" indent="-23336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76625" indent="-23336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3825" indent="-23336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815719-23A9-48B0-94F1-80CD3E750283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4223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8825" indent="-2921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8400" indent="-233363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6713" indent="-233363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5025" indent="-233363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225" indent="-23336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9425" indent="-23336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76625" indent="-23336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3825" indent="-233363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369AFC-9BB6-4353-AF86-C064A882E319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6980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C439FF-717D-486A-89A8-AED202A3D63D}" type="slidenum">
              <a:rPr lang="en-US" altLang="en-US"/>
              <a:pPr eaLnBrk="1" hangingPunct="1"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3971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BEE278-9E26-4BC9-A7C5-1D2804F1A392}" type="slidenum">
              <a:rPr lang="en-US" altLang="en-US"/>
              <a:pPr eaLnBrk="1" hangingPunct="1"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936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154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i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923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0450"/>
            <a:ext cx="4038600" cy="5340350"/>
          </a:xfrm>
        </p:spPr>
        <p:txBody>
          <a:bodyPr/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0450"/>
            <a:ext cx="4038600" cy="5340350"/>
          </a:xfrm>
        </p:spPr>
        <p:txBody>
          <a:bodyPr/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127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739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14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0450"/>
            <a:ext cx="8229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68532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white">
          <a:xfrm>
            <a:off x="8178800" y="6551613"/>
            <a:ext cx="9652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5" tIns="41272" rIns="88895" bIns="41272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857250" algn="r"/>
              </a:tabLst>
            </a:pPr>
            <a:r>
              <a:rPr lang="en-US" sz="800" dirty="0">
                <a:solidFill>
                  <a:srgbClr val="C4C4C4"/>
                </a:solidFill>
              </a:rPr>
              <a:t>OV 9 - </a:t>
            </a:r>
            <a:fld id="{B4BB2389-B011-493F-BC0E-7785D9F75971}" type="slidenum">
              <a:rPr lang="en-US" sz="800">
                <a:solidFill>
                  <a:srgbClr val="C4C4C4"/>
                </a:solidFill>
              </a:rPr>
              <a:pPr algn="ctr" eaLnBrk="0" hangingPunct="0">
                <a:spcBef>
                  <a:spcPct val="50000"/>
                </a:spcBef>
                <a:tabLst>
                  <a:tab pos="857250" algn="r"/>
                </a:tabLst>
              </a:pPr>
              <a:t>‹#›</a:t>
            </a:fld>
            <a:endParaRPr lang="en-US" sz="800" dirty="0">
              <a:solidFill>
                <a:srgbClr val="C4C4C4"/>
              </a:solidFill>
            </a:endParaRPr>
          </a:p>
        </p:txBody>
      </p:sp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-19050" y="6551613"/>
            <a:ext cx="375285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2" tIns="44447" rIns="90482" bIns="44447">
            <a:spAutoFit/>
          </a:bodyPr>
          <a:lstStyle/>
          <a:p>
            <a:pPr algn="r" eaLnBrk="0" hangingPunct="0"/>
            <a:r>
              <a:rPr lang="en-US" sz="1000" dirty="0">
                <a:solidFill>
                  <a:srgbClr val="D9D9D9"/>
                </a:solidFill>
              </a:rPr>
              <a:t>Copyright © 2016 </a:t>
            </a:r>
            <a:r>
              <a:rPr lang="en-US" sz="1000" b="1" dirty="0">
                <a:solidFill>
                  <a:srgbClr val="D9D9D9"/>
                </a:solidFill>
              </a:rPr>
              <a:t>Logical Operations, Inc</a:t>
            </a:r>
            <a:r>
              <a:rPr lang="en-US" sz="1000" dirty="0">
                <a:solidFill>
                  <a:srgbClr val="D9D9D9"/>
                </a:solidFill>
              </a:rPr>
              <a:t>. All rights reserved.</a:t>
            </a:r>
          </a:p>
        </p:txBody>
      </p:sp>
      <p:pic>
        <p:nvPicPr>
          <p:cNvPr id="1031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93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lr>
          <a:srgbClr val="009DDC"/>
        </a:buClr>
        <a:buFont typeface="Wingdings" panose="05000000000000000000" pitchFamily="2" charset="2"/>
        <a:buChar char="§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23838" algn="l" rtl="0" eaLnBrk="0" fontAlgn="base" hangingPunct="0">
        <a:spcBef>
          <a:spcPct val="20000"/>
        </a:spcBef>
        <a:spcAft>
          <a:spcPct val="0"/>
        </a:spcAft>
        <a:buClr>
          <a:srgbClr val="009DDC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2pPr>
      <a:lvl3pPr marL="682625" indent="-231775" algn="l" rtl="0" eaLnBrk="0" fontAlgn="base" hangingPunct="0">
        <a:spcBef>
          <a:spcPct val="20000"/>
        </a:spcBef>
        <a:spcAft>
          <a:spcPct val="0"/>
        </a:spcAft>
        <a:buClr>
          <a:srgbClr val="009DDC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n-lt"/>
        </a:defRPr>
      </a:lvl3pPr>
      <a:lvl4pPr marL="917575" indent="-234950" algn="l" rtl="0" eaLnBrk="0" fontAlgn="base" hangingPunct="0">
        <a:spcBef>
          <a:spcPct val="20000"/>
        </a:spcBef>
        <a:spcAft>
          <a:spcPct val="0"/>
        </a:spcAft>
        <a:buClr>
          <a:srgbClr val="009DDC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n-lt"/>
        </a:defRPr>
      </a:lvl4pPr>
      <a:lvl5pPr marL="1146175" indent="-231775" algn="l" rtl="0" eaLnBrk="0" fontAlgn="base" hangingPunct="0">
        <a:spcBef>
          <a:spcPct val="20000"/>
        </a:spcBef>
        <a:spcAft>
          <a:spcPct val="0"/>
        </a:spcAft>
        <a:buClr>
          <a:srgbClr val="009DDC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853238" cy="609600"/>
          </a:xfrm>
        </p:spPr>
        <p:txBody>
          <a:bodyPr/>
          <a:lstStyle/>
          <a:p>
            <a:pPr eaLnBrk="1" hangingPunct="1"/>
            <a:r>
              <a:rPr lang="en-US" sz="2400" dirty="0"/>
              <a:t>Installing and Configuring Microsoft Windows</a:t>
            </a:r>
            <a:br>
              <a:rPr lang="en-US" sz="2400" dirty="0"/>
            </a:br>
            <a:endParaRPr lang="en-US" sz="1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02613" cy="3435350"/>
          </a:xfrm>
        </p:spPr>
        <p:txBody>
          <a:bodyPr/>
          <a:lstStyle/>
          <a:p>
            <a:pPr marL="228600" indent="-228600"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sz="1600" b="1" dirty="0"/>
              <a:t>Implement Client-Side Virtualization</a:t>
            </a:r>
          </a:p>
          <a:p>
            <a:pPr marL="228600" indent="-228600"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sz="1600" b="1" dirty="0"/>
              <a:t>Install Microsoft Windows</a:t>
            </a:r>
          </a:p>
          <a:p>
            <a:pPr marL="228600" indent="-228600"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sz="1600" b="1" dirty="0"/>
              <a:t>Use Microsoft Windows</a:t>
            </a:r>
          </a:p>
          <a:p>
            <a:pPr marL="228600" indent="-228600"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dirty="0"/>
              <a:t>Configure Microsoft Windows</a:t>
            </a:r>
          </a:p>
          <a:p>
            <a:pPr marL="228600" indent="-228600"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sz="1600" b="1" dirty="0"/>
              <a:t>Upgrade Microsoft Windows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Calibri" panose="020F0502020204030204" pitchFamily="34" charset="0"/>
              </a:rPr>
              <a:t>Hardware Compatibility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033" y="1555750"/>
            <a:ext cx="5484813" cy="1873250"/>
          </a:xfrm>
        </p:spPr>
        <p:txBody>
          <a:bodyPr/>
          <a:lstStyle/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Check all system requirements and hardware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>
                <a:cs typeface="Times New Roman" panose="02020603050405020304" pitchFamily="18" charset="0"/>
              </a:rPr>
              <a:t>Retail packaging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>
                <a:cs typeface="Times New Roman" panose="02020603050405020304" pitchFamily="18" charset="0"/>
              </a:rPr>
              <a:t>Search Microsoft.com</a:t>
            </a:r>
            <a:endParaRPr lang="en-US" alt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57" y="4866355"/>
            <a:ext cx="1387108" cy="7549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40" y="4791280"/>
            <a:ext cx="856952" cy="856952"/>
          </a:xfrm>
          <a:prstGeom prst="rect">
            <a:avLst/>
          </a:prstGeom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139912" y="3653008"/>
            <a:ext cx="2132473" cy="1968330"/>
            <a:chOff x="457200" y="2333172"/>
            <a:chExt cx="2569245" cy="237148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333172"/>
              <a:ext cx="2215903" cy="153133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807" y="2593936"/>
              <a:ext cx="948638" cy="2110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675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00"/>
          <p:cNvSpPr>
            <a:spLocks noChangeShapeType="1"/>
          </p:cNvSpPr>
          <p:nvPr/>
        </p:nvSpPr>
        <p:spPr bwMode="auto">
          <a:xfrm>
            <a:off x="5646738" y="5858619"/>
            <a:ext cx="137007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Calibri" panose="020F0502020204030204" pitchFamily="34" charset="0"/>
              </a:rPr>
              <a:t>Boot Methods</a:t>
            </a:r>
          </a:p>
        </p:txBody>
      </p:sp>
      <p:pic>
        <p:nvPicPr>
          <p:cNvPr id="1126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143" y="5201954"/>
            <a:ext cx="1084644" cy="108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22" y="5138454"/>
            <a:ext cx="1179787" cy="11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 descr="D:\A+\new icons\comp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13" y="5002583"/>
            <a:ext cx="343708" cy="76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" descr="D:\A+\new icons\comp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5008093"/>
            <a:ext cx="344897" cy="76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" descr="D:\A+\new icons\comp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6" y="5414681"/>
            <a:ext cx="343709" cy="7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" descr="D:\A+\new icons\laptop_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9" y="5533741"/>
            <a:ext cx="850351" cy="58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174125"/>
              </p:ext>
            </p:extLst>
          </p:nvPr>
        </p:nvGraphicFramePr>
        <p:xfrm>
          <a:off x="952500" y="1461665"/>
          <a:ext cx="7239000" cy="335280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Boot Method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OS files and all necessary support files are loaded onto a USB device, such as a flash drive. The USB is connected to the computer and the OS starts via the files on the USB device.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CD-ROM/DVD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OS files and all necessary support files are loaded onto an optical disk, such as a CD-ROM or DVD. The disk is inserted into the optical drive of the computer and the OS starts via the files on the disk.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of the contents of an optical disk are contained in a single ISO file. ISO files stored on removable media or a host system are often used to install virtual machine OSs.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Internal storage drive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 internal HDD or SSD can hold all of the operating system's installation files and can be used to install the OS onto a different drive or a different partition on the same drive.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External storage drive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 external HDD or SSD can also be used for OS installation, most commonly over a USB interface.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PXE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OS files and all necessary support are loaded onto a server. The OS boots over a network interface, accessing the OS files on the server, instead of using a local drive.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622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2"/>
          <p:cNvSpPr>
            <a:spLocks noChangeShapeType="1"/>
          </p:cNvSpPr>
          <p:nvPr/>
        </p:nvSpPr>
        <p:spPr bwMode="auto">
          <a:xfrm>
            <a:off x="6904038" y="5227638"/>
            <a:ext cx="715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Calibri" panose="020F0502020204030204" pitchFamily="34" charset="0"/>
              </a:rPr>
              <a:t>Installation Types</a:t>
            </a: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941388" y="1574006"/>
            <a:ext cx="5794375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Clean install</a:t>
            </a:r>
          </a:p>
          <a:p>
            <a:pPr eaLnBrk="1" hangingPunct="1">
              <a:spcBef>
                <a:spcPct val="20000"/>
              </a:spcBef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Unattended installation</a:t>
            </a:r>
          </a:p>
          <a:p>
            <a:pPr eaLnBrk="1" hangingPunct="1">
              <a:spcBef>
                <a:spcPct val="20000"/>
              </a:spcBef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Repair installation</a:t>
            </a:r>
          </a:p>
          <a:p>
            <a:pPr eaLnBrk="1" hangingPunct="1">
              <a:spcBef>
                <a:spcPct val="20000"/>
              </a:spcBef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Upgrade</a:t>
            </a:r>
          </a:p>
          <a:p>
            <a:pPr eaLnBrk="1" hangingPunct="1">
              <a:spcBef>
                <a:spcPct val="20000"/>
              </a:spcBef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Multiboot</a:t>
            </a:r>
          </a:p>
          <a:p>
            <a:pPr eaLnBrk="1" hangingPunct="1">
              <a:spcBef>
                <a:spcPct val="20000"/>
              </a:spcBef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Remote network installation</a:t>
            </a:r>
          </a:p>
          <a:p>
            <a:pPr eaLnBrk="1" hangingPunct="1">
              <a:spcBef>
                <a:spcPct val="20000"/>
              </a:spcBef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Image deployment</a:t>
            </a:r>
          </a:p>
          <a:p>
            <a:pPr eaLnBrk="1" hangingPunct="1">
              <a:spcBef>
                <a:spcPct val="20000"/>
              </a:spcBef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Recovery</a:t>
            </a:r>
          </a:p>
          <a:p>
            <a:pPr eaLnBrk="1" hangingPunct="1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altLang="en-US" sz="2000" dirty="0">
              <a:cs typeface="Times New Roman" panose="02020603050405020304" pitchFamily="18" charset="0"/>
            </a:endParaRPr>
          </a:p>
        </p:txBody>
      </p:sp>
      <p:pic>
        <p:nvPicPr>
          <p:cNvPr id="13317" name="Picture 2" descr="D:\A+\new icons\C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4924425"/>
            <a:ext cx="6127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 descr="D:\A+\new icons\comp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648200"/>
            <a:ext cx="520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 descr="D:\A+\new icons\win7_ult_bo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4849813"/>
            <a:ext cx="5778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61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Calibri" panose="020F0502020204030204" pitchFamily="34" charset="0"/>
              </a:rPr>
              <a:t>Third Party Drivers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466165" y="1936237"/>
            <a:ext cx="8305800" cy="1301750"/>
          </a:xfrm>
        </p:spPr>
        <p:txBody>
          <a:bodyPr/>
          <a:lstStyle/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OS installation files include many device drivers.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Newer hardware or less-typical hardware might require manual loading of drivers.</a:t>
            </a:r>
            <a:endParaRPr lang="en-US" altLang="en-US" sz="1600" b="1" dirty="0"/>
          </a:p>
        </p:txBody>
      </p:sp>
      <p:pic>
        <p:nvPicPr>
          <p:cNvPr id="14340" name="Picture 2" descr="D:\A+\new icons\C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4924425"/>
            <a:ext cx="6127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D:\A+\new icons\comp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648200"/>
            <a:ext cx="520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D:\A+\new icons\vista_blu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845050"/>
            <a:ext cx="5778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839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Calibri" panose="020F0502020204030204" pitchFamily="34" charset="0"/>
              </a:rPr>
              <a:t>Partitioning</a:t>
            </a: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600200"/>
            <a:ext cx="69246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208929" y="2438400"/>
            <a:ext cx="1447800" cy="40798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</a:rPr>
              <a:t>Partitions</a:t>
            </a:r>
          </a:p>
        </p:txBody>
      </p:sp>
      <p:sp>
        <p:nvSpPr>
          <p:cNvPr id="15365" name="AutoShape 302"/>
          <p:cNvSpPr>
            <a:spLocks/>
          </p:cNvSpPr>
          <p:nvPr/>
        </p:nvSpPr>
        <p:spPr bwMode="auto">
          <a:xfrm rot="-5400000">
            <a:off x="4430712" y="496888"/>
            <a:ext cx="987425" cy="5715000"/>
          </a:xfrm>
          <a:prstGeom prst="rightBrace">
            <a:avLst>
              <a:gd name="adj1" fmla="val 6594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3483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Types</a:t>
            </a:r>
          </a:p>
        </p:txBody>
      </p:sp>
      <p:graphicFrame>
        <p:nvGraphicFramePr>
          <p:cNvPr id="12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319099"/>
              </p:ext>
            </p:extLst>
          </p:nvPr>
        </p:nvGraphicFramePr>
        <p:xfrm>
          <a:off x="952500" y="1633975"/>
          <a:ext cx="7239000" cy="402336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Type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NTFS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 typical Windows installations.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 handle large disk partitions.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More efficient than FAT32.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File and folder compression.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FAT32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 legacy Windows installations.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Less secure than NTFS.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Disk partition size restrictions.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exFAT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 sharing external files between Windows and OS X computers.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Provides read/write access of Windows partitions to OS X users.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CDFS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Compact Disc File System.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Enables multiple OSs to read the same optical disc.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ext2, ext3, ext4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 typical Linux installations.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ext4 is the latest, but all are supported.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NFS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Network File System.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Hosted on a server.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Clients access over the network as if the files were stored locally.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402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58" name="Straight Connector 18"/>
          <p:cNvCxnSpPr>
            <a:cxnSpLocks noChangeShapeType="1"/>
          </p:cNvCxnSpPr>
          <p:nvPr/>
        </p:nvCxnSpPr>
        <p:spPr bwMode="auto">
          <a:xfrm>
            <a:off x="2124075" y="2263775"/>
            <a:ext cx="304641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Calibri" panose="020F0502020204030204" pitchFamily="34" charset="0"/>
              </a:rPr>
              <a:t>Workgroups vs. Domains</a:t>
            </a:r>
          </a:p>
        </p:txBody>
      </p:sp>
      <p:cxnSp>
        <p:nvCxnSpPr>
          <p:cNvPr id="19460" name="Straight Connector 15"/>
          <p:cNvCxnSpPr>
            <a:cxnSpLocks noChangeShapeType="1"/>
          </p:cNvCxnSpPr>
          <p:nvPr/>
        </p:nvCxnSpPr>
        <p:spPr bwMode="auto">
          <a:xfrm>
            <a:off x="2051050" y="2430463"/>
            <a:ext cx="12700" cy="236537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1" name="Straight Connector 22"/>
          <p:cNvCxnSpPr>
            <a:cxnSpLocks noChangeShapeType="1"/>
          </p:cNvCxnSpPr>
          <p:nvPr/>
        </p:nvCxnSpPr>
        <p:spPr bwMode="auto">
          <a:xfrm flipH="1">
            <a:off x="3460750" y="4921250"/>
            <a:ext cx="20066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2" name="Straight Connector 27"/>
          <p:cNvCxnSpPr>
            <a:cxnSpLocks noChangeShapeType="1"/>
          </p:cNvCxnSpPr>
          <p:nvPr/>
        </p:nvCxnSpPr>
        <p:spPr bwMode="auto">
          <a:xfrm flipV="1">
            <a:off x="5619750" y="2667000"/>
            <a:ext cx="0" cy="19685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3" name="Straight Connector 29"/>
          <p:cNvCxnSpPr>
            <a:cxnSpLocks noChangeShapeType="1"/>
          </p:cNvCxnSpPr>
          <p:nvPr/>
        </p:nvCxnSpPr>
        <p:spPr bwMode="auto">
          <a:xfrm flipV="1">
            <a:off x="7466013" y="2667000"/>
            <a:ext cx="0" cy="262572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4" name="Straight Connector 31"/>
          <p:cNvCxnSpPr>
            <a:cxnSpLocks noChangeShapeType="1"/>
          </p:cNvCxnSpPr>
          <p:nvPr/>
        </p:nvCxnSpPr>
        <p:spPr bwMode="auto">
          <a:xfrm flipH="1">
            <a:off x="3460750" y="5438775"/>
            <a:ext cx="391477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5" name="TextBox 32"/>
          <p:cNvSpPr txBox="1">
            <a:spLocks noChangeArrowheads="1"/>
          </p:cNvSpPr>
          <p:nvPr/>
        </p:nvSpPr>
        <p:spPr bwMode="auto">
          <a:xfrm>
            <a:off x="1035050" y="5626100"/>
            <a:ext cx="23653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Client Computers</a:t>
            </a:r>
          </a:p>
        </p:txBody>
      </p:sp>
      <p:sp>
        <p:nvSpPr>
          <p:cNvPr id="19466" name="TextBox 34"/>
          <p:cNvSpPr txBox="1">
            <a:spLocks noChangeArrowheads="1"/>
          </p:cNvSpPr>
          <p:nvPr/>
        </p:nvSpPr>
        <p:spPr bwMode="auto">
          <a:xfrm>
            <a:off x="4740275" y="5068888"/>
            <a:ext cx="17573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Print Server</a:t>
            </a:r>
          </a:p>
        </p:txBody>
      </p:sp>
      <p:sp>
        <p:nvSpPr>
          <p:cNvPr id="19467" name="TextBox 35"/>
          <p:cNvSpPr txBox="1">
            <a:spLocks noChangeArrowheads="1"/>
          </p:cNvSpPr>
          <p:nvPr/>
        </p:nvSpPr>
        <p:spPr bwMode="auto">
          <a:xfrm>
            <a:off x="5391150" y="1660525"/>
            <a:ext cx="23653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Client Computers</a:t>
            </a:r>
          </a:p>
        </p:txBody>
      </p:sp>
      <p:sp>
        <p:nvSpPr>
          <p:cNvPr id="19468" name="TextBox 36"/>
          <p:cNvSpPr txBox="1">
            <a:spLocks noChangeArrowheads="1"/>
          </p:cNvSpPr>
          <p:nvPr/>
        </p:nvSpPr>
        <p:spPr bwMode="auto">
          <a:xfrm>
            <a:off x="1058863" y="1608138"/>
            <a:ext cx="19827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Administrator</a:t>
            </a:r>
          </a:p>
        </p:txBody>
      </p:sp>
      <p:sp>
        <p:nvSpPr>
          <p:cNvPr id="19469" name="TextBox 40"/>
          <p:cNvSpPr txBox="1">
            <a:spLocks noChangeArrowheads="1"/>
          </p:cNvSpPr>
          <p:nvPr/>
        </p:nvSpPr>
        <p:spPr bwMode="auto">
          <a:xfrm>
            <a:off x="6316663" y="5735638"/>
            <a:ext cx="22177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Content Management System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65725" y="1920875"/>
            <a:ext cx="2820988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9471" name="Picture 2" descr="D:\A+\new icons\laptop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2165350"/>
            <a:ext cx="6191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2" descr="D:\A+\new icons\laptop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2165350"/>
            <a:ext cx="6191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2" descr="D:\A+\new icons\laptop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165350"/>
            <a:ext cx="6191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" descr="D:\A+\new icons\comp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012950"/>
            <a:ext cx="520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3" descr="D:\A+\new icons\comp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3910013"/>
            <a:ext cx="520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3" descr="D:\A+\new icons\comp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4467225"/>
            <a:ext cx="520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812800" y="4659313"/>
            <a:ext cx="2820988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9478" name="Picture 2" descr="D:\A+\new icons\laptop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4902200"/>
            <a:ext cx="619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2" descr="D:\A+\new icons\laptop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4902200"/>
            <a:ext cx="619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2" descr="D:\A+\new icons\laptop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902200"/>
            <a:ext cx="619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67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Calibri" panose="020F0502020204030204" pitchFamily="34" charset="0"/>
              </a:rPr>
              <a:t>Workgroups vs. Domains </a:t>
            </a:r>
            <a:r>
              <a:rPr lang="en-US" altLang="en-US" dirty="0">
                <a:ea typeface="Calibri" pitchFamily="34" charset="0"/>
              </a:rPr>
              <a:t>(Cont.)</a:t>
            </a:r>
            <a:endParaRPr lang="en-US" altLang="en-US" sz="2400" dirty="0">
              <a:ea typeface="Calibri" panose="020F0502020204030204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038225" y="1500188"/>
            <a:ext cx="7375525" cy="4613275"/>
          </a:xfrm>
          <a:prstGeom prst="rect">
            <a:avLst/>
          </a:prstGeom>
          <a:solidFill>
            <a:schemeClr val="bg1"/>
          </a:solidFill>
          <a:ln w="19050" algn="ctr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cxnSp>
        <p:nvCxnSpPr>
          <p:cNvPr id="21508" name="Straight Connector 11"/>
          <p:cNvCxnSpPr>
            <a:cxnSpLocks noChangeShapeType="1"/>
          </p:cNvCxnSpPr>
          <p:nvPr/>
        </p:nvCxnSpPr>
        <p:spPr bwMode="auto">
          <a:xfrm>
            <a:off x="3757613" y="3705225"/>
            <a:ext cx="18732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09" name="Straight Connector 13"/>
          <p:cNvCxnSpPr>
            <a:cxnSpLocks noChangeShapeType="1"/>
          </p:cNvCxnSpPr>
          <p:nvPr/>
        </p:nvCxnSpPr>
        <p:spPr bwMode="auto">
          <a:xfrm>
            <a:off x="5630863" y="2339975"/>
            <a:ext cx="25400" cy="28003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0" name="Straight Connector 17"/>
          <p:cNvCxnSpPr>
            <a:cxnSpLocks noChangeShapeType="1"/>
          </p:cNvCxnSpPr>
          <p:nvPr/>
        </p:nvCxnSpPr>
        <p:spPr bwMode="auto">
          <a:xfrm>
            <a:off x="5630863" y="2339975"/>
            <a:ext cx="50641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1" name="Straight Connector 19"/>
          <p:cNvCxnSpPr>
            <a:cxnSpLocks noChangeShapeType="1"/>
          </p:cNvCxnSpPr>
          <p:nvPr/>
        </p:nvCxnSpPr>
        <p:spPr bwMode="auto">
          <a:xfrm>
            <a:off x="5630863" y="3252788"/>
            <a:ext cx="50641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2" name="Straight Connector 21"/>
          <p:cNvCxnSpPr>
            <a:cxnSpLocks noChangeShapeType="1"/>
          </p:cNvCxnSpPr>
          <p:nvPr/>
        </p:nvCxnSpPr>
        <p:spPr bwMode="auto">
          <a:xfrm>
            <a:off x="5656263" y="4144963"/>
            <a:ext cx="48101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3" name="Straight Connector 23"/>
          <p:cNvCxnSpPr>
            <a:cxnSpLocks noChangeShapeType="1"/>
          </p:cNvCxnSpPr>
          <p:nvPr/>
        </p:nvCxnSpPr>
        <p:spPr bwMode="auto">
          <a:xfrm>
            <a:off x="5656263" y="5140325"/>
            <a:ext cx="48101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4" name="TextBox 27"/>
          <p:cNvSpPr txBox="1">
            <a:spLocks noChangeArrowheads="1"/>
          </p:cNvSpPr>
          <p:nvPr/>
        </p:nvSpPr>
        <p:spPr bwMode="auto">
          <a:xfrm>
            <a:off x="1201738" y="4062413"/>
            <a:ext cx="18907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Domain Controller</a:t>
            </a:r>
          </a:p>
        </p:txBody>
      </p:sp>
      <p:sp>
        <p:nvSpPr>
          <p:cNvPr id="21515" name="TextBox 28"/>
          <p:cNvSpPr txBox="1">
            <a:spLocks noChangeArrowheads="1"/>
          </p:cNvSpPr>
          <p:nvPr/>
        </p:nvSpPr>
        <p:spPr bwMode="auto">
          <a:xfrm>
            <a:off x="2813050" y="4060825"/>
            <a:ext cx="18907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Domain Controller </a:t>
            </a:r>
          </a:p>
        </p:txBody>
      </p:sp>
      <p:sp>
        <p:nvSpPr>
          <p:cNvPr id="21516" name="TextBox 29"/>
          <p:cNvSpPr txBox="1">
            <a:spLocks noChangeArrowheads="1"/>
          </p:cNvSpPr>
          <p:nvPr/>
        </p:nvSpPr>
        <p:spPr bwMode="auto">
          <a:xfrm>
            <a:off x="6731000" y="2243138"/>
            <a:ext cx="9588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Client A</a:t>
            </a:r>
          </a:p>
        </p:txBody>
      </p:sp>
      <p:sp>
        <p:nvSpPr>
          <p:cNvPr id="21517" name="TextBox 30"/>
          <p:cNvSpPr txBox="1">
            <a:spLocks noChangeArrowheads="1"/>
          </p:cNvSpPr>
          <p:nvPr/>
        </p:nvSpPr>
        <p:spPr bwMode="auto">
          <a:xfrm>
            <a:off x="6731000" y="3186113"/>
            <a:ext cx="9588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Client B</a:t>
            </a:r>
          </a:p>
        </p:txBody>
      </p:sp>
      <p:sp>
        <p:nvSpPr>
          <p:cNvPr id="21518" name="TextBox 31"/>
          <p:cNvSpPr txBox="1">
            <a:spLocks noChangeArrowheads="1"/>
          </p:cNvSpPr>
          <p:nvPr/>
        </p:nvSpPr>
        <p:spPr bwMode="auto">
          <a:xfrm>
            <a:off x="6731000" y="4129088"/>
            <a:ext cx="9588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Client C</a:t>
            </a:r>
          </a:p>
        </p:txBody>
      </p:sp>
      <p:sp>
        <p:nvSpPr>
          <p:cNvPr id="21519" name="TextBox 32"/>
          <p:cNvSpPr txBox="1">
            <a:spLocks noChangeArrowheads="1"/>
          </p:cNvSpPr>
          <p:nvPr/>
        </p:nvSpPr>
        <p:spPr bwMode="auto">
          <a:xfrm>
            <a:off x="6731000" y="5072063"/>
            <a:ext cx="9588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Client D</a:t>
            </a:r>
          </a:p>
        </p:txBody>
      </p:sp>
      <p:cxnSp>
        <p:nvCxnSpPr>
          <p:cNvPr id="21520" name="Straight Connector 34"/>
          <p:cNvCxnSpPr>
            <a:cxnSpLocks noChangeShapeType="1"/>
          </p:cNvCxnSpPr>
          <p:nvPr/>
        </p:nvCxnSpPr>
        <p:spPr bwMode="auto">
          <a:xfrm>
            <a:off x="2451100" y="3705225"/>
            <a:ext cx="9906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522" name="Picture 2" descr="D:\A+\new icons\laptop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57413"/>
            <a:ext cx="619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3" descr="D:\A+\new icons\comp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2900363"/>
            <a:ext cx="520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3" descr="D:\A+\new icons\comp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2898775"/>
            <a:ext cx="520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" descr="D:\A+\new icons\laptop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89275"/>
            <a:ext cx="619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" descr="D:\A+\new icons\laptop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86213"/>
            <a:ext cx="619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" descr="D:\A+\new icons\laptop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02213"/>
            <a:ext cx="619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013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Homegroup vs. Workgroups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077200" cy="4079875"/>
          </a:xfrm>
        </p:spPr>
        <p:txBody>
          <a:bodyPr/>
          <a:lstStyle/>
          <a:p>
            <a:r>
              <a:rPr lang="en-US" dirty="0"/>
              <a:t>Homegroup: peer-to-peer networking</a:t>
            </a:r>
          </a:p>
          <a:p>
            <a:pPr lvl="1"/>
            <a:r>
              <a:rPr lang="en-US" dirty="0"/>
              <a:t>For home networks</a:t>
            </a:r>
          </a:p>
          <a:p>
            <a:pPr lvl="1"/>
            <a:r>
              <a:rPr lang="en-US" dirty="0"/>
              <a:t>File sharing</a:t>
            </a:r>
          </a:p>
          <a:p>
            <a:pPr lvl="1"/>
            <a:r>
              <a:rPr lang="en-US" dirty="0"/>
              <a:t>Resource sharing</a:t>
            </a:r>
          </a:p>
          <a:p>
            <a:pPr lvl="1"/>
            <a:r>
              <a:rPr lang="en-US" dirty="0"/>
              <a:t>Security and management </a:t>
            </a:r>
            <a:br>
              <a:rPr lang="en-US" dirty="0"/>
            </a:br>
            <a:r>
              <a:rPr lang="en-US" dirty="0"/>
              <a:t>options</a:t>
            </a:r>
          </a:p>
          <a:p>
            <a:pPr lvl="1"/>
            <a:r>
              <a:rPr lang="en-US" dirty="0"/>
              <a:t>Password required to add </a:t>
            </a:r>
            <a:br>
              <a:rPr lang="en-US" dirty="0"/>
            </a:br>
            <a:r>
              <a:rPr lang="en-US" dirty="0"/>
              <a:t>computers to homegroup</a:t>
            </a:r>
          </a:p>
          <a:p>
            <a:pPr lvl="1"/>
            <a:r>
              <a:rPr lang="en-US" dirty="0"/>
              <a:t>Optional on home networks</a:t>
            </a:r>
          </a:p>
          <a:p>
            <a:r>
              <a:rPr lang="en-US" dirty="0"/>
              <a:t>Workgroup: peer-to-peer </a:t>
            </a:r>
            <a:br>
              <a:rPr lang="en-US" dirty="0"/>
            </a:br>
            <a:r>
              <a:rPr lang="en-US" dirty="0"/>
              <a:t>networking</a:t>
            </a:r>
          </a:p>
          <a:p>
            <a:pPr lvl="1"/>
            <a:r>
              <a:rPr lang="en-US" dirty="0"/>
              <a:t>For home or business </a:t>
            </a:r>
            <a:br>
              <a:rPr lang="en-US" dirty="0"/>
            </a:br>
            <a:r>
              <a:rPr lang="en-US" dirty="0"/>
              <a:t>networks</a:t>
            </a:r>
          </a:p>
          <a:p>
            <a:pPr lvl="1"/>
            <a:r>
              <a:rPr lang="en-US" dirty="0"/>
              <a:t>File sharing</a:t>
            </a:r>
          </a:p>
          <a:p>
            <a:pPr lvl="1"/>
            <a:r>
              <a:rPr lang="en-US" dirty="0"/>
              <a:t>Resource sharing</a:t>
            </a:r>
          </a:p>
          <a:p>
            <a:pPr lvl="1"/>
            <a:r>
              <a:rPr lang="en-US" dirty="0"/>
              <a:t>Distributed administration</a:t>
            </a:r>
          </a:p>
          <a:p>
            <a:pPr lvl="1"/>
            <a:r>
              <a:rPr lang="en-US" dirty="0"/>
              <a:t>Required on home networks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86000"/>
            <a:ext cx="5583557" cy="411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76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Calibri" panose="020F0502020204030204" pitchFamily="34" charset="0"/>
              </a:rPr>
              <a:t>Custom System Settings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1676400"/>
          </a:xfrm>
        </p:spPr>
        <p:txBody>
          <a:bodyPr/>
          <a:lstStyle/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Regional and language settings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Computer name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Date and time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Network configuration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Workgroup vs. domain setup</a:t>
            </a:r>
          </a:p>
        </p:txBody>
      </p:sp>
    </p:spTree>
    <p:extLst>
      <p:ext uri="{BB962C8B-B14F-4D97-AF65-F5344CB8AC3E}">
        <p14:creationId xmlns:p14="http://schemas.microsoft.com/office/powerpoint/2010/main" val="265701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Virtualization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621019" y="2509781"/>
            <a:ext cx="4123350" cy="2456999"/>
            <a:chOff x="4728595" y="3680969"/>
            <a:chExt cx="4123350" cy="2456999"/>
          </a:xfrm>
        </p:grpSpPr>
        <p:grpSp>
          <p:nvGrpSpPr>
            <p:cNvPr id="8" name="Group 7"/>
            <p:cNvGrpSpPr/>
            <p:nvPr/>
          </p:nvGrpSpPr>
          <p:grpSpPr>
            <a:xfrm>
              <a:off x="6082554" y="5504983"/>
              <a:ext cx="1490662" cy="632985"/>
              <a:chOff x="6606987" y="5626006"/>
              <a:chExt cx="1490662" cy="632985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6629400" y="5626006"/>
                <a:ext cx="1446825" cy="632985"/>
              </a:xfrm>
              <a:prstGeom prst="rect">
                <a:avLst/>
              </a:prstGeom>
            </p:spPr>
          </p:pic>
          <p:sp>
            <p:nvSpPr>
              <p:cNvPr id="101" name="Text Box 306"/>
              <p:cNvSpPr txBox="1">
                <a:spLocks noChangeArrowheads="1"/>
              </p:cNvSpPr>
              <p:nvPr/>
            </p:nvSpPr>
            <p:spPr bwMode="auto">
              <a:xfrm>
                <a:off x="6606987" y="5811530"/>
                <a:ext cx="1490662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Hardware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044939" y="3689223"/>
              <a:ext cx="1490662" cy="499636"/>
              <a:chOff x="6732012" y="4477862"/>
              <a:chExt cx="1490662" cy="499636"/>
            </a:xfrm>
          </p:grpSpPr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6906331" y="4477862"/>
                <a:ext cx="1142026" cy="499636"/>
              </a:xfrm>
              <a:prstGeom prst="rect">
                <a:avLst/>
              </a:prstGeom>
            </p:spPr>
          </p:pic>
          <p:sp>
            <p:nvSpPr>
              <p:cNvPr id="102" name="Text Box 306"/>
              <p:cNvSpPr txBox="1">
                <a:spLocks noChangeArrowheads="1"/>
              </p:cNvSpPr>
              <p:nvPr/>
            </p:nvSpPr>
            <p:spPr bwMode="auto">
              <a:xfrm>
                <a:off x="6732012" y="4596711"/>
                <a:ext cx="1490662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Data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728595" y="3689223"/>
              <a:ext cx="1490662" cy="499636"/>
              <a:chOff x="6781800" y="3417940"/>
              <a:chExt cx="1490662" cy="499636"/>
            </a:xfrm>
          </p:grpSpPr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6934200" y="3417940"/>
                <a:ext cx="1142026" cy="499636"/>
              </a:xfrm>
              <a:prstGeom prst="rect">
                <a:avLst/>
              </a:prstGeom>
            </p:spPr>
          </p:pic>
          <p:sp>
            <p:nvSpPr>
              <p:cNvPr id="112" name="Text Box 306"/>
              <p:cNvSpPr txBox="1">
                <a:spLocks noChangeArrowheads="1"/>
              </p:cNvSpPr>
              <p:nvPr/>
            </p:nvSpPr>
            <p:spPr bwMode="auto">
              <a:xfrm>
                <a:off x="6781800" y="3515921"/>
                <a:ext cx="1490662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Applications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045950" y="4509345"/>
              <a:ext cx="1527266" cy="665016"/>
              <a:chOff x="6592795" y="3182850"/>
              <a:chExt cx="1527266" cy="665016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6592795" y="3182850"/>
                <a:ext cx="1520037" cy="665016"/>
              </a:xfrm>
              <a:prstGeom prst="rect">
                <a:avLst/>
              </a:prstGeom>
            </p:spPr>
          </p:pic>
          <p:sp>
            <p:nvSpPr>
              <p:cNvPr id="113" name="Text Box 306"/>
              <p:cNvSpPr txBox="1">
                <a:spLocks noChangeArrowheads="1"/>
              </p:cNvSpPr>
              <p:nvPr/>
            </p:nvSpPr>
            <p:spPr bwMode="auto">
              <a:xfrm>
                <a:off x="6629399" y="3384389"/>
                <a:ext cx="1490662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Operating System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361283" y="3680969"/>
              <a:ext cx="1490662" cy="499636"/>
              <a:chOff x="6565107" y="2614789"/>
              <a:chExt cx="1490662" cy="499636"/>
            </a:xfrm>
          </p:grpSpPr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6739425" y="2614789"/>
                <a:ext cx="1142026" cy="499636"/>
              </a:xfrm>
              <a:prstGeom prst="rect">
                <a:avLst/>
              </a:prstGeom>
            </p:spPr>
          </p:pic>
          <p:sp>
            <p:nvSpPr>
              <p:cNvPr id="114" name="Text Box 306"/>
              <p:cNvSpPr txBox="1">
                <a:spLocks noChangeArrowheads="1"/>
              </p:cNvSpPr>
              <p:nvPr/>
            </p:nvSpPr>
            <p:spPr bwMode="auto">
              <a:xfrm>
                <a:off x="6565107" y="2733638"/>
                <a:ext cx="1490662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Settings</a:t>
                </a:r>
              </a:p>
            </p:txBody>
          </p:sp>
        </p:grpSp>
      </p:grpSp>
      <p:sp>
        <p:nvSpPr>
          <p:cNvPr id="115" name="AutoShape 304"/>
          <p:cNvSpPr>
            <a:spLocks noChangeArrowheads="1"/>
          </p:cNvSpPr>
          <p:nvPr/>
        </p:nvSpPr>
        <p:spPr bwMode="auto">
          <a:xfrm>
            <a:off x="4053593" y="3433481"/>
            <a:ext cx="762000" cy="609600"/>
          </a:xfrm>
          <a:prstGeom prst="rightArrow">
            <a:avLst>
              <a:gd name="adj1" fmla="val 52602"/>
              <a:gd name="adj2" fmla="val 59572"/>
            </a:avLst>
          </a:prstGeom>
          <a:solidFill>
            <a:srgbClr val="009DDC"/>
          </a:solidFill>
          <a:ln w="9525">
            <a:noFill/>
            <a:miter lim="800000"/>
            <a:headEnd/>
            <a:tailEnd/>
          </a:ln>
          <a:effectLst>
            <a:outerShdw blurRad="38100" dist="25400" dir="2700000" sx="99000" sy="99000" algn="ctr" rotWithShape="0">
              <a:schemeClr val="tx1">
                <a:alpha val="75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20269" y="2561771"/>
            <a:ext cx="2569245" cy="2371484"/>
            <a:chOff x="457200" y="2333172"/>
            <a:chExt cx="2569245" cy="23714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333172"/>
              <a:ext cx="2215903" cy="1531332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807" y="2593936"/>
              <a:ext cx="948638" cy="2110720"/>
            </a:xfrm>
            <a:prstGeom prst="rect">
              <a:avLst/>
            </a:prstGeom>
          </p:spPr>
        </p:pic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872949" y="1327471"/>
            <a:ext cx="5540191" cy="1947085"/>
          </a:xfrm>
        </p:spPr>
        <p:txBody>
          <a:bodyPr/>
          <a:lstStyle/>
          <a:p>
            <a:r>
              <a:rPr lang="en-US" dirty="0"/>
              <a:t>Client-side virtualization</a:t>
            </a:r>
          </a:p>
          <a:p>
            <a:r>
              <a:rPr lang="en-US" dirty="0"/>
              <a:t>Server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95778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and Windows Updates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6553200" cy="462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71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Calibri" panose="020F0502020204030204" pitchFamily="34" charset="0"/>
              </a:rPr>
              <a:t>Microsoft Product Activation</a:t>
            </a:r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097088"/>
            <a:ext cx="4822825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Line 139"/>
          <p:cNvSpPr>
            <a:spLocks noChangeShapeType="1"/>
          </p:cNvSpPr>
          <p:nvPr/>
        </p:nvSpPr>
        <p:spPr bwMode="auto">
          <a:xfrm rot="-5400000">
            <a:off x="3358450" y="2377282"/>
            <a:ext cx="11890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249706" y="1524000"/>
            <a:ext cx="1476375" cy="274638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</a:rPr>
              <a:t>Grace Period</a:t>
            </a:r>
          </a:p>
        </p:txBody>
      </p:sp>
    </p:spTree>
    <p:extLst>
      <p:ext uri="{BB962C8B-B14F-4D97-AF65-F5344CB8AC3E}">
        <p14:creationId xmlns:p14="http://schemas.microsoft.com/office/powerpoint/2010/main" val="3568532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Calibri" panose="020F0502020204030204" pitchFamily="34" charset="0"/>
              </a:rPr>
              <a:t>Common Windows Features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3733800"/>
          </a:xfrm>
        </p:spPr>
        <p:txBody>
          <a:bodyPr/>
          <a:lstStyle/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File Explorer / Windows Explorer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UAC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System Restore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Administrative Tools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Windows Defender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Windows Firewall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Action Center / Security Center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Event Viewer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Control Panel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Gadgets</a:t>
            </a:r>
            <a:endParaRPr lang="en-US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93207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Calibri" panose="020F0502020204030204" pitchFamily="34" charset="0"/>
              </a:rPr>
              <a:t>Windows Vista Features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90600" y="2973843"/>
            <a:ext cx="4495800" cy="1066801"/>
          </a:xfrm>
        </p:spPr>
        <p:txBody>
          <a:bodyPr/>
          <a:lstStyle/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Aero color scheme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Desktop Gadget Gallery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86000"/>
            <a:ext cx="1999129" cy="264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0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Calibri" panose="020F0502020204030204" pitchFamily="34" charset="0"/>
              </a:rPr>
              <a:t>Windows 7 Features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14400" y="1894914"/>
            <a:ext cx="4724400" cy="4277286"/>
          </a:xfrm>
        </p:spPr>
        <p:txBody>
          <a:bodyPr/>
          <a:lstStyle/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Aero color scheme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Desktop Gadget Gallery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Multi-touch device support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Default disk partitioning changed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VHD file format</a:t>
            </a:r>
          </a:p>
          <a:p>
            <a:r>
              <a:rPr lang="en-US" altLang="en-US" dirty="0"/>
              <a:t>BitLocker</a:t>
            </a:r>
          </a:p>
          <a:p>
            <a:r>
              <a:rPr lang="en-US" altLang="en-US" dirty="0"/>
              <a:t>WinRE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Action Center</a:t>
            </a:r>
            <a:endParaRPr lang="en-US" altLang="en-US" sz="1600" b="1" dirty="0"/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Snap feature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Virtual XP Mode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Compatibility Mode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Readyboost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Shadow Copy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Easy Transfer</a:t>
            </a:r>
            <a:endParaRPr lang="en-US" alt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8" y="2514600"/>
            <a:ext cx="2057400" cy="272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36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Calibri" panose="020F0502020204030204" pitchFamily="34" charset="0"/>
              </a:rPr>
              <a:t>Windows 8/8.1 Features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315200" cy="3733800"/>
          </a:xfrm>
        </p:spPr>
        <p:txBody>
          <a:bodyPr/>
          <a:lstStyle/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Start screen</a:t>
            </a:r>
          </a:p>
          <a:p>
            <a:pPr lvl="1"/>
            <a:r>
              <a:rPr lang="en-US" altLang="en-US" sz="1400" dirty="0"/>
              <a:t>Metro UI</a:t>
            </a:r>
          </a:p>
          <a:p>
            <a:pPr lvl="1"/>
            <a:r>
              <a:rPr lang="en-US" altLang="en-US" dirty="0"/>
              <a:t>Pinning</a:t>
            </a:r>
            <a:endParaRPr lang="en-US" altLang="en-US" sz="1400" dirty="0"/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Windows Store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Side-by-side apps</a:t>
            </a:r>
          </a:p>
          <a:p>
            <a:r>
              <a:rPr lang="en-US" altLang="en-US" dirty="0"/>
              <a:t>Live ID sign-in</a:t>
            </a:r>
          </a:p>
          <a:p>
            <a:r>
              <a:rPr lang="en-US" altLang="en-US" dirty="0"/>
              <a:t>One Drive</a:t>
            </a:r>
          </a:p>
          <a:p>
            <a:r>
              <a:rPr lang="en-US" altLang="en-US" dirty="0"/>
              <a:t>Faster boot process</a:t>
            </a:r>
          </a:p>
          <a:p>
            <a:r>
              <a:rPr lang="en-US" altLang="en-US" dirty="0"/>
              <a:t>Charms</a:t>
            </a:r>
          </a:p>
          <a:p>
            <a:r>
              <a:rPr lang="en-US" altLang="en-US" dirty="0"/>
              <a:t>Multi-monitor taskbars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71" y="2160494"/>
            <a:ext cx="2608729" cy="300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2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Calibri" panose="020F0502020204030204" pitchFamily="34" charset="0"/>
              </a:rPr>
              <a:t>Windows Vista and Windows 7 Task Manager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14400" y="1563220"/>
            <a:ext cx="7315200" cy="3733800"/>
          </a:xfrm>
        </p:spPr>
        <p:txBody>
          <a:bodyPr/>
          <a:lstStyle/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Applications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Processes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Performance 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Networking</a:t>
            </a:r>
          </a:p>
          <a:p>
            <a:r>
              <a:rPr lang="en-US" altLang="en-US" dirty="0"/>
              <a:t>Users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30120"/>
            <a:ext cx="2057400" cy="2723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21" y="3507243"/>
            <a:ext cx="1999129" cy="264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26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Calibri" panose="020F0502020204030204" pitchFamily="34" charset="0"/>
              </a:rPr>
              <a:t>Windows 8 Task Manager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14400" y="1563220"/>
            <a:ext cx="7315200" cy="3733800"/>
          </a:xfrm>
        </p:spPr>
        <p:txBody>
          <a:bodyPr/>
          <a:lstStyle/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Processes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Performance 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App history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Startup</a:t>
            </a:r>
            <a:endParaRPr lang="en-US" altLang="en-US" sz="1600" b="1" dirty="0"/>
          </a:p>
          <a:p>
            <a:r>
              <a:rPr lang="en-US" altLang="en-US" dirty="0"/>
              <a:t>Users</a:t>
            </a:r>
          </a:p>
          <a:p>
            <a:r>
              <a:rPr lang="en-US" altLang="en-US" dirty="0"/>
              <a:t>Details</a:t>
            </a:r>
          </a:p>
          <a:p>
            <a:r>
              <a:rPr lang="en-US" altLang="en-US" dirty="0"/>
              <a:t>Services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381352"/>
            <a:ext cx="2608729" cy="300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17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Control Panel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75" y="1454258"/>
            <a:ext cx="5372850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64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Calibri" panose="020F0502020204030204" pitchFamily="34" charset="0"/>
              </a:rPr>
              <a:t>Internet Options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14400" y="1563220"/>
            <a:ext cx="7315200" cy="3733800"/>
          </a:xfrm>
        </p:spPr>
        <p:txBody>
          <a:bodyPr/>
          <a:lstStyle/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General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Security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Privacy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Content</a:t>
            </a:r>
            <a:endParaRPr lang="en-US" altLang="en-US" sz="1600" b="1" dirty="0"/>
          </a:p>
          <a:p>
            <a:r>
              <a:rPr lang="en-US" altLang="en-US" dirty="0"/>
              <a:t>Connections</a:t>
            </a:r>
          </a:p>
          <a:p>
            <a:r>
              <a:rPr lang="en-US" altLang="en-US" dirty="0"/>
              <a:t>Programs</a:t>
            </a:r>
          </a:p>
          <a:p>
            <a:r>
              <a:rPr lang="en-US" altLang="en-US" dirty="0"/>
              <a:t>Advanced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03" y="3657600"/>
            <a:ext cx="3328997" cy="259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7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Purposes of 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130" y="1524000"/>
            <a:ext cx="7162800" cy="4876800"/>
          </a:xfrm>
        </p:spPr>
        <p:txBody>
          <a:bodyPr/>
          <a:lstStyle/>
          <a:p>
            <a:r>
              <a:rPr lang="en-US" dirty="0"/>
              <a:t>Test new OS or software application.</a:t>
            </a:r>
          </a:p>
          <a:p>
            <a:r>
              <a:rPr lang="en-US" dirty="0"/>
              <a:t>Run software not supported by the OS.</a:t>
            </a:r>
          </a:p>
          <a:p>
            <a:r>
              <a:rPr lang="en-US" dirty="0"/>
              <a:t>Create snapshot images for VM templates.</a:t>
            </a:r>
          </a:p>
          <a:p>
            <a:r>
              <a:rPr lang="en-US" dirty="0"/>
              <a:t>Create test labs.</a:t>
            </a:r>
          </a:p>
          <a:p>
            <a:r>
              <a:rPr lang="en-US" dirty="0"/>
              <a:t>Configure and deploy multiple computing environments.</a:t>
            </a:r>
          </a:p>
          <a:p>
            <a:r>
              <a:rPr lang="en-US" dirty="0"/>
              <a:t>Set up and deploy systems for training classrooms.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782671" y="4218469"/>
            <a:ext cx="3723899" cy="1960876"/>
            <a:chOff x="4728595" y="3680969"/>
            <a:chExt cx="4123350" cy="2456999"/>
          </a:xfrm>
        </p:grpSpPr>
        <p:grpSp>
          <p:nvGrpSpPr>
            <p:cNvPr id="5" name="Group 4"/>
            <p:cNvGrpSpPr/>
            <p:nvPr/>
          </p:nvGrpSpPr>
          <p:grpSpPr>
            <a:xfrm>
              <a:off x="6082554" y="5504983"/>
              <a:ext cx="1490662" cy="632985"/>
              <a:chOff x="6606987" y="5626006"/>
              <a:chExt cx="1490662" cy="632985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6629400" y="5626006"/>
                <a:ext cx="1446825" cy="632985"/>
              </a:xfrm>
              <a:prstGeom prst="rect">
                <a:avLst/>
              </a:prstGeom>
            </p:spPr>
          </p:pic>
          <p:sp>
            <p:nvSpPr>
              <p:cNvPr id="19" name="Text Box 306"/>
              <p:cNvSpPr txBox="1">
                <a:spLocks noChangeArrowheads="1"/>
              </p:cNvSpPr>
              <p:nvPr/>
            </p:nvSpPr>
            <p:spPr bwMode="auto">
              <a:xfrm>
                <a:off x="6606987" y="5811530"/>
                <a:ext cx="1490662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Hardware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044939" y="3689223"/>
              <a:ext cx="1490662" cy="499636"/>
              <a:chOff x="6732012" y="4477862"/>
              <a:chExt cx="1490662" cy="49963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6906331" y="4477862"/>
                <a:ext cx="1142026" cy="499636"/>
              </a:xfrm>
              <a:prstGeom prst="rect">
                <a:avLst/>
              </a:prstGeom>
            </p:spPr>
          </p:pic>
          <p:sp>
            <p:nvSpPr>
              <p:cNvPr id="17" name="Text Box 306"/>
              <p:cNvSpPr txBox="1">
                <a:spLocks noChangeArrowheads="1"/>
              </p:cNvSpPr>
              <p:nvPr/>
            </p:nvSpPr>
            <p:spPr bwMode="auto">
              <a:xfrm>
                <a:off x="6732012" y="4596711"/>
                <a:ext cx="1490662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Data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728595" y="3689223"/>
              <a:ext cx="1490662" cy="499636"/>
              <a:chOff x="6781800" y="3417940"/>
              <a:chExt cx="1490662" cy="49963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6934200" y="3417940"/>
                <a:ext cx="1142026" cy="499636"/>
              </a:xfrm>
              <a:prstGeom prst="rect">
                <a:avLst/>
              </a:prstGeom>
            </p:spPr>
          </p:pic>
          <p:sp>
            <p:nvSpPr>
              <p:cNvPr id="15" name="Text Box 306"/>
              <p:cNvSpPr txBox="1">
                <a:spLocks noChangeArrowheads="1"/>
              </p:cNvSpPr>
              <p:nvPr/>
            </p:nvSpPr>
            <p:spPr bwMode="auto">
              <a:xfrm>
                <a:off x="6781800" y="3515921"/>
                <a:ext cx="1490662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Applications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045950" y="4509345"/>
              <a:ext cx="1527266" cy="665016"/>
              <a:chOff x="6592795" y="3182850"/>
              <a:chExt cx="1527266" cy="66501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6592795" y="3182850"/>
                <a:ext cx="1520037" cy="665016"/>
              </a:xfrm>
              <a:prstGeom prst="rect">
                <a:avLst/>
              </a:prstGeom>
            </p:spPr>
          </p:pic>
          <p:sp>
            <p:nvSpPr>
              <p:cNvPr id="13" name="Text Box 306"/>
              <p:cNvSpPr txBox="1">
                <a:spLocks noChangeArrowheads="1"/>
              </p:cNvSpPr>
              <p:nvPr/>
            </p:nvSpPr>
            <p:spPr bwMode="auto">
              <a:xfrm>
                <a:off x="6629399" y="3384389"/>
                <a:ext cx="1490662" cy="32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OS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361283" y="3680969"/>
              <a:ext cx="1490662" cy="499636"/>
              <a:chOff x="6565107" y="2614789"/>
              <a:chExt cx="1490662" cy="49963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6739425" y="2614789"/>
                <a:ext cx="1142026" cy="499636"/>
              </a:xfrm>
              <a:prstGeom prst="rect">
                <a:avLst/>
              </a:prstGeom>
            </p:spPr>
          </p:pic>
          <p:sp>
            <p:nvSpPr>
              <p:cNvPr id="11" name="Text Box 306"/>
              <p:cNvSpPr txBox="1">
                <a:spLocks noChangeArrowheads="1"/>
              </p:cNvSpPr>
              <p:nvPr/>
            </p:nvSpPr>
            <p:spPr bwMode="auto">
              <a:xfrm>
                <a:off x="6565107" y="2733638"/>
                <a:ext cx="1490662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100" b="1" dirty="0">
                    <a:solidFill>
                      <a:schemeClr val="bg1"/>
                    </a:solidFill>
                  </a:rPr>
                  <a:t>Settings</a:t>
                </a:r>
              </a:p>
            </p:txBody>
          </p:sp>
        </p:grpSp>
      </p:grpSp>
      <p:sp>
        <p:nvSpPr>
          <p:cNvPr id="20" name="AutoShape 304"/>
          <p:cNvSpPr>
            <a:spLocks noChangeArrowheads="1"/>
          </p:cNvSpPr>
          <p:nvPr/>
        </p:nvSpPr>
        <p:spPr bwMode="auto">
          <a:xfrm>
            <a:off x="4056530" y="4914639"/>
            <a:ext cx="762000" cy="609600"/>
          </a:xfrm>
          <a:prstGeom prst="rightArrow">
            <a:avLst>
              <a:gd name="adj1" fmla="val 52602"/>
              <a:gd name="adj2" fmla="val 59572"/>
            </a:avLst>
          </a:prstGeom>
          <a:solidFill>
            <a:srgbClr val="009DDC"/>
          </a:solidFill>
          <a:ln w="9525">
            <a:noFill/>
            <a:miter lim="800000"/>
            <a:headEnd/>
            <a:tailEnd/>
          </a:ln>
          <a:effectLst>
            <a:outerShdw blurRad="38100" dist="25400" dir="2700000" sx="99000" sy="99000" algn="ctr" rotWithShape="0">
              <a:schemeClr val="tx1">
                <a:alpha val="75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1331792" y="4235274"/>
            <a:ext cx="2132473" cy="1968330"/>
            <a:chOff x="457200" y="2333172"/>
            <a:chExt cx="2569245" cy="237148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333172"/>
              <a:ext cx="2215903" cy="153133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807" y="2593936"/>
              <a:ext cx="948638" cy="2110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0418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Control Panel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33" y="1295400"/>
            <a:ext cx="6133333" cy="5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50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Accounts Control Panel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85" y="1143000"/>
            <a:ext cx="5582429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30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Folder Options Control Panel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08" y="1448148"/>
            <a:ext cx="3829584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03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Calibri" panose="020F0502020204030204" pitchFamily="34" charset="0"/>
              </a:rPr>
              <a:t>System Control Panel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772400" cy="4077820"/>
          </a:xfrm>
        </p:spPr>
        <p:txBody>
          <a:bodyPr/>
          <a:lstStyle/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General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Computer Name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Hardware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Advanced</a:t>
            </a:r>
            <a:endParaRPr lang="en-US" altLang="en-US" sz="1600" b="1" dirty="0"/>
          </a:p>
          <a:p>
            <a:r>
              <a:rPr lang="en-US" altLang="en-US" dirty="0"/>
              <a:t>System Restore</a:t>
            </a:r>
          </a:p>
          <a:p>
            <a:r>
              <a:rPr lang="en-US" altLang="en-US" dirty="0"/>
              <a:t>Automatic Updates</a:t>
            </a:r>
          </a:p>
          <a:p>
            <a:r>
              <a:rPr lang="en-US" altLang="en-US" dirty="0"/>
              <a:t>Remote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86000"/>
            <a:ext cx="6096000" cy="415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35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Firewall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69" y="1072083"/>
            <a:ext cx="6716062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6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Calibri" panose="020F0502020204030204" pitchFamily="34" charset="0"/>
              </a:rPr>
              <a:t>Power Options Control Panel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14400" y="1563220"/>
            <a:ext cx="7315200" cy="3733800"/>
          </a:xfrm>
        </p:spPr>
        <p:txBody>
          <a:bodyPr/>
          <a:lstStyle/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Hibernate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Power Plans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Sleep/Suspend/Standby</a:t>
            </a:r>
          </a:p>
        </p:txBody>
      </p:sp>
    </p:spTree>
    <p:extLst>
      <p:ext uri="{BB962C8B-B14F-4D97-AF65-F5344CB8AC3E}">
        <p14:creationId xmlns:p14="http://schemas.microsoft.com/office/powerpoint/2010/main" val="2530267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Calibri" panose="020F0502020204030204" pitchFamily="34" charset="0"/>
              </a:rPr>
              <a:t>Programs and </a:t>
            </a:r>
            <a:r>
              <a:rPr lang="en-US" altLang="en-US" dirty="0">
                <a:ea typeface="Calibri" panose="020F0502020204030204" pitchFamily="34" charset="0"/>
              </a:rPr>
              <a:t>Features </a:t>
            </a:r>
            <a:r>
              <a:rPr lang="en-US" altLang="en-US" sz="2400" dirty="0">
                <a:ea typeface="Calibri" panose="020F0502020204030204" pitchFamily="34" charset="0"/>
              </a:rPr>
              <a:t>Control Panel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14400" y="1563220"/>
            <a:ext cx="7315200" cy="3733800"/>
          </a:xfrm>
        </p:spPr>
        <p:txBody>
          <a:bodyPr/>
          <a:lstStyle/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Enable and disable Windows features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View installed updates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Uninstall programs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Program Compatibility Troubleshooter</a:t>
            </a:r>
            <a:endParaRPr lang="en-US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69776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HomeGroup Control Panel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25" y="1517659"/>
            <a:ext cx="6698150" cy="47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70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and Printers Control Panel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25" y="1503145"/>
            <a:ext cx="6698150" cy="4722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429000" y="3505200"/>
            <a:ext cx="533400" cy="76200"/>
          </a:xfrm>
          <a:prstGeom prst="rect">
            <a:avLst/>
          </a:prstGeom>
          <a:solidFill>
            <a:srgbClr val="FFFFCC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447800" y="4724400"/>
            <a:ext cx="533400" cy="152400"/>
          </a:xfrm>
          <a:prstGeom prst="rect">
            <a:avLst/>
          </a:prstGeom>
          <a:solidFill>
            <a:srgbClr val="FFFFCC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 Box 307"/>
          <p:cNvSpPr txBox="1">
            <a:spLocks noChangeArrowheads="1"/>
          </p:cNvSpPr>
          <p:nvPr/>
        </p:nvSpPr>
        <p:spPr bwMode="auto">
          <a:xfrm>
            <a:off x="969169" y="4724400"/>
            <a:ext cx="14906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00" dirty="0"/>
              <a:t>Office Printer</a:t>
            </a:r>
          </a:p>
        </p:txBody>
      </p:sp>
      <p:sp>
        <p:nvSpPr>
          <p:cNvPr id="7" name="Text Box 307"/>
          <p:cNvSpPr txBox="1">
            <a:spLocks noChangeArrowheads="1"/>
          </p:cNvSpPr>
          <p:nvPr/>
        </p:nvSpPr>
        <p:spPr bwMode="auto">
          <a:xfrm>
            <a:off x="2950369" y="3464153"/>
            <a:ext cx="14906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00" dirty="0"/>
              <a:t>Sales01</a:t>
            </a:r>
          </a:p>
        </p:txBody>
      </p:sp>
    </p:spTree>
    <p:extLst>
      <p:ext uri="{BB962C8B-B14F-4D97-AF65-F5344CB8AC3E}">
        <p14:creationId xmlns:p14="http://schemas.microsoft.com/office/powerpoint/2010/main" val="747158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Calibri" panose="020F0502020204030204" pitchFamily="34" charset="0"/>
              </a:rPr>
              <a:t>Sound Control Panel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14400" y="1563220"/>
            <a:ext cx="7315200" cy="3733800"/>
          </a:xfrm>
        </p:spPr>
        <p:txBody>
          <a:bodyPr/>
          <a:lstStyle/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Playback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Recording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Sounds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Communications</a:t>
            </a:r>
            <a:endParaRPr lang="en-US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4709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Hypervisors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6482" y="3379515"/>
            <a:ext cx="2507581" cy="909963"/>
            <a:chOff x="4953000" y="2576892"/>
            <a:chExt cx="1947676" cy="8521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576892"/>
              <a:ext cx="1947676" cy="852108"/>
            </a:xfrm>
            <a:prstGeom prst="rect">
              <a:avLst/>
            </a:prstGeom>
          </p:spPr>
        </p:pic>
        <p:sp>
          <p:nvSpPr>
            <p:cNvPr id="5" name="Text Box 307"/>
            <p:cNvSpPr txBox="1">
              <a:spLocks noChangeArrowheads="1"/>
            </p:cNvSpPr>
            <p:nvPr/>
          </p:nvSpPr>
          <p:spPr bwMode="auto">
            <a:xfrm>
              <a:off x="5181507" y="2871977"/>
              <a:ext cx="14906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solidFill>
                    <a:schemeClr val="bg1"/>
                  </a:solidFill>
                </a:rPr>
                <a:t>Hypervisor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76482" y="4316146"/>
            <a:ext cx="3836007" cy="553516"/>
            <a:chOff x="4953000" y="2576892"/>
            <a:chExt cx="1947676" cy="8521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576892"/>
              <a:ext cx="1947676" cy="852108"/>
            </a:xfrm>
            <a:prstGeom prst="rect">
              <a:avLst/>
            </a:prstGeom>
          </p:spPr>
        </p:pic>
        <p:sp>
          <p:nvSpPr>
            <p:cNvPr id="9" name="Text Box 307"/>
            <p:cNvSpPr txBox="1">
              <a:spLocks noChangeArrowheads="1"/>
            </p:cNvSpPr>
            <p:nvPr/>
          </p:nvSpPr>
          <p:spPr bwMode="auto">
            <a:xfrm>
              <a:off x="5181507" y="2830576"/>
              <a:ext cx="14906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solidFill>
                    <a:schemeClr val="bg1"/>
                  </a:solidFill>
                </a:rPr>
                <a:t>Host OS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6482" y="4898346"/>
            <a:ext cx="3836007" cy="1047370"/>
            <a:chOff x="4953000" y="2576892"/>
            <a:chExt cx="1947676" cy="85210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576892"/>
              <a:ext cx="1947676" cy="852108"/>
            </a:xfrm>
            <a:prstGeom prst="rect">
              <a:avLst/>
            </a:prstGeom>
          </p:spPr>
        </p:pic>
        <p:sp>
          <p:nvSpPr>
            <p:cNvPr id="12" name="Text Box 307"/>
            <p:cNvSpPr txBox="1">
              <a:spLocks noChangeArrowheads="1"/>
            </p:cNvSpPr>
            <p:nvPr/>
          </p:nvSpPr>
          <p:spPr bwMode="auto">
            <a:xfrm>
              <a:off x="5181507" y="2871977"/>
              <a:ext cx="14906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solidFill>
                    <a:schemeClr val="bg1"/>
                  </a:solidFill>
                </a:rPr>
                <a:t>Host Computer</a:t>
              </a:r>
            </a:p>
          </p:txBody>
        </p:sp>
      </p:grpSp>
      <p:sp>
        <p:nvSpPr>
          <p:cNvPr id="29" name="Text Box 307"/>
          <p:cNvSpPr txBox="1">
            <a:spLocks noChangeArrowheads="1"/>
          </p:cNvSpPr>
          <p:nvPr/>
        </p:nvSpPr>
        <p:spPr bwMode="auto">
          <a:xfrm>
            <a:off x="5698353" y="5972245"/>
            <a:ext cx="15922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/>
              <a:t>Host-based / Type 2</a:t>
            </a:r>
          </a:p>
        </p:txBody>
      </p:sp>
      <p:sp>
        <p:nvSpPr>
          <p:cNvPr id="30" name="Text Box 307"/>
          <p:cNvSpPr txBox="1">
            <a:spLocks noChangeArrowheads="1"/>
          </p:cNvSpPr>
          <p:nvPr/>
        </p:nvSpPr>
        <p:spPr bwMode="auto">
          <a:xfrm>
            <a:off x="1574845" y="5972245"/>
            <a:ext cx="15922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/>
              <a:t>Bare metal / Type 1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7" y="4898346"/>
            <a:ext cx="3836007" cy="1047370"/>
          </a:xfrm>
          <a:prstGeom prst="rect">
            <a:avLst/>
          </a:prstGeom>
        </p:spPr>
      </p:pic>
      <p:sp>
        <p:nvSpPr>
          <p:cNvPr id="33" name="Text Box 307"/>
          <p:cNvSpPr txBox="1">
            <a:spLocks noChangeArrowheads="1"/>
          </p:cNvSpPr>
          <p:nvPr/>
        </p:nvSpPr>
        <p:spPr bwMode="auto">
          <a:xfrm>
            <a:off x="893232" y="5255669"/>
            <a:ext cx="2935904" cy="21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</a:rPr>
              <a:t>Host Computer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43805" y="3959699"/>
            <a:ext cx="3836007" cy="909963"/>
            <a:chOff x="4953000" y="2576892"/>
            <a:chExt cx="1947676" cy="85210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576892"/>
              <a:ext cx="1947676" cy="852108"/>
            </a:xfrm>
            <a:prstGeom prst="rect">
              <a:avLst/>
            </a:prstGeom>
          </p:spPr>
        </p:pic>
        <p:sp>
          <p:nvSpPr>
            <p:cNvPr id="38" name="Text Box 307"/>
            <p:cNvSpPr txBox="1">
              <a:spLocks noChangeArrowheads="1"/>
            </p:cNvSpPr>
            <p:nvPr/>
          </p:nvSpPr>
          <p:spPr bwMode="auto">
            <a:xfrm>
              <a:off x="5181507" y="2871977"/>
              <a:ext cx="14906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solidFill>
                    <a:schemeClr val="bg1"/>
                  </a:solidFill>
                </a:rPr>
                <a:t>Hypervisor</a:t>
              </a:r>
            </a:p>
          </p:txBody>
        </p:sp>
      </p:grpSp>
      <p:sp>
        <p:nvSpPr>
          <p:cNvPr id="64" name="Rounded Rectangle 63"/>
          <p:cNvSpPr/>
          <p:nvPr/>
        </p:nvSpPr>
        <p:spPr bwMode="auto">
          <a:xfrm>
            <a:off x="5867400" y="1232997"/>
            <a:ext cx="1216663" cy="2092433"/>
          </a:xfrm>
          <a:prstGeom prst="round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625802" y="1232997"/>
            <a:ext cx="1216663" cy="2092433"/>
          </a:xfrm>
          <a:prstGeom prst="round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704950" y="1487512"/>
            <a:ext cx="1039051" cy="1314462"/>
            <a:chOff x="4953000" y="2576892"/>
            <a:chExt cx="1947676" cy="852108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576892"/>
              <a:ext cx="1947676" cy="852108"/>
            </a:xfrm>
            <a:prstGeom prst="rect">
              <a:avLst/>
            </a:prstGeom>
          </p:spPr>
        </p:pic>
        <p:sp>
          <p:nvSpPr>
            <p:cNvPr id="59" name="Text Box 307"/>
            <p:cNvSpPr txBox="1">
              <a:spLocks noChangeArrowheads="1"/>
            </p:cNvSpPr>
            <p:nvPr/>
          </p:nvSpPr>
          <p:spPr bwMode="auto">
            <a:xfrm>
              <a:off x="5154971" y="3226216"/>
              <a:ext cx="1568053" cy="16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solidFill>
                    <a:schemeClr val="bg1"/>
                  </a:solidFill>
                </a:rPr>
                <a:t>Guest OS</a:t>
              </a:r>
            </a:p>
          </p:txBody>
        </p:sp>
      </p:grpSp>
      <p:sp>
        <p:nvSpPr>
          <p:cNvPr id="63" name="Text Box 307"/>
          <p:cNvSpPr txBox="1">
            <a:spLocks noChangeArrowheads="1"/>
          </p:cNvSpPr>
          <p:nvPr/>
        </p:nvSpPr>
        <p:spPr bwMode="auto">
          <a:xfrm>
            <a:off x="5679601" y="2995177"/>
            <a:ext cx="15922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/>
              <a:t>VM2</a:t>
            </a:r>
          </a:p>
        </p:txBody>
      </p:sp>
      <p:sp>
        <p:nvSpPr>
          <p:cNvPr id="65" name="Text Box 307"/>
          <p:cNvSpPr txBox="1">
            <a:spLocks noChangeArrowheads="1"/>
          </p:cNvSpPr>
          <p:nvPr/>
        </p:nvSpPr>
        <p:spPr bwMode="auto">
          <a:xfrm>
            <a:off x="4428345" y="3008624"/>
            <a:ext cx="15922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/>
              <a:t>VM1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5931736" y="1509781"/>
            <a:ext cx="1039051" cy="1314462"/>
            <a:chOff x="4953000" y="2576892"/>
            <a:chExt cx="1947676" cy="852108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576892"/>
              <a:ext cx="1947676" cy="852108"/>
            </a:xfrm>
            <a:prstGeom prst="rect">
              <a:avLst/>
            </a:prstGeom>
          </p:spPr>
        </p:pic>
        <p:sp>
          <p:nvSpPr>
            <p:cNvPr id="77" name="Text Box 307"/>
            <p:cNvSpPr txBox="1">
              <a:spLocks noChangeArrowheads="1"/>
            </p:cNvSpPr>
            <p:nvPr/>
          </p:nvSpPr>
          <p:spPr bwMode="auto">
            <a:xfrm>
              <a:off x="5154971" y="3226216"/>
              <a:ext cx="1568053" cy="16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solidFill>
                    <a:schemeClr val="bg1"/>
                  </a:solidFill>
                </a:rPr>
                <a:t>Guest OS</a:t>
              </a:r>
            </a:p>
          </p:txBody>
        </p:sp>
      </p:grpSp>
      <p:sp>
        <p:nvSpPr>
          <p:cNvPr id="93" name="Rounded Rectangle 92"/>
          <p:cNvSpPr/>
          <p:nvPr/>
        </p:nvSpPr>
        <p:spPr bwMode="auto">
          <a:xfrm>
            <a:off x="1771654" y="1806452"/>
            <a:ext cx="1216663" cy="2092433"/>
          </a:xfrm>
          <a:prstGeom prst="round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Rounded Rectangle 93"/>
          <p:cNvSpPr/>
          <p:nvPr/>
        </p:nvSpPr>
        <p:spPr bwMode="auto">
          <a:xfrm>
            <a:off x="530056" y="1806452"/>
            <a:ext cx="1216663" cy="2092433"/>
          </a:xfrm>
          <a:prstGeom prst="round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609204" y="2060967"/>
            <a:ext cx="1039051" cy="1314462"/>
            <a:chOff x="4953000" y="2576892"/>
            <a:chExt cx="1947676" cy="852108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576892"/>
              <a:ext cx="1947676" cy="852108"/>
            </a:xfrm>
            <a:prstGeom prst="rect">
              <a:avLst/>
            </a:prstGeom>
          </p:spPr>
        </p:pic>
        <p:sp>
          <p:nvSpPr>
            <p:cNvPr id="97" name="Text Box 307"/>
            <p:cNvSpPr txBox="1">
              <a:spLocks noChangeArrowheads="1"/>
            </p:cNvSpPr>
            <p:nvPr/>
          </p:nvSpPr>
          <p:spPr bwMode="auto">
            <a:xfrm>
              <a:off x="5154971" y="3226216"/>
              <a:ext cx="1568053" cy="16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solidFill>
                    <a:schemeClr val="bg1"/>
                  </a:solidFill>
                </a:rPr>
                <a:t>Guest OS</a:t>
              </a:r>
            </a:p>
          </p:txBody>
        </p:sp>
      </p:grpSp>
      <p:sp>
        <p:nvSpPr>
          <p:cNvPr id="98" name="Text Box 307"/>
          <p:cNvSpPr txBox="1">
            <a:spLocks noChangeArrowheads="1"/>
          </p:cNvSpPr>
          <p:nvPr/>
        </p:nvSpPr>
        <p:spPr bwMode="auto">
          <a:xfrm>
            <a:off x="1583855" y="3568632"/>
            <a:ext cx="15922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/>
              <a:t>VM2</a:t>
            </a:r>
          </a:p>
        </p:txBody>
      </p:sp>
      <p:sp>
        <p:nvSpPr>
          <p:cNvPr id="99" name="Text Box 307"/>
          <p:cNvSpPr txBox="1">
            <a:spLocks noChangeArrowheads="1"/>
          </p:cNvSpPr>
          <p:nvPr/>
        </p:nvSpPr>
        <p:spPr bwMode="auto">
          <a:xfrm>
            <a:off x="332599" y="3582079"/>
            <a:ext cx="15922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/>
              <a:t>VM1</a:t>
            </a:r>
          </a:p>
        </p:txBody>
      </p:sp>
      <p:sp>
        <p:nvSpPr>
          <p:cNvPr id="100" name="Rounded Rectangle 99"/>
          <p:cNvSpPr/>
          <p:nvPr/>
        </p:nvSpPr>
        <p:spPr bwMode="auto">
          <a:xfrm>
            <a:off x="3038223" y="1806452"/>
            <a:ext cx="1216663" cy="2092433"/>
          </a:xfrm>
          <a:prstGeom prst="round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Text Box 307"/>
          <p:cNvSpPr txBox="1">
            <a:spLocks noChangeArrowheads="1"/>
          </p:cNvSpPr>
          <p:nvPr/>
        </p:nvSpPr>
        <p:spPr bwMode="auto">
          <a:xfrm>
            <a:off x="2850423" y="3568632"/>
            <a:ext cx="15922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/>
              <a:t>VM3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1835990" y="2083236"/>
            <a:ext cx="1039051" cy="1314462"/>
            <a:chOff x="4953000" y="2576892"/>
            <a:chExt cx="1947676" cy="852108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576892"/>
              <a:ext cx="1947676" cy="852108"/>
            </a:xfrm>
            <a:prstGeom prst="rect">
              <a:avLst/>
            </a:prstGeom>
          </p:spPr>
        </p:pic>
        <p:sp>
          <p:nvSpPr>
            <p:cNvPr id="110" name="Text Box 307"/>
            <p:cNvSpPr txBox="1">
              <a:spLocks noChangeArrowheads="1"/>
            </p:cNvSpPr>
            <p:nvPr/>
          </p:nvSpPr>
          <p:spPr bwMode="auto">
            <a:xfrm>
              <a:off x="5154971" y="3226216"/>
              <a:ext cx="1568053" cy="16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solidFill>
                    <a:schemeClr val="bg1"/>
                  </a:solidFill>
                </a:rPr>
                <a:t>Guest OS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127028" y="2077124"/>
            <a:ext cx="1039051" cy="1314462"/>
            <a:chOff x="4953000" y="2576892"/>
            <a:chExt cx="1947676" cy="852108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576892"/>
              <a:ext cx="1947676" cy="852108"/>
            </a:xfrm>
            <a:prstGeom prst="rect">
              <a:avLst/>
            </a:prstGeom>
          </p:spPr>
        </p:pic>
        <p:sp>
          <p:nvSpPr>
            <p:cNvPr id="119" name="Text Box 307"/>
            <p:cNvSpPr txBox="1">
              <a:spLocks noChangeArrowheads="1"/>
            </p:cNvSpPr>
            <p:nvPr/>
          </p:nvSpPr>
          <p:spPr bwMode="auto">
            <a:xfrm>
              <a:off x="5154971" y="3226216"/>
              <a:ext cx="1568053" cy="16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solidFill>
                    <a:schemeClr val="bg1"/>
                  </a:solidFill>
                </a:rPr>
                <a:t>Guest OS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49860" y="3963225"/>
            <a:ext cx="648969" cy="299134"/>
            <a:chOff x="2964543" y="1368143"/>
            <a:chExt cx="648969" cy="299134"/>
          </a:xfrm>
        </p:grpSpPr>
        <p:pic>
          <p:nvPicPr>
            <p:cNvPr id="1026" name="Picture 2" descr="BB3335A9-7C63-4860-ACA7-A23DB819BA1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543" y="1368143"/>
              <a:ext cx="648969" cy="299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Text Box 307"/>
            <p:cNvSpPr txBox="1">
              <a:spLocks noChangeArrowheads="1"/>
            </p:cNvSpPr>
            <p:nvPr/>
          </p:nvSpPr>
          <p:spPr bwMode="auto">
            <a:xfrm>
              <a:off x="3016803" y="1386905"/>
              <a:ext cx="544448" cy="2616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/>
                <a:t>App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092477" y="3964883"/>
            <a:ext cx="648969" cy="299134"/>
            <a:chOff x="2964543" y="1368143"/>
            <a:chExt cx="648969" cy="299134"/>
          </a:xfrm>
        </p:grpSpPr>
        <p:pic>
          <p:nvPicPr>
            <p:cNvPr id="127" name="Picture 2" descr="BB3335A9-7C63-4860-ACA7-A23DB819BA1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543" y="1368143"/>
              <a:ext cx="648969" cy="299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Text Box 307"/>
            <p:cNvSpPr txBox="1">
              <a:spLocks noChangeArrowheads="1"/>
            </p:cNvSpPr>
            <p:nvPr/>
          </p:nvSpPr>
          <p:spPr bwMode="auto">
            <a:xfrm>
              <a:off x="3016803" y="1386905"/>
              <a:ext cx="544448" cy="2616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/>
                <a:t>App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233380" y="2179064"/>
            <a:ext cx="648969" cy="299134"/>
            <a:chOff x="2964543" y="1368143"/>
            <a:chExt cx="648969" cy="299134"/>
          </a:xfrm>
        </p:grpSpPr>
        <p:pic>
          <p:nvPicPr>
            <p:cNvPr id="130" name="Picture 2" descr="BB3335A9-7C63-4860-ACA7-A23DB819BA1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543" y="1368143"/>
              <a:ext cx="648969" cy="299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" name="Text Box 307"/>
            <p:cNvSpPr txBox="1">
              <a:spLocks noChangeArrowheads="1"/>
            </p:cNvSpPr>
            <p:nvPr/>
          </p:nvSpPr>
          <p:spPr bwMode="auto">
            <a:xfrm>
              <a:off x="3016803" y="1386905"/>
              <a:ext cx="544448" cy="2616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/>
                <a:t>App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961155" y="1868876"/>
            <a:ext cx="648969" cy="299134"/>
            <a:chOff x="2964543" y="1368143"/>
            <a:chExt cx="648969" cy="299134"/>
          </a:xfrm>
        </p:grpSpPr>
        <p:pic>
          <p:nvPicPr>
            <p:cNvPr id="133" name="Picture 2" descr="BB3335A9-7C63-4860-ACA7-A23DB819BA1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543" y="1368143"/>
              <a:ext cx="648969" cy="299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Text Box 307"/>
            <p:cNvSpPr txBox="1">
              <a:spLocks noChangeArrowheads="1"/>
            </p:cNvSpPr>
            <p:nvPr/>
          </p:nvSpPr>
          <p:spPr bwMode="auto">
            <a:xfrm>
              <a:off x="3016803" y="1386905"/>
              <a:ext cx="544448" cy="2616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/>
                <a:t>App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220146" y="1560715"/>
            <a:ext cx="648969" cy="299134"/>
            <a:chOff x="2964543" y="1368143"/>
            <a:chExt cx="648969" cy="299134"/>
          </a:xfrm>
        </p:grpSpPr>
        <p:pic>
          <p:nvPicPr>
            <p:cNvPr id="136" name="Picture 2" descr="BB3335A9-7C63-4860-ACA7-A23DB819BA1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543" y="1368143"/>
              <a:ext cx="648969" cy="299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" name="Text Box 307"/>
            <p:cNvSpPr txBox="1">
              <a:spLocks noChangeArrowheads="1"/>
            </p:cNvSpPr>
            <p:nvPr/>
          </p:nvSpPr>
          <p:spPr bwMode="auto">
            <a:xfrm>
              <a:off x="3016803" y="1386905"/>
              <a:ext cx="544448" cy="2616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/>
                <a:t>App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753053" y="2179064"/>
            <a:ext cx="648969" cy="299134"/>
            <a:chOff x="2964543" y="1368143"/>
            <a:chExt cx="648969" cy="299134"/>
          </a:xfrm>
        </p:grpSpPr>
        <p:pic>
          <p:nvPicPr>
            <p:cNvPr id="139" name="Picture 2" descr="BB3335A9-7C63-4860-ACA7-A23DB819BA1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543" y="1368143"/>
              <a:ext cx="648969" cy="299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Text Box 307"/>
            <p:cNvSpPr txBox="1">
              <a:spLocks noChangeArrowheads="1"/>
            </p:cNvSpPr>
            <p:nvPr/>
          </p:nvSpPr>
          <p:spPr bwMode="auto">
            <a:xfrm>
              <a:off x="3016803" y="1386905"/>
              <a:ext cx="544448" cy="2616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/>
                <a:t>App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943573" y="1843496"/>
            <a:ext cx="648969" cy="299134"/>
            <a:chOff x="2964543" y="1368143"/>
            <a:chExt cx="648969" cy="299134"/>
          </a:xfrm>
        </p:grpSpPr>
        <p:pic>
          <p:nvPicPr>
            <p:cNvPr id="142" name="Picture 2" descr="BB3335A9-7C63-4860-ACA7-A23DB819BA1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543" y="1368143"/>
              <a:ext cx="648969" cy="299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Text Box 307"/>
            <p:cNvSpPr txBox="1">
              <a:spLocks noChangeArrowheads="1"/>
            </p:cNvSpPr>
            <p:nvPr/>
          </p:nvSpPr>
          <p:spPr bwMode="auto">
            <a:xfrm>
              <a:off x="3016803" y="1386905"/>
              <a:ext cx="544448" cy="2616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/>
                <a:t>App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816105" y="2755617"/>
            <a:ext cx="648969" cy="299134"/>
            <a:chOff x="2964543" y="1368143"/>
            <a:chExt cx="648969" cy="299134"/>
          </a:xfrm>
        </p:grpSpPr>
        <p:pic>
          <p:nvPicPr>
            <p:cNvPr id="145" name="Picture 2" descr="BB3335A9-7C63-4860-ACA7-A23DB819BA1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543" y="1368143"/>
              <a:ext cx="648969" cy="299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Text Box 307"/>
            <p:cNvSpPr txBox="1">
              <a:spLocks noChangeArrowheads="1"/>
            </p:cNvSpPr>
            <p:nvPr/>
          </p:nvSpPr>
          <p:spPr bwMode="auto">
            <a:xfrm>
              <a:off x="3016803" y="1386905"/>
              <a:ext cx="544448" cy="2616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/>
                <a:t>App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43860" y="2436879"/>
            <a:ext cx="648969" cy="299134"/>
            <a:chOff x="2964543" y="1368143"/>
            <a:chExt cx="648969" cy="299134"/>
          </a:xfrm>
        </p:grpSpPr>
        <p:pic>
          <p:nvPicPr>
            <p:cNvPr id="148" name="Picture 2" descr="BB3335A9-7C63-4860-ACA7-A23DB819BA1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543" y="1368143"/>
              <a:ext cx="648969" cy="299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Text Box 307"/>
            <p:cNvSpPr txBox="1">
              <a:spLocks noChangeArrowheads="1"/>
            </p:cNvSpPr>
            <p:nvPr/>
          </p:nvSpPr>
          <p:spPr bwMode="auto">
            <a:xfrm>
              <a:off x="3016803" y="1386905"/>
              <a:ext cx="544448" cy="2616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/>
                <a:t>App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920126" y="2127193"/>
            <a:ext cx="648969" cy="299134"/>
            <a:chOff x="2964543" y="1368143"/>
            <a:chExt cx="648969" cy="299134"/>
          </a:xfrm>
        </p:grpSpPr>
        <p:pic>
          <p:nvPicPr>
            <p:cNvPr id="151" name="Picture 2" descr="BB3335A9-7C63-4860-ACA7-A23DB819BA1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543" y="1368143"/>
              <a:ext cx="648969" cy="299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" name="Text Box 307"/>
            <p:cNvSpPr txBox="1">
              <a:spLocks noChangeArrowheads="1"/>
            </p:cNvSpPr>
            <p:nvPr/>
          </p:nvSpPr>
          <p:spPr bwMode="auto">
            <a:xfrm>
              <a:off x="3016803" y="1386905"/>
              <a:ext cx="544448" cy="2616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/>
                <a:t>App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1879302" y="2824243"/>
            <a:ext cx="648969" cy="299134"/>
            <a:chOff x="2964543" y="1368143"/>
            <a:chExt cx="648969" cy="299134"/>
          </a:xfrm>
        </p:grpSpPr>
        <p:pic>
          <p:nvPicPr>
            <p:cNvPr id="154" name="Picture 2" descr="BB3335A9-7C63-4860-ACA7-A23DB819BA1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543" y="1368143"/>
              <a:ext cx="648969" cy="299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Text Box 307"/>
            <p:cNvSpPr txBox="1">
              <a:spLocks noChangeArrowheads="1"/>
            </p:cNvSpPr>
            <p:nvPr/>
          </p:nvSpPr>
          <p:spPr bwMode="auto">
            <a:xfrm>
              <a:off x="3016803" y="1386905"/>
              <a:ext cx="544448" cy="2616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/>
                <a:t>App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185853" y="2327831"/>
            <a:ext cx="648969" cy="299134"/>
            <a:chOff x="2964543" y="1368143"/>
            <a:chExt cx="648969" cy="299134"/>
          </a:xfrm>
        </p:grpSpPr>
        <p:pic>
          <p:nvPicPr>
            <p:cNvPr id="157" name="Picture 2" descr="BB3335A9-7C63-4860-ACA7-A23DB819BA1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543" y="1368143"/>
              <a:ext cx="648969" cy="299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Text Box 307"/>
            <p:cNvSpPr txBox="1">
              <a:spLocks noChangeArrowheads="1"/>
            </p:cNvSpPr>
            <p:nvPr/>
          </p:nvSpPr>
          <p:spPr bwMode="auto">
            <a:xfrm>
              <a:off x="3016803" y="1386905"/>
              <a:ext cx="544448" cy="2616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/>
                <a:t>App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3411556" y="2799747"/>
            <a:ext cx="648969" cy="299134"/>
            <a:chOff x="2964543" y="1368143"/>
            <a:chExt cx="648969" cy="299134"/>
          </a:xfrm>
        </p:grpSpPr>
        <p:pic>
          <p:nvPicPr>
            <p:cNvPr id="160" name="Picture 2" descr="BB3335A9-7C63-4860-ACA7-A23DB819BA1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543" y="1368143"/>
              <a:ext cx="648969" cy="299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1" name="Text Box 307"/>
            <p:cNvSpPr txBox="1">
              <a:spLocks noChangeArrowheads="1"/>
            </p:cNvSpPr>
            <p:nvPr/>
          </p:nvSpPr>
          <p:spPr bwMode="auto">
            <a:xfrm>
              <a:off x="3016803" y="1386905"/>
              <a:ext cx="544448" cy="2616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/>
                <a:t>App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3234850" y="2461370"/>
            <a:ext cx="648969" cy="299134"/>
            <a:chOff x="2964543" y="1368143"/>
            <a:chExt cx="648969" cy="299134"/>
          </a:xfrm>
        </p:grpSpPr>
        <p:pic>
          <p:nvPicPr>
            <p:cNvPr id="163" name="Picture 2" descr="BB3335A9-7C63-4860-ACA7-A23DB819BA1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543" y="1368143"/>
              <a:ext cx="648969" cy="299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" name="Text Box 307"/>
            <p:cNvSpPr txBox="1">
              <a:spLocks noChangeArrowheads="1"/>
            </p:cNvSpPr>
            <p:nvPr/>
          </p:nvSpPr>
          <p:spPr bwMode="auto">
            <a:xfrm>
              <a:off x="3016803" y="1386905"/>
              <a:ext cx="544448" cy="2616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/>
                <a:t>App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2463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Control Panel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25" y="1517664"/>
            <a:ext cx="6698150" cy="47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81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Calibri" panose="020F0502020204030204" pitchFamily="34" charset="0"/>
              </a:rPr>
              <a:t>Device Manager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14400" y="1563220"/>
            <a:ext cx="7315200" cy="3733800"/>
          </a:xfrm>
        </p:spPr>
        <p:txBody>
          <a:bodyPr/>
          <a:lstStyle/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View devices attached to the PC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View device status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Enable and disable devices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Identify device drivers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Identify system resource allocations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Uninstall and reinstall devices</a:t>
            </a:r>
            <a:endParaRPr lang="en-US" alt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43" y="3464879"/>
            <a:ext cx="3885339" cy="282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13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and Sharing Center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22925" y="1590238"/>
            <a:ext cx="6698150" cy="4722550"/>
            <a:chOff x="1222925" y="1590238"/>
            <a:chExt cx="6698150" cy="47225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25" y="1590238"/>
              <a:ext cx="6698150" cy="472255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3044370" y="2819400"/>
              <a:ext cx="613230" cy="154668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172200" y="2961663"/>
              <a:ext cx="613230" cy="154668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196158" y="3499170"/>
              <a:ext cx="613230" cy="140607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 Box 307"/>
            <p:cNvSpPr txBox="1">
              <a:spLocks noChangeArrowheads="1"/>
            </p:cNvSpPr>
            <p:nvPr/>
          </p:nvSpPr>
          <p:spPr bwMode="auto">
            <a:xfrm>
              <a:off x="2810934" y="3499170"/>
              <a:ext cx="149066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800" b="1" dirty="0"/>
                <a:t>Home Network</a:t>
              </a:r>
            </a:p>
          </p:txBody>
        </p:sp>
        <p:sp>
          <p:nvSpPr>
            <p:cNvPr id="7" name="Text Box 307"/>
            <p:cNvSpPr txBox="1">
              <a:spLocks noChangeArrowheads="1"/>
            </p:cNvSpPr>
            <p:nvPr/>
          </p:nvSpPr>
          <p:spPr bwMode="auto">
            <a:xfrm>
              <a:off x="2715558" y="2861932"/>
              <a:ext cx="149066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800" b="1" dirty="0"/>
                <a:t>Office VPN</a:t>
              </a:r>
            </a:p>
          </p:txBody>
        </p:sp>
        <p:sp>
          <p:nvSpPr>
            <p:cNvPr id="6" name="Text Box 307"/>
            <p:cNvSpPr txBox="1">
              <a:spLocks noChangeArrowheads="1"/>
            </p:cNvSpPr>
            <p:nvPr/>
          </p:nvSpPr>
          <p:spPr bwMode="auto">
            <a:xfrm>
              <a:off x="5733484" y="2983830"/>
              <a:ext cx="149066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800" dirty="0">
                  <a:solidFill>
                    <a:srgbClr val="00B0F0"/>
                  </a:solidFill>
                </a:rPr>
                <a:t>Office VPN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6989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Command Prompt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7" y="1668831"/>
            <a:ext cx="8316486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051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i="0" dirty="0">
                <a:latin typeface="Calibri" pitchFamily="34" charset="0"/>
                <a:cs typeface="Calibri" pitchFamily="34" charset="0"/>
              </a:rPr>
              <a:t>Windows Command Line Tools</a:t>
            </a:r>
          </a:p>
        </p:txBody>
      </p:sp>
      <p:graphicFrame>
        <p:nvGraphicFramePr>
          <p:cNvPr id="102423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171681"/>
              </p:ext>
            </p:extLst>
          </p:nvPr>
        </p:nvGraphicFramePr>
        <p:xfrm>
          <a:off x="990600" y="1524007"/>
          <a:ext cx="7239000" cy="466344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Command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TASKKILL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This command is typically used to end a task or process identified by PID or image name.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BOOTREC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the Startup Repair option in System Recovery Options cannot repair system startup problems, use this command to manually troubleshoot the problem. This command writes a new boot sector, compatible with the installed OS, to the system partition.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SHUTDOWN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This command shuts down, restarts, logs off, or hibernates a computer, depending on the options used with the command.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TASKLIST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This command lists applications and services currently running on the local computer or a specified remote computer.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DISKPART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This command opens the DiskPart command interpreter, which you use to manage drives, disks, partitions, volumes, and virtual hard disks.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SFC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This command scans for corrupted Windows system files and restores any files it finds.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CHKDSK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This command checks disk integrity.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GPUPDATE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This command updates local and Active Directory group policy settings.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GPRESULT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This command displays group policy settings and RSOP for a user or PC.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EXIT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This command closes the command prompt.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864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Calibri" panose="020F0502020204030204" pitchFamily="34" charset="0"/>
              </a:rPr>
              <a:t>Windows Administrative Tools</a:t>
            </a:r>
            <a:endParaRPr lang="en-US" altLang="en-US" sz="2400" dirty="0">
              <a:ea typeface="Calibri" panose="020F0502020204030204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14400" y="1563220"/>
            <a:ext cx="7315200" cy="3733800"/>
          </a:xfrm>
        </p:spPr>
        <p:txBody>
          <a:bodyPr/>
          <a:lstStyle/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Computer Management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Local Users and Groups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Local Security Policy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Performance Monitor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System Configuration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Task Scheduler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Component Services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Data Sources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Print Management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Windows Memory Diagnostics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Windows Firewall with Advanced Security</a:t>
            </a:r>
          </a:p>
        </p:txBody>
      </p:sp>
    </p:spTree>
    <p:extLst>
      <p:ext uri="{BB962C8B-B14F-4D97-AF65-F5344CB8AC3E}">
        <p14:creationId xmlns:p14="http://schemas.microsoft.com/office/powerpoint/2010/main" val="28766110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i="0" dirty="0">
                <a:latin typeface="Calibri" pitchFamily="34" charset="0"/>
                <a:cs typeface="Calibri" pitchFamily="34" charset="0"/>
              </a:rPr>
              <a:t>Run Line Utilities</a:t>
            </a:r>
          </a:p>
        </p:txBody>
      </p:sp>
      <p:graphicFrame>
        <p:nvGraphicFramePr>
          <p:cNvPr id="102423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755097"/>
              </p:ext>
            </p:extLst>
          </p:nvPr>
        </p:nvGraphicFramePr>
        <p:xfrm>
          <a:off x="952500" y="1600199"/>
          <a:ext cx="7239000" cy="473964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Command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Opens a new instance of the command interpreter/command prompt interface.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dxdiag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Opens and runs the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DirectX Diagnostic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tool.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explorer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Opens Windows Explorer or File Explorer in whatever the default view is for the PC.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mmc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Opens the MMC.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[command].msc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Opens the management console for that entry (if one is available) when the .msc extension is added to the command.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msconfig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Opens the System Configuration utility.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msinfo32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Opens the System Information utility, showing a summary of hardware, software, and other system components.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mstsc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Opens the Remote Desktop Connections utility.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notepad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Opens Notepad.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regedit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Opens the Registry Editor.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services.msc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Opens the Services console.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7285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5"/>
          <p:cNvSpPr>
            <a:spLocks noChangeArrowheads="1"/>
          </p:cNvSpPr>
          <p:nvPr/>
        </p:nvSpPr>
        <p:spPr bwMode="auto">
          <a:xfrm>
            <a:off x="1022350" y="3462521"/>
            <a:ext cx="3294063" cy="20574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6627" name="Line 300"/>
          <p:cNvSpPr>
            <a:spLocks noChangeShapeType="1"/>
          </p:cNvSpPr>
          <p:nvPr/>
        </p:nvSpPr>
        <p:spPr bwMode="auto">
          <a:xfrm>
            <a:off x="1866900" y="4138796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" name="Rectangle 16"/>
          <p:cNvSpPr>
            <a:spLocks noChangeArrowheads="1"/>
          </p:cNvSpPr>
          <p:nvPr/>
        </p:nvSpPr>
        <p:spPr bwMode="auto">
          <a:xfrm>
            <a:off x="4975225" y="3470458"/>
            <a:ext cx="3294063" cy="20574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66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Calibri" panose="020F0502020204030204" pitchFamily="34" charset="0"/>
              </a:rPr>
              <a:t>In-Place Upgrades</a:t>
            </a:r>
          </a:p>
        </p:txBody>
      </p:sp>
      <p:sp>
        <p:nvSpPr>
          <p:cNvPr id="26630" name="TextBox 13"/>
          <p:cNvSpPr txBox="1">
            <a:spLocks noChangeArrowheads="1"/>
          </p:cNvSpPr>
          <p:nvPr/>
        </p:nvSpPr>
        <p:spPr bwMode="auto">
          <a:xfrm>
            <a:off x="1866900" y="5535796"/>
            <a:ext cx="17557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Clean Install Needed</a:t>
            </a:r>
          </a:p>
        </p:txBody>
      </p:sp>
      <p:sp>
        <p:nvSpPr>
          <p:cNvPr id="26631" name="TextBox 14"/>
          <p:cNvSpPr txBox="1">
            <a:spLocks noChangeArrowheads="1"/>
          </p:cNvSpPr>
          <p:nvPr/>
        </p:nvSpPr>
        <p:spPr bwMode="auto">
          <a:xfrm>
            <a:off x="5638800" y="5535796"/>
            <a:ext cx="24749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In-Place Upgrade Supported</a:t>
            </a:r>
          </a:p>
        </p:txBody>
      </p:sp>
      <p:pic>
        <p:nvPicPr>
          <p:cNvPr id="26632" name="Picture 2" descr="D:\A+\new icons\laptop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4834121"/>
            <a:ext cx="6191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2" descr="D:\A+\new icons\laptop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4842058"/>
            <a:ext cx="619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1" descr="D:\A+\new icons\win7_ult_bo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3629570"/>
            <a:ext cx="769119" cy="101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Line 300"/>
          <p:cNvSpPr>
            <a:spLocks noChangeShapeType="1"/>
          </p:cNvSpPr>
          <p:nvPr/>
        </p:nvSpPr>
        <p:spPr bwMode="auto">
          <a:xfrm>
            <a:off x="5803900" y="415625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914400" y="1563220"/>
            <a:ext cx="7315200" cy="3733800"/>
          </a:xfrm>
        </p:spPr>
        <p:txBody>
          <a:bodyPr/>
          <a:lstStyle/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Installing a newer OS without removing the existing OS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No data backup, hard drive erasing, application reinstallation, etc.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Recommended only in certain circumstances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58" y="3634275"/>
            <a:ext cx="762385" cy="10090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19" y="3643018"/>
            <a:ext cx="762385" cy="10090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53" y="3596561"/>
            <a:ext cx="819378" cy="108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743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i="0" dirty="0">
                <a:latin typeface="Calibri" pitchFamily="34" charset="0"/>
                <a:cs typeface="Calibri" pitchFamily="34" charset="0"/>
              </a:rPr>
              <a:t>Supported Upgrade Paths</a:t>
            </a:r>
          </a:p>
        </p:txBody>
      </p:sp>
      <p:graphicFrame>
        <p:nvGraphicFramePr>
          <p:cNvPr id="102423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017359"/>
              </p:ext>
            </p:extLst>
          </p:nvPr>
        </p:nvGraphicFramePr>
        <p:xfrm>
          <a:off x="952500" y="1676400"/>
          <a:ext cx="7239000" cy="2420112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Current 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Can be Upgraded to: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Windows Vista with SP1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Any higher level of Windows Vista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same level or higher of Windows 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Windows 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Any higher level of Windows 7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Any level of Windows 8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Any level of Windows 8.1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Windows 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Any higher level of Windows 8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Any level of Windows 8.1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Windows 8.1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Any higher level of Windows 8.1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4482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 noChangeArrowheads="1"/>
          </p:cNvSpPr>
          <p:nvPr/>
        </p:nvSpPr>
        <p:spPr bwMode="auto">
          <a:xfrm>
            <a:off x="4975225" y="4236937"/>
            <a:ext cx="3294063" cy="20574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66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Calibri" panose="020F0502020204030204" pitchFamily="34" charset="0"/>
              </a:rPr>
              <a:t>Compatibility Tools</a:t>
            </a:r>
          </a:p>
        </p:txBody>
      </p:sp>
      <p:pic>
        <p:nvPicPr>
          <p:cNvPr id="26633" name="Picture 2" descr="D:\A+\new icons\laptop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5608537"/>
            <a:ext cx="619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1" descr="D:\A+\new icons\win7_ult_bo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4541737"/>
            <a:ext cx="5778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Line 300"/>
          <p:cNvSpPr>
            <a:spLocks noChangeShapeType="1"/>
          </p:cNvSpPr>
          <p:nvPr/>
        </p:nvSpPr>
        <p:spPr bwMode="auto">
          <a:xfrm>
            <a:off x="5803900" y="4922737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914400" y="1563220"/>
            <a:ext cx="7315200" cy="3733800"/>
          </a:xfrm>
        </p:spPr>
        <p:txBody>
          <a:bodyPr/>
          <a:lstStyle/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Upgrade Advisor or Upgrade Assistant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Application Compatibility Modes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332" y="4512757"/>
            <a:ext cx="630070" cy="8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89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Resource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3325"/>
            <a:ext cx="8229600" cy="1911350"/>
          </a:xfrm>
        </p:spPr>
        <p:txBody>
          <a:bodyPr/>
          <a:lstStyle/>
          <a:p>
            <a:r>
              <a:rPr lang="en-US" dirty="0"/>
              <a:t>Hardware must support virtualization</a:t>
            </a:r>
          </a:p>
          <a:p>
            <a:pPr lvl="1"/>
            <a:r>
              <a:rPr lang="en-US" dirty="0"/>
              <a:t>RAM</a:t>
            </a:r>
          </a:p>
          <a:p>
            <a:pPr lvl="1"/>
            <a:r>
              <a:rPr lang="en-US" dirty="0"/>
              <a:t>Disk space</a:t>
            </a:r>
          </a:p>
          <a:p>
            <a:pPr lvl="1"/>
            <a:r>
              <a:rPr lang="en-US" dirty="0"/>
              <a:t>Power</a:t>
            </a:r>
          </a:p>
          <a:p>
            <a:pPr lvl="1"/>
            <a:r>
              <a:rPr lang="en-US" dirty="0"/>
              <a:t>CPU</a:t>
            </a:r>
          </a:p>
          <a:p>
            <a:r>
              <a:rPr lang="en-US" dirty="0"/>
              <a:t>OS must support virtualization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00" y="2181626"/>
            <a:ext cx="1185769" cy="744762"/>
            <a:chOff x="4953000" y="2576892"/>
            <a:chExt cx="1947676" cy="8521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576892"/>
              <a:ext cx="1947676" cy="852108"/>
            </a:xfrm>
            <a:prstGeom prst="rect">
              <a:avLst/>
            </a:prstGeom>
          </p:spPr>
        </p:pic>
        <p:sp>
          <p:nvSpPr>
            <p:cNvPr id="6" name="Text Box 307"/>
            <p:cNvSpPr txBox="1">
              <a:spLocks noChangeArrowheads="1"/>
            </p:cNvSpPr>
            <p:nvPr/>
          </p:nvSpPr>
          <p:spPr bwMode="auto">
            <a:xfrm>
              <a:off x="5181507" y="2871977"/>
              <a:ext cx="14906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solidFill>
                    <a:schemeClr val="bg1"/>
                  </a:solidFill>
                </a:rPr>
                <a:t>VM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33447" y="3067752"/>
            <a:ext cx="1185769" cy="744762"/>
            <a:chOff x="4953000" y="2576892"/>
            <a:chExt cx="1947676" cy="8521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576892"/>
              <a:ext cx="1947676" cy="852108"/>
            </a:xfrm>
            <a:prstGeom prst="rect">
              <a:avLst/>
            </a:prstGeom>
          </p:spPr>
        </p:pic>
        <p:sp>
          <p:nvSpPr>
            <p:cNvPr id="9" name="Text Box 307"/>
            <p:cNvSpPr txBox="1">
              <a:spLocks noChangeArrowheads="1"/>
            </p:cNvSpPr>
            <p:nvPr/>
          </p:nvSpPr>
          <p:spPr bwMode="auto">
            <a:xfrm>
              <a:off x="5181507" y="2871977"/>
              <a:ext cx="14906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solidFill>
                    <a:schemeClr val="bg1"/>
                  </a:solidFill>
                </a:rPr>
                <a:t>VM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51376" y="3969541"/>
            <a:ext cx="1185769" cy="744762"/>
            <a:chOff x="4953000" y="2576892"/>
            <a:chExt cx="1947676" cy="85210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576892"/>
              <a:ext cx="1947676" cy="852108"/>
            </a:xfrm>
            <a:prstGeom prst="rect">
              <a:avLst/>
            </a:prstGeom>
          </p:spPr>
        </p:pic>
        <p:sp>
          <p:nvSpPr>
            <p:cNvPr id="12" name="Text Box 307"/>
            <p:cNvSpPr txBox="1">
              <a:spLocks noChangeArrowheads="1"/>
            </p:cNvSpPr>
            <p:nvPr/>
          </p:nvSpPr>
          <p:spPr bwMode="auto">
            <a:xfrm>
              <a:off x="5181507" y="2871977"/>
              <a:ext cx="14906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solidFill>
                    <a:schemeClr val="bg1"/>
                  </a:solidFill>
                </a:rPr>
                <a:t>VM</a:t>
              </a:r>
            </a:p>
          </p:txBody>
        </p:sp>
      </p:grpSp>
      <p:sp>
        <p:nvSpPr>
          <p:cNvPr id="16" name="AutoShape 303"/>
          <p:cNvSpPr>
            <a:spLocks/>
          </p:cNvSpPr>
          <p:nvPr/>
        </p:nvSpPr>
        <p:spPr bwMode="auto">
          <a:xfrm flipH="1">
            <a:off x="7350965" y="2094009"/>
            <a:ext cx="174625" cy="2691424"/>
          </a:xfrm>
          <a:prstGeom prst="rightBrace">
            <a:avLst>
              <a:gd name="adj1" fmla="val 6590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" name="Group 325"/>
          <p:cNvGrpSpPr>
            <a:grpSpLocks/>
          </p:cNvGrpSpPr>
          <p:nvPr/>
        </p:nvGrpSpPr>
        <p:grpSpPr bwMode="auto">
          <a:xfrm>
            <a:off x="6671456" y="3439721"/>
            <a:ext cx="579958" cy="944954"/>
            <a:chOff x="3353" y="2605"/>
            <a:chExt cx="257" cy="257"/>
          </a:xfrm>
        </p:grpSpPr>
        <p:sp>
          <p:nvSpPr>
            <p:cNvPr id="18" name="Line 326"/>
            <p:cNvSpPr>
              <a:spLocks noChangeShapeType="1"/>
            </p:cNvSpPr>
            <p:nvPr/>
          </p:nvSpPr>
          <p:spPr bwMode="auto">
            <a:xfrm flipV="1">
              <a:off x="3359" y="2605"/>
              <a:ext cx="0" cy="2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Line 327"/>
            <p:cNvSpPr>
              <a:spLocks noChangeShapeType="1"/>
            </p:cNvSpPr>
            <p:nvPr/>
          </p:nvSpPr>
          <p:spPr bwMode="auto">
            <a:xfrm rot="16200000" flipV="1">
              <a:off x="3482" y="2476"/>
              <a:ext cx="0" cy="2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724400" y="4075053"/>
            <a:ext cx="2132473" cy="1968330"/>
            <a:chOff x="457200" y="2333172"/>
            <a:chExt cx="2569245" cy="23714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333172"/>
              <a:ext cx="2215903" cy="153133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807" y="2593936"/>
              <a:ext cx="948638" cy="2110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3943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i="0" dirty="0">
                <a:latin typeface="Calibri" pitchFamily="34" charset="0"/>
                <a:cs typeface="Calibri" pitchFamily="34" charset="0"/>
              </a:rPr>
              <a:t>Migration Tools</a:t>
            </a:r>
          </a:p>
        </p:txBody>
      </p:sp>
      <p:graphicFrame>
        <p:nvGraphicFramePr>
          <p:cNvPr id="102423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177752"/>
              </p:ext>
            </p:extLst>
          </p:nvPr>
        </p:nvGraphicFramePr>
        <p:xfrm>
          <a:off x="990600" y="1779497"/>
          <a:ext cx="7239000" cy="147828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Migration Tool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USMT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command line utility that copies files and settings from one Microsoft Windows computer to another, including user accounts, files, folders, Windows settings, email messages, and more.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Easy Transfer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built-in data-migration utility in Windows Vista and above that helps transfer files, data, and settings from one personal computer to another.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2" descr="D:\A+\new icons\laptop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62473"/>
            <a:ext cx="619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A+\new icons\laptop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4771400"/>
            <a:ext cx="619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6" y="4086554"/>
            <a:ext cx="316993" cy="433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98" y="4643574"/>
            <a:ext cx="525207" cy="684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26" y="5327852"/>
            <a:ext cx="819150" cy="640787"/>
          </a:xfrm>
          <a:prstGeom prst="rect">
            <a:avLst/>
          </a:prstGeom>
        </p:spPr>
      </p:pic>
      <p:sp>
        <p:nvSpPr>
          <p:cNvPr id="9" name="AutoShape 304"/>
          <p:cNvSpPr>
            <a:spLocks noChangeArrowheads="1"/>
          </p:cNvSpPr>
          <p:nvPr/>
        </p:nvSpPr>
        <p:spPr bwMode="auto">
          <a:xfrm>
            <a:off x="3017420" y="4680913"/>
            <a:ext cx="762000" cy="609600"/>
          </a:xfrm>
          <a:prstGeom prst="rightArrow">
            <a:avLst>
              <a:gd name="adj1" fmla="val 52602"/>
              <a:gd name="adj2" fmla="val 59572"/>
            </a:avLst>
          </a:prstGeom>
          <a:solidFill>
            <a:srgbClr val="009DDC"/>
          </a:solidFill>
          <a:ln w="9525">
            <a:noFill/>
            <a:miter lim="800000"/>
            <a:headEnd/>
            <a:tailEnd/>
          </a:ln>
          <a:effectLst>
            <a:outerShdw blurRad="38100" dist="25400" dir="2700000" sx="99000" sy="99000" algn="ctr" rotWithShape="0">
              <a:schemeClr val="tx1">
                <a:alpha val="75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AutoShape 304"/>
          <p:cNvSpPr>
            <a:spLocks noChangeArrowheads="1"/>
          </p:cNvSpPr>
          <p:nvPr/>
        </p:nvSpPr>
        <p:spPr bwMode="auto">
          <a:xfrm>
            <a:off x="5437338" y="4671145"/>
            <a:ext cx="762000" cy="609600"/>
          </a:xfrm>
          <a:prstGeom prst="rightArrow">
            <a:avLst>
              <a:gd name="adj1" fmla="val 52602"/>
              <a:gd name="adj2" fmla="val 59572"/>
            </a:avLst>
          </a:prstGeom>
          <a:solidFill>
            <a:srgbClr val="009DDC"/>
          </a:solidFill>
          <a:ln w="9525">
            <a:noFill/>
            <a:miter lim="800000"/>
            <a:headEnd/>
            <a:tailEnd/>
          </a:ln>
          <a:effectLst>
            <a:outerShdw blurRad="38100" dist="25400" dir="2700000" sx="99000" sy="99000" algn="ctr" rotWithShape="0">
              <a:schemeClr val="tx1">
                <a:alpha val="75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AutoShape 302"/>
          <p:cNvSpPr>
            <a:spLocks/>
          </p:cNvSpPr>
          <p:nvPr/>
        </p:nvSpPr>
        <p:spPr bwMode="auto">
          <a:xfrm>
            <a:off x="4959985" y="4020014"/>
            <a:ext cx="174625" cy="2022106"/>
          </a:xfrm>
          <a:prstGeom prst="rightBrace">
            <a:avLst>
              <a:gd name="adj1" fmla="val 6590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AutoShape 303"/>
          <p:cNvSpPr>
            <a:spLocks/>
          </p:cNvSpPr>
          <p:nvPr/>
        </p:nvSpPr>
        <p:spPr bwMode="auto">
          <a:xfrm flipH="1">
            <a:off x="3998993" y="4015000"/>
            <a:ext cx="174625" cy="2022106"/>
          </a:xfrm>
          <a:prstGeom prst="rightBrace">
            <a:avLst>
              <a:gd name="adj1" fmla="val 6590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463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Calibri" panose="020F0502020204030204" pitchFamily="34" charset="0"/>
              </a:rPr>
              <a:t>Windows Upgrade OS Advisor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914400" y="1563220"/>
            <a:ext cx="7315200" cy="3733800"/>
          </a:xfrm>
        </p:spPr>
        <p:txBody>
          <a:bodyPr/>
          <a:lstStyle/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Determines if a PC meets the requirements for Windows 7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Scans hardware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Scans connected devices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4975225" y="4236937"/>
            <a:ext cx="3294063" cy="20574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pic>
        <p:nvPicPr>
          <p:cNvPr id="10" name="Picture 2" descr="D:\A+\new icons\laptop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5608537"/>
            <a:ext cx="619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D:\A+\new icons\win7_ult_bo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4541737"/>
            <a:ext cx="5778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300"/>
          <p:cNvSpPr>
            <a:spLocks noChangeShapeType="1"/>
          </p:cNvSpPr>
          <p:nvPr/>
        </p:nvSpPr>
        <p:spPr bwMode="auto">
          <a:xfrm>
            <a:off x="5803900" y="4922737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332" y="4512757"/>
            <a:ext cx="630070" cy="8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215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b="1" i="0" dirty="0">
                <a:latin typeface="Calibri" pitchFamily="34" charset="0"/>
                <a:cs typeface="Calibri" pitchFamily="34" charset="0"/>
              </a:rPr>
              <a:t>Reflective Questions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1143000"/>
            <a:ext cx="8229600" cy="5257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DDC"/>
              </a:buClr>
              <a:buFont typeface="+mj-lt"/>
              <a:buAutoNum type="arabicPeriod"/>
              <a:defRPr/>
            </a:pPr>
            <a:r>
              <a:rPr lang="en-US" sz="1600" b="1" dirty="0"/>
              <a:t>Do you have experience installing operating systems? Do you feel you will be able to perform installations more efficiently as a result of the information presented in this lesson? </a:t>
            </a:r>
            <a:br>
              <a:rPr lang="en-US" sz="1600" b="1" dirty="0"/>
            </a:br>
            <a:endParaRPr lang="en-US" sz="1600" b="1" dirty="0"/>
          </a:p>
          <a:p>
            <a:pPr marL="342900" indent="-342900">
              <a:spcBef>
                <a:spcPct val="20000"/>
              </a:spcBef>
              <a:buClr>
                <a:srgbClr val="009DDC"/>
              </a:buClr>
              <a:buFont typeface="+mj-lt"/>
              <a:buAutoNum type="arabicPeriod"/>
              <a:defRPr/>
            </a:pPr>
            <a:r>
              <a:rPr lang="en-US" sz="1600" b="1" dirty="0"/>
              <a:t>How often do you expect to be able to perform in-place upgrades instead of clean installs at your workplace?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Emulator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3325"/>
            <a:ext cx="8229600" cy="1911350"/>
          </a:xfrm>
        </p:spPr>
        <p:txBody>
          <a:bodyPr/>
          <a:lstStyle/>
          <a:p>
            <a:r>
              <a:rPr lang="en-US" dirty="0"/>
              <a:t>Hardware requirements for emulator software</a:t>
            </a:r>
          </a:p>
          <a:p>
            <a:r>
              <a:rPr lang="en-US" dirty="0"/>
              <a:t>Mobile device hypervisors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00" y="2181626"/>
            <a:ext cx="1185769" cy="744762"/>
            <a:chOff x="4953000" y="2576892"/>
            <a:chExt cx="1947676" cy="8521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576892"/>
              <a:ext cx="1947676" cy="852108"/>
            </a:xfrm>
            <a:prstGeom prst="rect">
              <a:avLst/>
            </a:prstGeom>
          </p:spPr>
        </p:pic>
        <p:sp>
          <p:nvSpPr>
            <p:cNvPr id="6" name="Text Box 307"/>
            <p:cNvSpPr txBox="1">
              <a:spLocks noChangeArrowheads="1"/>
            </p:cNvSpPr>
            <p:nvPr/>
          </p:nvSpPr>
          <p:spPr bwMode="auto">
            <a:xfrm>
              <a:off x="5181507" y="2871977"/>
              <a:ext cx="14906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solidFill>
                    <a:schemeClr val="bg1"/>
                  </a:solidFill>
                </a:rPr>
                <a:t>VM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33447" y="3067752"/>
            <a:ext cx="1185769" cy="744762"/>
            <a:chOff x="4953000" y="2576892"/>
            <a:chExt cx="1947676" cy="8521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576892"/>
              <a:ext cx="1947676" cy="852108"/>
            </a:xfrm>
            <a:prstGeom prst="rect">
              <a:avLst/>
            </a:prstGeom>
          </p:spPr>
        </p:pic>
        <p:sp>
          <p:nvSpPr>
            <p:cNvPr id="9" name="Text Box 307"/>
            <p:cNvSpPr txBox="1">
              <a:spLocks noChangeArrowheads="1"/>
            </p:cNvSpPr>
            <p:nvPr/>
          </p:nvSpPr>
          <p:spPr bwMode="auto">
            <a:xfrm>
              <a:off x="5181507" y="2871977"/>
              <a:ext cx="14906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solidFill>
                    <a:schemeClr val="bg1"/>
                  </a:solidFill>
                </a:rPr>
                <a:t>VM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51376" y="3969541"/>
            <a:ext cx="1185769" cy="744762"/>
            <a:chOff x="4953000" y="2576892"/>
            <a:chExt cx="1947676" cy="85210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576892"/>
              <a:ext cx="1947676" cy="852108"/>
            </a:xfrm>
            <a:prstGeom prst="rect">
              <a:avLst/>
            </a:prstGeom>
          </p:spPr>
        </p:pic>
        <p:sp>
          <p:nvSpPr>
            <p:cNvPr id="12" name="Text Box 307"/>
            <p:cNvSpPr txBox="1">
              <a:spLocks noChangeArrowheads="1"/>
            </p:cNvSpPr>
            <p:nvPr/>
          </p:nvSpPr>
          <p:spPr bwMode="auto">
            <a:xfrm>
              <a:off x="5181507" y="2871977"/>
              <a:ext cx="14906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solidFill>
                    <a:schemeClr val="bg1"/>
                  </a:solidFill>
                </a:rPr>
                <a:t>VM</a:t>
              </a:r>
            </a:p>
          </p:txBody>
        </p:sp>
      </p:grpSp>
      <p:sp>
        <p:nvSpPr>
          <p:cNvPr id="16" name="AutoShape 303"/>
          <p:cNvSpPr>
            <a:spLocks/>
          </p:cNvSpPr>
          <p:nvPr/>
        </p:nvSpPr>
        <p:spPr bwMode="auto">
          <a:xfrm flipH="1">
            <a:off x="7350965" y="2094009"/>
            <a:ext cx="174625" cy="2691424"/>
          </a:xfrm>
          <a:prstGeom prst="rightBrace">
            <a:avLst>
              <a:gd name="adj1" fmla="val 6590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" name="Group 325"/>
          <p:cNvGrpSpPr>
            <a:grpSpLocks/>
          </p:cNvGrpSpPr>
          <p:nvPr/>
        </p:nvGrpSpPr>
        <p:grpSpPr bwMode="auto">
          <a:xfrm>
            <a:off x="6671456" y="3439721"/>
            <a:ext cx="579958" cy="944954"/>
            <a:chOff x="3353" y="2605"/>
            <a:chExt cx="257" cy="257"/>
          </a:xfrm>
        </p:grpSpPr>
        <p:sp>
          <p:nvSpPr>
            <p:cNvPr id="18" name="Line 326"/>
            <p:cNvSpPr>
              <a:spLocks noChangeShapeType="1"/>
            </p:cNvSpPr>
            <p:nvPr/>
          </p:nvSpPr>
          <p:spPr bwMode="auto">
            <a:xfrm flipV="1">
              <a:off x="3359" y="2605"/>
              <a:ext cx="0" cy="2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Line 327"/>
            <p:cNvSpPr>
              <a:spLocks noChangeShapeType="1"/>
            </p:cNvSpPr>
            <p:nvPr/>
          </p:nvSpPr>
          <p:spPr bwMode="auto">
            <a:xfrm rot="16200000" flipV="1">
              <a:off x="3482" y="2476"/>
              <a:ext cx="0" cy="2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724400" y="4075053"/>
            <a:ext cx="2132473" cy="1968330"/>
            <a:chOff x="457200" y="2333172"/>
            <a:chExt cx="2569245" cy="23714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333172"/>
              <a:ext cx="2215903" cy="153133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807" y="2593936"/>
              <a:ext cx="948638" cy="2110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704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Security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13069"/>
            <a:ext cx="7467600" cy="1911350"/>
          </a:xfrm>
        </p:spPr>
        <p:txBody>
          <a:bodyPr/>
          <a:lstStyle/>
          <a:p>
            <a:r>
              <a:rPr lang="en-US" dirty="0"/>
              <a:t>Organizational security policies</a:t>
            </a:r>
          </a:p>
          <a:p>
            <a:r>
              <a:rPr lang="en-US" dirty="0"/>
              <a:t>Antivirus software for host and VMs</a:t>
            </a:r>
          </a:p>
          <a:p>
            <a:r>
              <a:rPr lang="en-US" dirty="0"/>
              <a:t>Restrict copying files and apps to VMs</a:t>
            </a:r>
          </a:p>
          <a:p>
            <a:r>
              <a:rPr lang="en-US" dirty="0"/>
              <a:t>Update and manage security patches for host and VMs</a:t>
            </a:r>
          </a:p>
          <a:p>
            <a:r>
              <a:rPr lang="en-US" dirty="0"/>
              <a:t>Manage VMs to minimize data leaks</a:t>
            </a:r>
          </a:p>
          <a:p>
            <a:r>
              <a:rPr lang="en-US" dirty="0"/>
              <a:t>Isolate VMs from hypervisor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00" y="2181626"/>
            <a:ext cx="1185769" cy="744762"/>
            <a:chOff x="4953000" y="2576892"/>
            <a:chExt cx="1947676" cy="8521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576892"/>
              <a:ext cx="1947676" cy="852108"/>
            </a:xfrm>
            <a:prstGeom prst="rect">
              <a:avLst/>
            </a:prstGeom>
          </p:spPr>
        </p:pic>
        <p:sp>
          <p:nvSpPr>
            <p:cNvPr id="6" name="Text Box 307"/>
            <p:cNvSpPr txBox="1">
              <a:spLocks noChangeArrowheads="1"/>
            </p:cNvSpPr>
            <p:nvPr/>
          </p:nvSpPr>
          <p:spPr bwMode="auto">
            <a:xfrm>
              <a:off x="5181507" y="2871977"/>
              <a:ext cx="14906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solidFill>
                    <a:schemeClr val="bg1"/>
                  </a:solidFill>
                </a:rPr>
                <a:t>VM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33447" y="3067752"/>
            <a:ext cx="1185769" cy="744762"/>
            <a:chOff x="4953000" y="2576892"/>
            <a:chExt cx="1947676" cy="8521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576892"/>
              <a:ext cx="1947676" cy="852108"/>
            </a:xfrm>
            <a:prstGeom prst="rect">
              <a:avLst/>
            </a:prstGeom>
          </p:spPr>
        </p:pic>
        <p:sp>
          <p:nvSpPr>
            <p:cNvPr id="9" name="Text Box 307"/>
            <p:cNvSpPr txBox="1">
              <a:spLocks noChangeArrowheads="1"/>
            </p:cNvSpPr>
            <p:nvPr/>
          </p:nvSpPr>
          <p:spPr bwMode="auto">
            <a:xfrm>
              <a:off x="5181507" y="2871977"/>
              <a:ext cx="14906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solidFill>
                    <a:schemeClr val="bg1"/>
                  </a:solidFill>
                </a:rPr>
                <a:t>VM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51376" y="3969541"/>
            <a:ext cx="1185769" cy="744762"/>
            <a:chOff x="4953000" y="2576892"/>
            <a:chExt cx="1947676" cy="85210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576892"/>
              <a:ext cx="1947676" cy="852108"/>
            </a:xfrm>
            <a:prstGeom prst="rect">
              <a:avLst/>
            </a:prstGeom>
          </p:spPr>
        </p:pic>
        <p:sp>
          <p:nvSpPr>
            <p:cNvPr id="12" name="Text Box 307"/>
            <p:cNvSpPr txBox="1">
              <a:spLocks noChangeArrowheads="1"/>
            </p:cNvSpPr>
            <p:nvPr/>
          </p:nvSpPr>
          <p:spPr bwMode="auto">
            <a:xfrm>
              <a:off x="5181507" y="2871977"/>
              <a:ext cx="14906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solidFill>
                    <a:schemeClr val="bg1"/>
                  </a:solidFill>
                </a:rPr>
                <a:t>VM</a:t>
              </a:r>
            </a:p>
          </p:txBody>
        </p:sp>
      </p:grpSp>
      <p:sp>
        <p:nvSpPr>
          <p:cNvPr id="16" name="AutoShape 303"/>
          <p:cNvSpPr>
            <a:spLocks/>
          </p:cNvSpPr>
          <p:nvPr/>
        </p:nvSpPr>
        <p:spPr bwMode="auto">
          <a:xfrm flipH="1">
            <a:off x="7350965" y="2094009"/>
            <a:ext cx="174625" cy="2691424"/>
          </a:xfrm>
          <a:prstGeom prst="rightBrace">
            <a:avLst>
              <a:gd name="adj1" fmla="val 6590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" name="Group 325"/>
          <p:cNvGrpSpPr>
            <a:grpSpLocks/>
          </p:cNvGrpSpPr>
          <p:nvPr/>
        </p:nvGrpSpPr>
        <p:grpSpPr bwMode="auto">
          <a:xfrm>
            <a:off x="6671456" y="3439721"/>
            <a:ext cx="579958" cy="944954"/>
            <a:chOff x="3353" y="2605"/>
            <a:chExt cx="257" cy="257"/>
          </a:xfrm>
        </p:grpSpPr>
        <p:sp>
          <p:nvSpPr>
            <p:cNvPr id="18" name="Line 326"/>
            <p:cNvSpPr>
              <a:spLocks noChangeShapeType="1"/>
            </p:cNvSpPr>
            <p:nvPr/>
          </p:nvSpPr>
          <p:spPr bwMode="auto">
            <a:xfrm flipV="1">
              <a:off x="3359" y="2605"/>
              <a:ext cx="0" cy="2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Line 327"/>
            <p:cNvSpPr>
              <a:spLocks noChangeShapeType="1"/>
            </p:cNvSpPr>
            <p:nvPr/>
          </p:nvSpPr>
          <p:spPr bwMode="auto">
            <a:xfrm rot="16200000" flipV="1">
              <a:off x="3482" y="2476"/>
              <a:ext cx="0" cy="2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724400" y="4075053"/>
            <a:ext cx="2132473" cy="1968330"/>
            <a:chOff x="457200" y="2333172"/>
            <a:chExt cx="2569245" cy="23714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333172"/>
              <a:ext cx="2215903" cy="153133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807" y="2593936"/>
              <a:ext cx="948638" cy="2110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514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Network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874" y="2180692"/>
            <a:ext cx="5319030" cy="2240978"/>
          </a:xfrm>
        </p:spPr>
        <p:txBody>
          <a:bodyPr/>
          <a:lstStyle/>
          <a:p>
            <a:r>
              <a:rPr lang="en-US" dirty="0"/>
              <a:t>Virtual switches enable VMs to communicate with:</a:t>
            </a:r>
          </a:p>
          <a:p>
            <a:pPr lvl="1"/>
            <a:r>
              <a:rPr lang="en-US" dirty="0"/>
              <a:t>The host</a:t>
            </a:r>
          </a:p>
          <a:p>
            <a:pPr lvl="1"/>
            <a:r>
              <a:rPr lang="en-US" dirty="0"/>
              <a:t>Other VMs</a:t>
            </a:r>
          </a:p>
          <a:p>
            <a:pPr lvl="1"/>
            <a:r>
              <a:rPr lang="en-US" dirty="0"/>
              <a:t>Systems outside of the virtual environment</a:t>
            </a:r>
          </a:p>
          <a:p>
            <a:r>
              <a:rPr lang="en-US" dirty="0"/>
              <a:t>Types of virtual switches</a:t>
            </a:r>
          </a:p>
          <a:p>
            <a:pPr lvl="1"/>
            <a:r>
              <a:rPr lang="en-US" dirty="0"/>
              <a:t>Private</a:t>
            </a:r>
          </a:p>
          <a:p>
            <a:pPr lvl="1"/>
            <a:r>
              <a:rPr lang="en-US" dirty="0"/>
              <a:t>Internal</a:t>
            </a:r>
          </a:p>
          <a:p>
            <a:pPr lvl="1"/>
            <a:r>
              <a:rPr lang="en-US" dirty="0"/>
              <a:t>External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00" y="2181626"/>
            <a:ext cx="1185769" cy="744762"/>
            <a:chOff x="4953000" y="2576892"/>
            <a:chExt cx="1947676" cy="8521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576892"/>
              <a:ext cx="1947676" cy="852108"/>
            </a:xfrm>
            <a:prstGeom prst="rect">
              <a:avLst/>
            </a:prstGeom>
          </p:spPr>
        </p:pic>
        <p:sp>
          <p:nvSpPr>
            <p:cNvPr id="6" name="Text Box 307"/>
            <p:cNvSpPr txBox="1">
              <a:spLocks noChangeArrowheads="1"/>
            </p:cNvSpPr>
            <p:nvPr/>
          </p:nvSpPr>
          <p:spPr bwMode="auto">
            <a:xfrm>
              <a:off x="5181507" y="2871977"/>
              <a:ext cx="14906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solidFill>
                    <a:schemeClr val="bg1"/>
                  </a:solidFill>
                </a:rPr>
                <a:t>VM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33447" y="3067752"/>
            <a:ext cx="1185769" cy="744762"/>
            <a:chOff x="4953000" y="2576892"/>
            <a:chExt cx="1947676" cy="8521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576892"/>
              <a:ext cx="1947676" cy="852108"/>
            </a:xfrm>
            <a:prstGeom prst="rect">
              <a:avLst/>
            </a:prstGeom>
          </p:spPr>
        </p:pic>
        <p:sp>
          <p:nvSpPr>
            <p:cNvPr id="9" name="Text Box 307"/>
            <p:cNvSpPr txBox="1">
              <a:spLocks noChangeArrowheads="1"/>
            </p:cNvSpPr>
            <p:nvPr/>
          </p:nvSpPr>
          <p:spPr bwMode="auto">
            <a:xfrm>
              <a:off x="5181507" y="2871977"/>
              <a:ext cx="14906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solidFill>
                    <a:schemeClr val="bg1"/>
                  </a:solidFill>
                </a:rPr>
                <a:t>VM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51376" y="3969541"/>
            <a:ext cx="1185769" cy="744762"/>
            <a:chOff x="4953000" y="2576892"/>
            <a:chExt cx="1947676" cy="85210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576892"/>
              <a:ext cx="1947676" cy="852108"/>
            </a:xfrm>
            <a:prstGeom prst="rect">
              <a:avLst/>
            </a:prstGeom>
          </p:spPr>
        </p:pic>
        <p:sp>
          <p:nvSpPr>
            <p:cNvPr id="12" name="Text Box 307"/>
            <p:cNvSpPr txBox="1">
              <a:spLocks noChangeArrowheads="1"/>
            </p:cNvSpPr>
            <p:nvPr/>
          </p:nvSpPr>
          <p:spPr bwMode="auto">
            <a:xfrm>
              <a:off x="5181507" y="2871977"/>
              <a:ext cx="1490662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solidFill>
                    <a:schemeClr val="bg1"/>
                  </a:solidFill>
                </a:rPr>
                <a:t>VM</a:t>
              </a:r>
            </a:p>
          </p:txBody>
        </p:sp>
      </p:grpSp>
      <p:sp>
        <p:nvSpPr>
          <p:cNvPr id="16" name="AutoShape 303"/>
          <p:cNvSpPr>
            <a:spLocks/>
          </p:cNvSpPr>
          <p:nvPr/>
        </p:nvSpPr>
        <p:spPr bwMode="auto">
          <a:xfrm flipH="1">
            <a:off x="7350965" y="2094009"/>
            <a:ext cx="174625" cy="2691424"/>
          </a:xfrm>
          <a:prstGeom prst="rightBrace">
            <a:avLst>
              <a:gd name="adj1" fmla="val 6590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" name="Group 325"/>
          <p:cNvGrpSpPr>
            <a:grpSpLocks/>
          </p:cNvGrpSpPr>
          <p:nvPr/>
        </p:nvGrpSpPr>
        <p:grpSpPr bwMode="auto">
          <a:xfrm>
            <a:off x="6671456" y="3439721"/>
            <a:ext cx="579958" cy="944954"/>
            <a:chOff x="3353" y="2605"/>
            <a:chExt cx="257" cy="257"/>
          </a:xfrm>
        </p:grpSpPr>
        <p:sp>
          <p:nvSpPr>
            <p:cNvPr id="18" name="Line 326"/>
            <p:cNvSpPr>
              <a:spLocks noChangeShapeType="1"/>
            </p:cNvSpPr>
            <p:nvPr/>
          </p:nvSpPr>
          <p:spPr bwMode="auto">
            <a:xfrm flipV="1">
              <a:off x="3359" y="2605"/>
              <a:ext cx="0" cy="2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Line 327"/>
            <p:cNvSpPr>
              <a:spLocks noChangeShapeType="1"/>
            </p:cNvSpPr>
            <p:nvPr/>
          </p:nvSpPr>
          <p:spPr bwMode="auto">
            <a:xfrm rot="16200000" flipV="1">
              <a:off x="3482" y="2476"/>
              <a:ext cx="0" cy="2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724400" y="4075053"/>
            <a:ext cx="2132473" cy="1968330"/>
            <a:chOff x="457200" y="2333172"/>
            <a:chExt cx="2569245" cy="23714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333172"/>
              <a:ext cx="2215903" cy="153133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807" y="2593936"/>
              <a:ext cx="948638" cy="2110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3237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i="0" dirty="0">
                <a:latin typeface="Calibri" pitchFamily="34" charset="0"/>
                <a:cs typeface="Calibri" pitchFamily="34" charset="0"/>
              </a:rPr>
              <a:t>Windows System Requirements		</a:t>
            </a:r>
          </a:p>
        </p:txBody>
      </p:sp>
      <p:graphicFrame>
        <p:nvGraphicFramePr>
          <p:cNvPr id="102423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912653"/>
              </p:ext>
            </p:extLst>
          </p:nvPr>
        </p:nvGraphicFramePr>
        <p:xfrm>
          <a:off x="952500" y="1676400"/>
          <a:ext cx="7239000" cy="3380232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Requirements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Windows 8.1, Professional, or Enterprise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GHz 32-bit (x86) or 64-bit (x64) processor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GB RAM (32-bit) or 2 GB RAM (64-bit)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GB hard disk with a minimum of 20 GB of available space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 for DirectX 9 graphics; some programs may require support for DirectX 10 graphics or higher to provide optimal performance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Windows 7 Home Premium, Professional, or Ultimate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GHz 32-bit (x86) or 64-bit (x64) processor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GB RAM (32-bit) or 2 GB RAM (64-bit)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GB hard disk with a minimum of 20 GB of available space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 for DirectX 9 graphics; some programs may require support for DirectX 10 graphics or higher to provide optimal performance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Windows Vista Home Premium, Business, or Ultimate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GHz 32-bit (x86) or 64-bit (x64) processor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GB RAM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GB hard disk with a minimum of 15 GB of available space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 for DirectX 9 graphics and 128 MB of graphics memory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1868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27999</TotalTime>
  <Words>1762</Words>
  <Application>Microsoft Office PowerPoint</Application>
  <PresentationFormat>On-screen Show (4:3)</PresentationFormat>
  <Paragraphs>443</Paragraphs>
  <Slides>52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Arial Black</vt:lpstr>
      <vt:lpstr>Calibri</vt:lpstr>
      <vt:lpstr>Courier New</vt:lpstr>
      <vt:lpstr>Times New Roman</vt:lpstr>
      <vt:lpstr>Wingdings</vt:lpstr>
      <vt:lpstr>Default Design</vt:lpstr>
      <vt:lpstr>Installing and Configuring Microsoft Windows </vt:lpstr>
      <vt:lpstr>Virtualization</vt:lpstr>
      <vt:lpstr>Purposes of Virtualization</vt:lpstr>
      <vt:lpstr>Hypervisors</vt:lpstr>
      <vt:lpstr>Virtualization Resource Requirements</vt:lpstr>
      <vt:lpstr>Emulator Requirements</vt:lpstr>
      <vt:lpstr>Virtualization Security Requirements</vt:lpstr>
      <vt:lpstr>Virtualization Network Requirements</vt:lpstr>
      <vt:lpstr>Windows System Requirements  </vt:lpstr>
      <vt:lpstr>Hardware Compatibility</vt:lpstr>
      <vt:lpstr>Boot Methods</vt:lpstr>
      <vt:lpstr>Installation Types</vt:lpstr>
      <vt:lpstr>Third Party Drivers</vt:lpstr>
      <vt:lpstr>Partitioning</vt:lpstr>
      <vt:lpstr>File System Types</vt:lpstr>
      <vt:lpstr>Workgroups vs. Domains</vt:lpstr>
      <vt:lpstr>Workgroups vs. Domains (Cont.)</vt:lpstr>
      <vt:lpstr>Homegroup vs. Workgroups</vt:lpstr>
      <vt:lpstr>Custom System Settings</vt:lpstr>
      <vt:lpstr>Software and Windows Updates</vt:lpstr>
      <vt:lpstr>Microsoft Product Activation</vt:lpstr>
      <vt:lpstr>Common Windows Features</vt:lpstr>
      <vt:lpstr>Windows Vista Features</vt:lpstr>
      <vt:lpstr>Windows 7 Features</vt:lpstr>
      <vt:lpstr>Windows 8/8.1 Features</vt:lpstr>
      <vt:lpstr>Windows Vista and Windows 7 Task Manager</vt:lpstr>
      <vt:lpstr>Windows 8 Task Manager</vt:lpstr>
      <vt:lpstr>Windows Control Panel</vt:lpstr>
      <vt:lpstr>Internet Options</vt:lpstr>
      <vt:lpstr>Display Control Panel</vt:lpstr>
      <vt:lpstr>User Accounts Control Panel</vt:lpstr>
      <vt:lpstr>Folder Options Control Panel</vt:lpstr>
      <vt:lpstr>System Control Panel</vt:lpstr>
      <vt:lpstr>Windows Firewall</vt:lpstr>
      <vt:lpstr>Power Options Control Panel</vt:lpstr>
      <vt:lpstr>Programs and Features Control Panel</vt:lpstr>
      <vt:lpstr>HomeGroup Control Panel</vt:lpstr>
      <vt:lpstr>Devices and Printers Control Panel</vt:lpstr>
      <vt:lpstr>Sound Control Panel</vt:lpstr>
      <vt:lpstr>Troubleshooting Control Panel</vt:lpstr>
      <vt:lpstr>Device Manager</vt:lpstr>
      <vt:lpstr>Network and Sharing Center</vt:lpstr>
      <vt:lpstr>Windows Command Prompt</vt:lpstr>
      <vt:lpstr>Windows Command Line Tools</vt:lpstr>
      <vt:lpstr>Windows Administrative Tools</vt:lpstr>
      <vt:lpstr>Run Line Utilities</vt:lpstr>
      <vt:lpstr>In-Place Upgrades</vt:lpstr>
      <vt:lpstr>Supported Upgrade Paths</vt:lpstr>
      <vt:lpstr>Compatibility Tools</vt:lpstr>
      <vt:lpstr>Migration Tools</vt:lpstr>
      <vt:lpstr>Windows Upgrade OS Advisor</vt:lpstr>
      <vt:lpstr>Reflective Questions</vt:lpstr>
    </vt:vector>
  </TitlesOfParts>
  <Company>element 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OV-ILT Template –  Content Developer Section</dc:title>
  <dc:subject>Courseware Resource Supplement</dc:subject>
  <dc:creator>Isalgado</dc:creator>
  <dc:description>Version 1.6_x000d_
03.31.03</dc:description>
  <cp:lastModifiedBy>Tricia Murphy</cp:lastModifiedBy>
  <cp:revision>194</cp:revision>
  <dcterms:created xsi:type="dcterms:W3CDTF">2004-05-21T12:27:45Z</dcterms:created>
  <dcterms:modified xsi:type="dcterms:W3CDTF">2016-05-02T22:10:10Z</dcterms:modified>
  <cp:category>Templates</cp:category>
</cp:coreProperties>
</file>