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39" r:id="rId2"/>
    <p:sldId id="340" r:id="rId3"/>
    <p:sldId id="341" r:id="rId4"/>
    <p:sldId id="342" r:id="rId5"/>
    <p:sldId id="343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79" r:id="rId15"/>
    <p:sldId id="353" r:id="rId16"/>
    <p:sldId id="376" r:id="rId17"/>
    <p:sldId id="377" r:id="rId18"/>
    <p:sldId id="356" r:id="rId19"/>
    <p:sldId id="395" r:id="rId20"/>
    <p:sldId id="396" r:id="rId21"/>
    <p:sldId id="397" r:id="rId22"/>
    <p:sldId id="398" r:id="rId23"/>
    <p:sldId id="394" r:id="rId24"/>
    <p:sldId id="357" r:id="rId25"/>
    <p:sldId id="400" r:id="rId26"/>
    <p:sldId id="358" r:id="rId27"/>
    <p:sldId id="359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9" r:id="rId36"/>
    <p:sldId id="388" r:id="rId37"/>
    <p:sldId id="390" r:id="rId38"/>
    <p:sldId id="362" r:id="rId39"/>
    <p:sldId id="363" r:id="rId40"/>
    <p:sldId id="364" r:id="rId41"/>
    <p:sldId id="366" r:id="rId42"/>
    <p:sldId id="399" r:id="rId43"/>
    <p:sldId id="367" r:id="rId44"/>
    <p:sldId id="391" r:id="rId45"/>
    <p:sldId id="370" r:id="rId46"/>
    <p:sldId id="371" r:id="rId47"/>
    <p:sldId id="372" r:id="rId48"/>
    <p:sldId id="392" r:id="rId49"/>
    <p:sldId id="374" r:id="rId50"/>
    <p:sldId id="378" r:id="rId51"/>
    <p:sldId id="375" r:id="rId52"/>
  </p:sldIdLst>
  <p:sldSz cx="9144000" cy="6858000" type="screen4x3"/>
  <p:notesSz cx="7124700" cy="9410700"/>
  <p:custDataLst>
    <p:tags r:id="rId5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DC"/>
    <a:srgbClr val="FFFFCC"/>
    <a:srgbClr val="262CBE"/>
    <a:srgbClr val="DDDDDD"/>
    <a:srgbClr val="C4C4C4"/>
    <a:srgbClr val="CC3300"/>
    <a:srgbClr val="878787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629" autoAdjust="0"/>
  </p:normalViewPr>
  <p:slideViewPr>
    <p:cSldViewPr>
      <p:cViewPr varScale="1">
        <p:scale>
          <a:sx n="62" d="100"/>
          <a:sy n="62" d="100"/>
        </p:scale>
        <p:origin x="15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2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7.xml"/><Relationship Id="rId2" Type="http://schemas.openxmlformats.org/officeDocument/2006/relationships/slide" Target="slides/slide46.xml"/><Relationship Id="rId1" Type="http://schemas.openxmlformats.org/officeDocument/2006/relationships/slide" Target="slides/slide15.xml"/><Relationship Id="rId5" Type="http://schemas.openxmlformats.org/officeDocument/2006/relationships/slide" Target="slides/slide51.xml"/><Relationship Id="rId4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76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7013" y="0"/>
            <a:ext cx="30876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39213"/>
            <a:ext cx="30876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7013" y="8939213"/>
            <a:ext cx="30876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/>
            </a:lvl1pPr>
          </a:lstStyle>
          <a:p>
            <a:fld id="{12DB3DC6-EAA0-4824-97C6-2F8C8D28507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380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76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35425" y="0"/>
            <a:ext cx="30876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9675" y="704850"/>
            <a:ext cx="4705350" cy="3529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2788" y="4470400"/>
            <a:ext cx="569912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37625"/>
            <a:ext cx="30876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35425" y="8937625"/>
            <a:ext cx="30876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45" tIns="46973" rIns="93945" bIns="46973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/>
            </a:lvl1pPr>
          </a:lstStyle>
          <a:p>
            <a:fld id="{E84D4CB2-7D11-45E6-813E-26CB7E25E4C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4461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EFA7E82-7EB3-41CE-B420-8A1305ED5EC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7182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A36259E-683F-4364-BA0C-4963BE14EDF0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 dirty="0"/>
          </a:p>
        </p:txBody>
      </p:sp>
      <p:sp>
        <p:nvSpPr>
          <p:cNvPr id="235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444931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19A53E2-C834-4A5C-B437-0F4E87CAA747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 dirty="0"/>
          </a:p>
        </p:txBody>
      </p:sp>
      <p:sp>
        <p:nvSpPr>
          <p:cNvPr id="256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4014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014A1D5-33D7-461C-9AB4-477BE41559B7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593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CF18D54-A14A-4CEF-A073-E8EA65629DAC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5572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F3A406A-5ABD-4658-A491-D66E5776658D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7935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658318A-A8F4-4FDD-86AD-CE9C0A595253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486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653BBC42-10E6-4C54-8279-F5AFB29898B3}" type="slidenum">
              <a:rPr lang="en-US" altLang="en-US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644801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OV?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8DFBCCC-1E4A-4AFD-9ACE-34A8FDA132A9}" type="slidenum">
              <a:rPr lang="en-US" altLang="en-US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7650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CC83C45-2702-4B3F-8C37-36BE5A45F15A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7705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CF60958-F6F2-4C15-93DD-6D2DD287C03F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5648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62ABCD1-929B-45DB-98E9-C51EA7987B8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9122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22626E8D-5E87-45B0-90B8-11AE6416FDDA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2613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466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172AA20E-1124-4B6F-A9E9-2008460E1703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 dirty="0"/>
          </a:p>
        </p:txBody>
      </p:sp>
      <p:sp>
        <p:nvSpPr>
          <p:cNvPr id="532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5325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1960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6582654-5FE7-42B5-86C0-3A45E6664E60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409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7FD1342-E91F-4645-9150-07A257A92255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3761738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51CC284-6CFD-49D9-B717-D693FCF95F5D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80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E50ECC9A-E5A9-4FE0-B0CC-AD2E4E9F9538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411882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A9F0D03-8AB2-4908-96C4-135E51EC123F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4658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976DB86-C1F8-4A7B-921C-E3B97AFBF42A}" type="slidenum">
              <a:rPr lang="en-US" altLang="en-US"/>
              <a:pPr>
                <a:spcBef>
                  <a:spcPct val="0"/>
                </a:spcBef>
              </a:pPr>
              <a:t>42</a:t>
            </a:fld>
            <a:endParaRPr lang="en-US" altLang="en-US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r>
              <a:rPr lang="en-US" altLang="en-US" dirty="0"/>
              <a:t>Check to see if we need more current pics</a:t>
            </a:r>
          </a:p>
        </p:txBody>
      </p:sp>
    </p:spTree>
    <p:extLst>
      <p:ext uri="{BB962C8B-B14F-4D97-AF65-F5344CB8AC3E}">
        <p14:creationId xmlns:p14="http://schemas.microsoft.com/office/powerpoint/2010/main" val="3617803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CB72453E-A538-42A3-8C43-C64750B8A55B}" type="slidenum">
              <a:rPr lang="en-US" altLang="en-US"/>
              <a:pPr>
                <a:spcBef>
                  <a:spcPct val="0"/>
                </a:spcBef>
              </a:pPr>
              <a:t>43</a:t>
            </a:fld>
            <a:endParaRPr lang="en-US" altLang="en-US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3425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3A83F098-82F3-4DB1-AA98-3D08F636A782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 dirty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851414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327F99D-20FE-49B8-80CB-925AEF9EF8E1}" type="slidenum">
              <a:rPr lang="en-US" altLang="en-US"/>
              <a:pPr>
                <a:spcBef>
                  <a:spcPct val="0"/>
                </a:spcBef>
              </a:pPr>
              <a:t>44</a:t>
            </a:fld>
            <a:endParaRPr lang="en-US" altLang="en-US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6018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F815D4E2-3B22-420E-AD0A-3FBD0F288E5C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7386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dirty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74F42305-E6C1-44C4-9301-00C1C9B78C16}" type="slidenum">
              <a:rPr lang="en-US" altLang="en-US"/>
              <a:pPr>
                <a:spcBef>
                  <a:spcPct val="0"/>
                </a:spcBef>
              </a:pPr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7818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930224A4-AFDD-4A56-A458-767A04F1AADC}" type="slidenum">
              <a:rPr lang="en-US" altLang="en-US"/>
              <a:pPr>
                <a:spcBef>
                  <a:spcPct val="0"/>
                </a:spcBef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28561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6672242B-0FD8-4E8C-8175-FEC9962C9499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1003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6521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98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3397D9E-78ED-42FE-AD57-BEF194E64659}" type="slidenum">
              <a:rPr lang="en-US" altLang="en-US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30094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55A29A0-28F3-48CC-A26F-BA0E956D3780}" type="slidenum">
              <a:rPr lang="en-US" altLang="en-US"/>
              <a:pPr>
                <a:spcBef>
                  <a:spcPct val="0"/>
                </a:spcBef>
              </a:pPr>
              <a:t>51</a:t>
            </a:fld>
            <a:endParaRPr lang="en-US" alt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144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7AF9C0C-458A-417C-978D-2C9C5B36BEF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662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562B0B1C-9096-4888-8F3D-0819ACB5A0A1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 dirty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405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0AADFBB0-B8F9-435B-A1C9-340AF2C0B34F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9508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A99F2F04-0BBC-47D7-9690-D56BEFC29A30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497463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82C7A52D-07C8-4C17-99C3-658381B08CDF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742302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98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98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B6B3E510-062F-4DD5-8C5B-E3A3CEC76685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 dirty="0"/>
          </a:p>
        </p:txBody>
      </p:sp>
      <p:sp>
        <p:nvSpPr>
          <p:cNvPr id="2150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9675" y="706438"/>
            <a:ext cx="4705350" cy="3529012"/>
          </a:xfrm>
          <a:solidFill>
            <a:srgbClr val="FFFFFF"/>
          </a:solidFill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12788" y="4470400"/>
            <a:ext cx="5699125" cy="42338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4485" tIns="47242" rIns="94485" bIns="47242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7803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09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0450"/>
            <a:ext cx="8229600" cy="53403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045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1613"/>
            <a:ext cx="2057400" cy="61991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1613"/>
            <a:ext cx="6019800" cy="6199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4388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53403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B0F0"/>
              </a:buClr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B0F0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rgbClr val="00B0F0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rgbClr val="00B0F0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rgbClr val="00B0F0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33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90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0450"/>
            <a:ext cx="4038600" cy="53403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0450"/>
            <a:ext cx="4038600" cy="53403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399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775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6983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68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693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325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1613"/>
            <a:ext cx="68532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13"/>
          <p:cNvSpPr>
            <a:spLocks noChangeArrowheads="1"/>
          </p:cNvSpPr>
          <p:nvPr/>
        </p:nvSpPr>
        <p:spPr bwMode="white">
          <a:xfrm>
            <a:off x="8178800" y="6551613"/>
            <a:ext cx="9652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5" tIns="41272" rIns="88895" bIns="41272">
            <a:spAutoFit/>
          </a:bodyPr>
          <a:lstStyle>
            <a:lvl1pPr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57250" algn="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" dirty="0">
                <a:solidFill>
                  <a:srgbClr val="C4C4C4"/>
                </a:solidFill>
              </a:rPr>
              <a:t>OV 1 - </a:t>
            </a:r>
            <a:fld id="{346CBDB0-1BCF-4EE5-A9F2-113D06F0E99F}" type="slidenum">
              <a:rPr lang="en-US" altLang="en-US" sz="800">
                <a:solidFill>
                  <a:srgbClr val="C4C4C4"/>
                </a:solidFill>
              </a:rPr>
              <a:pPr algn="ctr">
                <a:spcBef>
                  <a:spcPct val="50000"/>
                </a:spcBef>
              </a:pPr>
              <a:t>‹#›</a:t>
            </a:fld>
            <a:endParaRPr lang="en-US" altLang="en-US" sz="800" dirty="0">
              <a:solidFill>
                <a:srgbClr val="C4C4C4"/>
              </a:solidFill>
            </a:endParaRPr>
          </a:p>
        </p:txBody>
      </p:sp>
      <p:sp>
        <p:nvSpPr>
          <p:cNvPr id="1029" name="Rectangle 14"/>
          <p:cNvSpPr>
            <a:spLocks noChangeArrowheads="1"/>
          </p:cNvSpPr>
          <p:nvPr/>
        </p:nvSpPr>
        <p:spPr bwMode="auto">
          <a:xfrm>
            <a:off x="-19050" y="6551613"/>
            <a:ext cx="375285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2" tIns="44447" rIns="90482" bIns="4444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000" dirty="0">
                <a:solidFill>
                  <a:srgbClr val="D9D9D9"/>
                </a:solidFill>
                <a:cs typeface="Arial" panose="020B0604020202020204" pitchFamily="34" charset="0"/>
              </a:rPr>
              <a:t>Copyright © 2016 </a:t>
            </a:r>
            <a:r>
              <a:rPr lang="en-US" altLang="en-US" sz="1000" b="1" dirty="0">
                <a:solidFill>
                  <a:srgbClr val="D9D9D9"/>
                </a:solidFill>
                <a:cs typeface="Arial" panose="020B0604020202020204" pitchFamily="34" charset="0"/>
              </a:rPr>
              <a:t>Logical Operations, Inc</a:t>
            </a:r>
            <a:r>
              <a:rPr lang="en-US" altLang="en-US" sz="1000" dirty="0">
                <a:solidFill>
                  <a:srgbClr val="D9D9D9"/>
                </a:solidFill>
                <a:cs typeface="Arial" panose="020B0604020202020204" pitchFamily="34" charset="0"/>
              </a:rPr>
              <a:t>. All rights reserved.</a:t>
            </a:r>
          </a:p>
        </p:txBody>
      </p:sp>
      <p:pic>
        <p:nvPicPr>
          <p:cNvPr id="1030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93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0450"/>
            <a:ext cx="8229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i="1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Hardware Fundamentals</a:t>
            </a:r>
          </a:p>
        </p:txBody>
      </p:sp>
      <p:sp>
        <p:nvSpPr>
          <p:cNvPr id="3075" name="Rectangle 1031"/>
          <p:cNvSpPr>
            <a:spLocks noChangeArrowheads="1"/>
          </p:cNvSpPr>
          <p:nvPr/>
        </p:nvSpPr>
        <p:spPr bwMode="auto">
          <a:xfrm>
            <a:off x="457200" y="1060450"/>
            <a:ext cx="822960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rgbClr val="009DDC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cs typeface="+mn-cs"/>
              </a:rPr>
              <a:t>Personal Computer Components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9DDC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cs typeface="+mn-cs"/>
              </a:rPr>
              <a:t>Storage Devices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9DDC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cs typeface="+mn-cs"/>
              </a:rPr>
              <a:t>Mobile Digital Devices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009DDC"/>
              </a:buClr>
              <a:buFont typeface="Wingdings" pitchFamily="2" charset="2"/>
              <a:buChar char="§"/>
              <a:defRPr/>
            </a:pPr>
            <a:r>
              <a:rPr lang="en-US" sz="1600" b="1" dirty="0">
                <a:cs typeface="+mn-cs"/>
              </a:rPr>
              <a:t>Connection Interfaces</a:t>
            </a:r>
          </a:p>
          <a:p>
            <a:pPr eaLnBrk="1" hangingPunct="1">
              <a:spcBef>
                <a:spcPct val="20000"/>
              </a:spcBef>
              <a:buClr>
                <a:srgbClr val="FF9900"/>
              </a:buClr>
              <a:defRPr/>
            </a:pPr>
            <a:r>
              <a:rPr lang="en-US" sz="2000" dirty="0">
                <a:cs typeface="+mn-cs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  <a:defRPr/>
            </a:pPr>
            <a:endParaRPr lang="en-US" sz="2000" dirty="0"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3" y="2652713"/>
            <a:ext cx="381317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Expansion Cards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00700" y="4954588"/>
            <a:ext cx="1371600" cy="45561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Connector</a:t>
            </a:r>
          </a:p>
        </p:txBody>
      </p:sp>
      <p:sp>
        <p:nvSpPr>
          <p:cNvPr id="22533" name="Line 66"/>
          <p:cNvSpPr>
            <a:spLocks noChangeShapeType="1"/>
          </p:cNvSpPr>
          <p:nvPr/>
        </p:nvSpPr>
        <p:spPr bwMode="auto">
          <a:xfrm flipH="1" flipV="1">
            <a:off x="5702300" y="4343400"/>
            <a:ext cx="566738" cy="6111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4" name="Line 66"/>
          <p:cNvSpPr>
            <a:spLocks noChangeShapeType="1"/>
          </p:cNvSpPr>
          <p:nvPr/>
        </p:nvSpPr>
        <p:spPr bwMode="auto">
          <a:xfrm flipV="1">
            <a:off x="2447925" y="4564063"/>
            <a:ext cx="1206500" cy="1033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5" name="Line 13"/>
          <p:cNvSpPr>
            <a:spLocks noChangeShapeType="1"/>
          </p:cNvSpPr>
          <p:nvPr/>
        </p:nvSpPr>
        <p:spPr bwMode="auto">
          <a:xfrm rot="5400000">
            <a:off x="4052093" y="2809082"/>
            <a:ext cx="1344613" cy="0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952875" y="1806575"/>
            <a:ext cx="1509713" cy="45561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Cooling fan</a:t>
            </a:r>
          </a:p>
        </p:txBody>
      </p:sp>
      <p:sp>
        <p:nvSpPr>
          <p:cNvPr id="22537" name="Line 66"/>
          <p:cNvSpPr>
            <a:spLocks noChangeShapeType="1"/>
          </p:cNvSpPr>
          <p:nvPr/>
        </p:nvSpPr>
        <p:spPr bwMode="auto">
          <a:xfrm flipV="1">
            <a:off x="2501900" y="4378325"/>
            <a:ext cx="669925" cy="1254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538" name="Line 66"/>
          <p:cNvSpPr>
            <a:spLocks noChangeShapeType="1"/>
          </p:cNvSpPr>
          <p:nvPr/>
        </p:nvSpPr>
        <p:spPr bwMode="auto">
          <a:xfrm flipV="1">
            <a:off x="3024188" y="4759325"/>
            <a:ext cx="1035050" cy="763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941513" y="5294313"/>
            <a:ext cx="1146175" cy="45561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Ports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Riser Cards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71800"/>
            <a:ext cx="6710633" cy="1593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Firmware</a:t>
            </a:r>
          </a:p>
        </p:txBody>
      </p:sp>
      <p:sp>
        <p:nvSpPr>
          <p:cNvPr id="26627" name="Text Box 1028"/>
          <p:cNvSpPr txBox="1">
            <a:spLocks noChangeArrowheads="1"/>
          </p:cNvSpPr>
          <p:nvPr/>
        </p:nvSpPr>
        <p:spPr bwMode="auto">
          <a:xfrm>
            <a:off x="2568575" y="3775075"/>
            <a:ext cx="19192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Firmware_update.exe</a:t>
            </a:r>
            <a:endParaRPr lang="en-US" altLang="en-US" sz="1100" b="1" dirty="0">
              <a:latin typeface="Arial Unicode MS" pitchFamily="34" charset="-128"/>
            </a:endParaRPr>
          </a:p>
        </p:txBody>
      </p:sp>
      <p:sp>
        <p:nvSpPr>
          <p:cNvPr id="26628" name="Text Box 1030"/>
          <p:cNvSpPr txBox="1">
            <a:spLocks noChangeArrowheads="1"/>
          </p:cNvSpPr>
          <p:nvPr/>
        </p:nvSpPr>
        <p:spPr bwMode="auto">
          <a:xfrm>
            <a:off x="2162175" y="5878513"/>
            <a:ext cx="23256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Programmable ROM chip</a:t>
            </a:r>
          </a:p>
        </p:txBody>
      </p:sp>
      <p:sp>
        <p:nvSpPr>
          <p:cNvPr id="26629" name="Text Box 1031"/>
          <p:cNvSpPr txBox="1">
            <a:spLocks noChangeArrowheads="1"/>
          </p:cNvSpPr>
          <p:nvPr/>
        </p:nvSpPr>
        <p:spPr bwMode="auto">
          <a:xfrm>
            <a:off x="152400" y="1452563"/>
            <a:ext cx="19192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Internet</a:t>
            </a:r>
            <a:endParaRPr lang="en-US" altLang="en-US" sz="1100" b="1" dirty="0">
              <a:latin typeface="Arial Unicode MS" pitchFamily="34" charset="-128"/>
            </a:endParaRPr>
          </a:p>
        </p:txBody>
      </p:sp>
      <p:sp>
        <p:nvSpPr>
          <p:cNvPr id="26630" name="Text Box 1032"/>
          <p:cNvSpPr txBox="1">
            <a:spLocks noChangeArrowheads="1"/>
          </p:cNvSpPr>
          <p:nvPr/>
        </p:nvSpPr>
        <p:spPr bwMode="auto">
          <a:xfrm>
            <a:off x="331788" y="4802188"/>
            <a:ext cx="1550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Firmware manufacturer</a:t>
            </a:r>
            <a:endParaRPr lang="en-US" altLang="en-US" sz="1100" b="1" dirty="0">
              <a:latin typeface="Arial Unicode MS" pitchFamily="34" charset="-128"/>
            </a:endParaRPr>
          </a:p>
        </p:txBody>
      </p:sp>
      <p:sp>
        <p:nvSpPr>
          <p:cNvPr id="26631" name="Line 1034"/>
          <p:cNvSpPr>
            <a:spLocks noChangeShapeType="1"/>
          </p:cNvSpPr>
          <p:nvPr/>
        </p:nvSpPr>
        <p:spPr bwMode="auto">
          <a:xfrm>
            <a:off x="3324225" y="4079875"/>
            <a:ext cx="0" cy="78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2" name="Freeform 1035"/>
          <p:cNvSpPr>
            <a:spLocks/>
          </p:cNvSpPr>
          <p:nvPr/>
        </p:nvSpPr>
        <p:spPr bwMode="auto">
          <a:xfrm>
            <a:off x="3289300" y="1689100"/>
            <a:ext cx="1708150" cy="2420938"/>
          </a:xfrm>
          <a:custGeom>
            <a:avLst/>
            <a:gdLst>
              <a:gd name="T0" fmla="*/ 0 w 1103"/>
              <a:gd name="T1" fmla="*/ 2147483646 h 2814"/>
              <a:gd name="T2" fmla="*/ 2147483646 w 1103"/>
              <a:gd name="T3" fmla="*/ 0 h 2814"/>
              <a:gd name="T4" fmla="*/ 2147483646 w 1103"/>
              <a:gd name="T5" fmla="*/ 2147483646 h 2814"/>
              <a:gd name="T6" fmla="*/ 0 w 1103"/>
              <a:gd name="T7" fmla="*/ 2147483646 h 2814"/>
              <a:gd name="T8" fmla="*/ 0 60000 65536"/>
              <a:gd name="T9" fmla="*/ 0 60000 65536"/>
              <a:gd name="T10" fmla="*/ 0 60000 65536"/>
              <a:gd name="T11" fmla="*/ 0 60000 65536"/>
              <a:gd name="T12" fmla="*/ 0 w 1103"/>
              <a:gd name="T13" fmla="*/ 0 h 2814"/>
              <a:gd name="T14" fmla="*/ 1103 w 1103"/>
              <a:gd name="T15" fmla="*/ 2814 h 28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103" h="2814">
                <a:moveTo>
                  <a:pt x="0" y="2082"/>
                </a:moveTo>
                <a:lnTo>
                  <a:pt x="1103" y="0"/>
                </a:lnTo>
                <a:lnTo>
                  <a:pt x="1095" y="2814"/>
                </a:lnTo>
                <a:lnTo>
                  <a:pt x="0" y="208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FE7FF"/>
              </a:gs>
            </a:gsLst>
            <a:lin ang="0" scaled="1"/>
          </a:gradFill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6633" name="Text Box 1037"/>
          <p:cNvSpPr txBox="1">
            <a:spLocks noChangeArrowheads="1"/>
          </p:cNvSpPr>
          <p:nvPr/>
        </p:nvSpPr>
        <p:spPr bwMode="auto">
          <a:xfrm>
            <a:off x="4964113" y="1814513"/>
            <a:ext cx="40544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}/* Startup sequence */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if ((usd=socket(AF_INET,SOCK_DGRAM,IPPROTO_UDP))==-1)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	{perror ("socket");exit(1);}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setup_receive(usd, INADDR_ANY, udp_local_port);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setup_transmit(usd, hostname, NTP_PORT);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primary_loop(usd, probe_count, cycle_time);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close(usd);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   return 0;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000" dirty="0"/>
              <a:t>}</a:t>
            </a:r>
          </a:p>
        </p:txBody>
      </p:sp>
      <p:sp>
        <p:nvSpPr>
          <p:cNvPr id="26634" name="Rectangle 1038"/>
          <p:cNvSpPr>
            <a:spLocks noChangeArrowheads="1"/>
          </p:cNvSpPr>
          <p:nvPr/>
        </p:nvSpPr>
        <p:spPr bwMode="auto">
          <a:xfrm>
            <a:off x="4997450" y="1714500"/>
            <a:ext cx="3975100" cy="2403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26635" name="Line 1039"/>
          <p:cNvSpPr>
            <a:spLocks noChangeShapeType="1"/>
          </p:cNvSpPr>
          <p:nvPr/>
        </p:nvSpPr>
        <p:spPr bwMode="auto">
          <a:xfrm>
            <a:off x="3276600" y="1447800"/>
            <a:ext cx="20638" cy="17383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6" name="Line 1041"/>
          <p:cNvSpPr>
            <a:spLocks noChangeShapeType="1"/>
          </p:cNvSpPr>
          <p:nvPr/>
        </p:nvSpPr>
        <p:spPr bwMode="auto">
          <a:xfrm flipH="1">
            <a:off x="1050925" y="3316288"/>
            <a:ext cx="1985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7" name="Line 1042"/>
          <p:cNvSpPr>
            <a:spLocks noChangeShapeType="1"/>
          </p:cNvSpPr>
          <p:nvPr/>
        </p:nvSpPr>
        <p:spPr bwMode="auto">
          <a:xfrm flipH="1">
            <a:off x="1057275" y="3468688"/>
            <a:ext cx="19796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8" name="Line 1043"/>
          <p:cNvSpPr>
            <a:spLocks noChangeShapeType="1"/>
          </p:cNvSpPr>
          <p:nvPr/>
        </p:nvSpPr>
        <p:spPr bwMode="auto">
          <a:xfrm>
            <a:off x="1062038" y="2614613"/>
            <a:ext cx="0" cy="714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9" name="Line 1044"/>
          <p:cNvSpPr>
            <a:spLocks noChangeShapeType="1"/>
          </p:cNvSpPr>
          <p:nvPr/>
        </p:nvSpPr>
        <p:spPr bwMode="auto">
          <a:xfrm>
            <a:off x="1062038" y="3465513"/>
            <a:ext cx="0" cy="714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26640" name="Picture 6" descr="D:\A+\new icons\intern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1814513"/>
            <a:ext cx="8763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3" descr="D:\A+\new icons\building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117975"/>
            <a:ext cx="9747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2" name="Picture 2" descr="D:\A+\new icons\chi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4867275"/>
            <a:ext cx="604837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7" descr="D:\A+\new icons\softwa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3186113"/>
            <a:ext cx="5619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2403475" y="1403350"/>
            <a:ext cx="1765300" cy="622300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spcBef>
                <a:spcPct val="50000"/>
              </a:spcBef>
              <a:defRPr/>
            </a:pPr>
            <a:r>
              <a:rPr lang="en-US" sz="1100" b="1" dirty="0">
                <a:solidFill>
                  <a:schemeClr val="tx1"/>
                </a:solidFill>
              </a:rPr>
              <a:t>Contains code to fix errors or support new hardware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The System BIOS</a:t>
            </a:r>
          </a:p>
        </p:txBody>
      </p:sp>
      <p:pic>
        <p:nvPicPr>
          <p:cNvPr id="28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648970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Line 66"/>
          <p:cNvSpPr>
            <a:spLocks noChangeShapeType="1"/>
          </p:cNvSpPr>
          <p:nvPr/>
        </p:nvSpPr>
        <p:spPr bwMode="auto">
          <a:xfrm flipV="1">
            <a:off x="1641475" y="1903413"/>
            <a:ext cx="89852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04800" y="1752600"/>
            <a:ext cx="1511300" cy="304800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ROM BIOS chip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UEFI</a:t>
            </a:r>
          </a:p>
        </p:txBody>
      </p:sp>
      <p:sp>
        <p:nvSpPr>
          <p:cNvPr id="8" name="AutoShape 308"/>
          <p:cNvSpPr>
            <a:spLocks noChangeArrowheads="1"/>
          </p:cNvSpPr>
          <p:nvPr/>
        </p:nvSpPr>
        <p:spPr bwMode="auto">
          <a:xfrm rot="16200000">
            <a:off x="4311650" y="2847975"/>
            <a:ext cx="520700" cy="368300"/>
          </a:xfrm>
          <a:prstGeom prst="rightArrow">
            <a:avLst>
              <a:gd name="adj1" fmla="val 52602"/>
              <a:gd name="adj2" fmla="val 59572"/>
            </a:avLst>
          </a:prstGeom>
          <a:solidFill>
            <a:srgbClr val="009DDC"/>
          </a:solidFill>
          <a:ln w="9525">
            <a:noFill/>
            <a:miter lim="800000"/>
            <a:headEnd/>
            <a:tailEnd/>
          </a:ln>
          <a:effectLst>
            <a:outerShdw blurRad="38100" dist="25400" dir="2700000" sx="99000" sy="99000" algn="ctr" rotWithShape="0">
              <a:schemeClr val="tx1">
                <a:alpha val="75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24238" y="3290888"/>
            <a:ext cx="2295525" cy="274637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Extensible Firmware Interface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11575" y="2406650"/>
            <a:ext cx="1724025" cy="274638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</a:rPr>
              <a:t>Operating system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709988" y="4211638"/>
            <a:ext cx="1724025" cy="274637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</a:rPr>
              <a:t>Firmware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09988" y="5111750"/>
            <a:ext cx="1724025" cy="274638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bg1"/>
                </a:solidFill>
              </a:rPr>
              <a:t>Hardware</a:t>
            </a:r>
          </a:p>
        </p:txBody>
      </p:sp>
      <p:sp>
        <p:nvSpPr>
          <p:cNvPr id="14" name="AutoShape 308"/>
          <p:cNvSpPr>
            <a:spLocks noChangeArrowheads="1"/>
          </p:cNvSpPr>
          <p:nvPr/>
        </p:nvSpPr>
        <p:spPr bwMode="auto">
          <a:xfrm rot="5400000" flipV="1">
            <a:off x="4311650" y="3660775"/>
            <a:ext cx="520700" cy="368300"/>
          </a:xfrm>
          <a:prstGeom prst="rightArrow">
            <a:avLst>
              <a:gd name="adj1" fmla="val 52602"/>
              <a:gd name="adj2" fmla="val 59572"/>
            </a:avLst>
          </a:prstGeom>
          <a:solidFill>
            <a:srgbClr val="009DDC"/>
          </a:solidFill>
          <a:ln w="9525">
            <a:noFill/>
            <a:miter lim="800000"/>
            <a:headEnd/>
            <a:tailEnd/>
          </a:ln>
          <a:effectLst>
            <a:outerShdw blurRad="38100" dist="25400" dir="2700000" sx="99000" sy="99000" algn="ctr" rotWithShape="0">
              <a:schemeClr val="tx1">
                <a:alpha val="75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The POST</a:t>
            </a:r>
          </a:p>
        </p:txBody>
      </p:sp>
      <p:graphicFrame>
        <p:nvGraphicFramePr>
          <p:cNvPr id="6" name="Group 23"/>
          <p:cNvGraphicFramePr>
            <a:graphicFrameLocks noGrp="1"/>
          </p:cNvGraphicFramePr>
          <p:nvPr/>
        </p:nvGraphicFramePr>
        <p:xfrm>
          <a:off x="952500" y="1676400"/>
          <a:ext cx="7239000" cy="3121027"/>
        </p:xfrm>
        <a:graphic>
          <a:graphicData uri="http://schemas.openxmlformats.org/drawingml/2006/table">
            <a:tbl>
              <a:tblPr/>
              <a:tblGrid>
                <a:gridCol w="224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Hardware Component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POST Test Criteria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Power supply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turned on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supply “power good” signal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CPU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exit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Reset status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mode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able to execute instructions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BIOS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readable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BIOS memory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readable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able to be read by the CPU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First 64 KB must be able to hold the POST code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Input/output (I/O) bus or I/O controller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accessible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Must be able to communicate with the video subsystem</a:t>
                      </a:r>
                    </a:p>
                  </a:txBody>
                  <a:tcPr marT="45716" marB="4571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8" descr="C:\WIP\A+\speak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2970213"/>
            <a:ext cx="16462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3625850"/>
            <a:ext cx="173672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2819400"/>
            <a:ext cx="38830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Identifying PC Components, Step 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608138" y="3975100"/>
            <a:ext cx="307975" cy="28416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83363" y="4548188"/>
            <a:ext cx="307975" cy="28416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10438" y="3514725"/>
            <a:ext cx="307975" cy="28416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7275" y="3373438"/>
            <a:ext cx="307975" cy="28416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84563" y="3319463"/>
            <a:ext cx="307975" cy="28416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876800" y="4548188"/>
            <a:ext cx="307975" cy="28416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Identifying PC Components, Step 5</a:t>
            </a:r>
          </a:p>
        </p:txBody>
      </p:sp>
      <p:pic>
        <p:nvPicPr>
          <p:cNvPr id="36867" name="Content Placeholder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1675" y="1546225"/>
            <a:ext cx="4814888" cy="4527550"/>
          </a:xfrm>
        </p:spPr>
      </p:pic>
      <p:sp>
        <p:nvSpPr>
          <p:cNvPr id="36868" name="Line 300"/>
          <p:cNvSpPr>
            <a:spLocks noChangeShapeType="1"/>
          </p:cNvSpPr>
          <p:nvPr/>
        </p:nvSpPr>
        <p:spPr bwMode="auto">
          <a:xfrm rot="5400000">
            <a:off x="2520156" y="1488282"/>
            <a:ext cx="703263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2716213" y="1036638"/>
            <a:ext cx="307975" cy="28416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6870" name="Line 300"/>
          <p:cNvSpPr>
            <a:spLocks noChangeShapeType="1"/>
          </p:cNvSpPr>
          <p:nvPr/>
        </p:nvSpPr>
        <p:spPr bwMode="auto">
          <a:xfrm rot="5400000">
            <a:off x="3301206" y="2159794"/>
            <a:ext cx="2008188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138613" y="1036638"/>
            <a:ext cx="307975" cy="28416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6872" name="Line 300"/>
          <p:cNvSpPr>
            <a:spLocks noChangeShapeType="1"/>
          </p:cNvSpPr>
          <p:nvPr/>
        </p:nvSpPr>
        <p:spPr bwMode="auto">
          <a:xfrm flipH="1">
            <a:off x="6157913" y="4748213"/>
            <a:ext cx="93662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6985000" y="4608513"/>
            <a:ext cx="307975" cy="28416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6874" name="Line 300"/>
          <p:cNvSpPr>
            <a:spLocks noChangeShapeType="1"/>
          </p:cNvSpPr>
          <p:nvPr/>
        </p:nvSpPr>
        <p:spPr bwMode="auto">
          <a:xfrm rot="5400000" flipH="1">
            <a:off x="4024312" y="5778501"/>
            <a:ext cx="1133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4438650" y="6130925"/>
            <a:ext cx="307975" cy="28416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6876" name="Line 300"/>
          <p:cNvSpPr>
            <a:spLocks noChangeShapeType="1"/>
          </p:cNvSpPr>
          <p:nvPr/>
        </p:nvSpPr>
        <p:spPr bwMode="auto">
          <a:xfrm>
            <a:off x="1712913" y="5143500"/>
            <a:ext cx="77470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1609725" y="4991100"/>
            <a:ext cx="307975" cy="28416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6878" name="Line 300"/>
          <p:cNvSpPr>
            <a:spLocks noChangeShapeType="1"/>
          </p:cNvSpPr>
          <p:nvPr/>
        </p:nvSpPr>
        <p:spPr bwMode="auto">
          <a:xfrm>
            <a:off x="1727200" y="3328988"/>
            <a:ext cx="150812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6" name="Rounded Rectangle 35"/>
          <p:cNvSpPr/>
          <p:nvPr/>
        </p:nvSpPr>
        <p:spPr>
          <a:xfrm>
            <a:off x="1585913" y="3186113"/>
            <a:ext cx="307975" cy="28416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Hard Drive Characteristics</a:t>
            </a:r>
          </a:p>
        </p:txBody>
      </p:sp>
      <p:graphicFrame>
        <p:nvGraphicFramePr>
          <p:cNvPr id="6" name="Group 23"/>
          <p:cNvGraphicFramePr>
            <a:graphicFrameLocks noGrp="1"/>
          </p:cNvGraphicFramePr>
          <p:nvPr/>
        </p:nvGraphicFramePr>
        <p:xfrm>
          <a:off x="838200" y="1295400"/>
          <a:ext cx="7239000" cy="3563937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Version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Characteristics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SATA 1.5Gb/s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Transfer speed: 1.5 Gb/s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Interface throughput: 150 MB/s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SATA 3Gb/s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Transfer speed: 3.0 Gb/s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Interface throughput: 300 MB/s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Backwards-compatible with SATA 1.5Gb/s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SATA 6Gb/s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Transfer speed: 6.0 Gb/s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Interface throughput: 600 MB/s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Backwards-compatible with SATA 1.5Gb/s and SATA 3Gb/s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SATA 16Gb/s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Transfer speed: 16.0 Gb/s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Interface throughput: 1969 MB/s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Backwards-compatible with SATA 1.5Gb/s and SATA 3Gb/s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15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eSATA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External SATA connectivity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Transfer speed: 3.0 Gb/s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Interface throughput: 30 MB/s</a:t>
                      </a:r>
                    </a:p>
                  </a:txBody>
                  <a:tcPr marT="45731" marB="4573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89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5080000"/>
            <a:ext cx="2619375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Solid State Storage</a:t>
            </a:r>
          </a:p>
        </p:txBody>
      </p:sp>
      <p:graphicFrame>
        <p:nvGraphicFramePr>
          <p:cNvPr id="4" name="Group 23"/>
          <p:cNvGraphicFramePr>
            <a:graphicFrameLocks noGrp="1"/>
          </p:cNvGraphicFramePr>
          <p:nvPr/>
        </p:nvGraphicFramePr>
        <p:xfrm>
          <a:off x="952500" y="1641475"/>
          <a:ext cx="7239000" cy="3892551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Device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Specifications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14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b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b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 flash drive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 factors include thumb drives and pen drives. Thumb drives can be small, from 50 to 70 mm long, 17 to 20 mm wide, and 10 to 12 mm thick. 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 capacities vary, from 128 MB up to 128 GB. 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transfer rates also vary, from 700 KBps to 28 MBps for read operations, and from 350 KBps to 15 MBps for write operations.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38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Solid State Drive (SSD)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Does not need batteries, allowing makers to replicate standard disk-drive form factors (2.5-inch and 3.5-inch). 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Extremely fast (no moving parts). 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Can replace traditional computer hardware such as disk drives, optical drives, and network security appliances that include firewall and routing functions.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097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3987800"/>
            <a:ext cx="1677987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2251075"/>
            <a:ext cx="156845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8" descr="C:\WIP\A+\speake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684588"/>
            <a:ext cx="16462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Common Computer Components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rot="5400000">
            <a:off x="2952750" y="2768601"/>
            <a:ext cx="498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 rot="5400000">
            <a:off x="4530725" y="2725738"/>
            <a:ext cx="498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0" name="Line 8"/>
          <p:cNvSpPr>
            <a:spLocks noChangeShapeType="1"/>
          </p:cNvSpPr>
          <p:nvPr/>
        </p:nvSpPr>
        <p:spPr bwMode="auto">
          <a:xfrm rot="16200000" flipV="1">
            <a:off x="5805488" y="5697538"/>
            <a:ext cx="871537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1" name="Line 12"/>
          <p:cNvSpPr>
            <a:spLocks noChangeShapeType="1"/>
          </p:cNvSpPr>
          <p:nvPr/>
        </p:nvSpPr>
        <p:spPr bwMode="auto">
          <a:xfrm rot="5400000">
            <a:off x="7119937" y="3286126"/>
            <a:ext cx="498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2" name="Line 14"/>
          <p:cNvSpPr>
            <a:spLocks noChangeShapeType="1"/>
          </p:cNvSpPr>
          <p:nvPr/>
        </p:nvSpPr>
        <p:spPr bwMode="auto">
          <a:xfrm rot="5400000">
            <a:off x="1069975" y="3616325"/>
            <a:ext cx="7810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153" name="Line 19"/>
          <p:cNvSpPr>
            <a:spLocks noChangeShapeType="1"/>
          </p:cNvSpPr>
          <p:nvPr/>
        </p:nvSpPr>
        <p:spPr bwMode="auto">
          <a:xfrm flipH="1" flipV="1">
            <a:off x="5251450" y="5281613"/>
            <a:ext cx="808038" cy="7937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630988" y="2762250"/>
            <a:ext cx="1476375" cy="27463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Peripheral device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6400" y="5997575"/>
            <a:ext cx="1476375" cy="27463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Input devices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41775" y="2259013"/>
            <a:ext cx="1476375" cy="274637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Display device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463800" y="2244725"/>
            <a:ext cx="1476375" cy="27463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System unit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2950" y="2995613"/>
            <a:ext cx="1476375" cy="274637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Peripheral device</a:t>
            </a:r>
          </a:p>
        </p:txBody>
      </p:sp>
      <p:pic>
        <p:nvPicPr>
          <p:cNvPr id="615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110038"/>
            <a:ext cx="17367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95613"/>
            <a:ext cx="388302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Solid State Storage (Cont.)</a:t>
            </a:r>
          </a:p>
        </p:txBody>
      </p:sp>
      <p:graphicFrame>
        <p:nvGraphicFramePr>
          <p:cNvPr id="4" name="Group 23"/>
          <p:cNvGraphicFramePr>
            <a:graphicFrameLocks noGrp="1"/>
          </p:cNvGraphicFramePr>
          <p:nvPr/>
        </p:nvGraphicFramePr>
        <p:xfrm>
          <a:off x="952500" y="1641475"/>
          <a:ext cx="7239000" cy="416083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Device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Specifications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Compact Flash (CF) card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Flash memory card that is 43 mm long by 36 mm wide and often used in portable devices for additional storage.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Type I: 3.3 mm thick; Type II: 5 mm thick.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50-pin contact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Speed: 66 MBps up to 1 Gbps.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storage: 100 GB up to 1 TB.</a:t>
                      </a:r>
                      <a:b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9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SmartMedia (SM) card</a:t>
                      </a: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Flash memory card similar in size to CF cards (44 mm long by 37 mm wide by 0.76 mm thick).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Often used for additional storage in digital cameras, digital recorders, and older PDAs.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Speed: Up to 8 MBps.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storage: Up to 128 MB.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200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71700"/>
            <a:ext cx="1303338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3962400"/>
            <a:ext cx="116681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Solid State Storage (Cont.)</a:t>
            </a:r>
          </a:p>
        </p:txBody>
      </p:sp>
      <p:graphicFrame>
        <p:nvGraphicFramePr>
          <p:cNvPr id="4" name="Group 23"/>
          <p:cNvGraphicFramePr>
            <a:graphicFrameLocks noGrp="1"/>
          </p:cNvGraphicFramePr>
          <p:nvPr/>
        </p:nvGraphicFramePr>
        <p:xfrm>
          <a:off x="952500" y="1641475"/>
          <a:ext cx="7239000" cy="3590926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Device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Specifications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6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xD-Picture (xD) card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Flash memory card that is 20 mm long by 25 mm wide by 1.77 mm thick.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Designed for use in digital cameras.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Speed: 4 MBps up to 15 MBps for read; 1.3 to 9 MBps for write.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storage: 2 to 8 GB.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7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Memory stick (MS)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Flash memory card that is 50 mm long by 21.5 mm wide by 2.8 mm thick.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Speed: 2.5 MBps for read; 1.8 MBps for write.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storage: Up to 16 GB.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30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2236788"/>
            <a:ext cx="1341438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3859213"/>
            <a:ext cx="1624012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Solid State Storage (Cont.)</a:t>
            </a:r>
          </a:p>
        </p:txBody>
      </p:sp>
      <p:graphicFrame>
        <p:nvGraphicFramePr>
          <p:cNvPr id="4" name="Group 23"/>
          <p:cNvGraphicFramePr>
            <a:graphicFrameLocks noGrp="1"/>
          </p:cNvGraphicFramePr>
          <p:nvPr/>
        </p:nvGraphicFramePr>
        <p:xfrm>
          <a:off x="952500" y="1641475"/>
          <a:ext cx="7239000" cy="432780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69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Device</a:t>
                      </a: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Specifications</a:t>
                      </a: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5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Secure Digital (SD) memory card</a:t>
                      </a: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Dimensions: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Original: 32 mm long by 24 mm wide by 2.1 mm thick.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MiniSD: 21.5 mm long by 20 mm wide by 1.4 mm thick.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MicroSD: 15 mm long by 11 mm wide by 1 mm thick.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Speed: 10 to 20 MBps.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storage: Up to 2 TB.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lang="en-US" sz="11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47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MultiMediaCard (MMC)</a:t>
                      </a: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Dimensions: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Original: 32 mm long by 24 mm wide by 1.5 mm thick.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RS-MMC and MMCmobile: 16 mm long by 24 mm wide by 1.5 mm thick.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MMCmini: 21.5 mm long by 20 mm wide by 1.4 mm thick.</a:t>
                      </a:r>
                    </a:p>
                    <a:p>
                      <a:pPr marL="282575" lvl="1" indent="-1079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MMCmicro: 12 mm long by 14 mm wide by 1.1 mm thick.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Speed: Up to 52 MBps.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 storage: Up to 8 GB.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Often compatible with SD card readers.</a:t>
                      </a: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endParaRPr kumimoji="0" lang="en-US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694" marB="4569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40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10366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4179888"/>
            <a:ext cx="133350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Solid State Hybrid Drives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1534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Magnetic drive combined with flash memory 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Flash memory used to cache most-accessed data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Provides HDD capacity and solid state performance</a:t>
            </a:r>
          </a:p>
        </p:txBody>
      </p:sp>
      <p:pic>
        <p:nvPicPr>
          <p:cNvPr id="450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24275"/>
            <a:ext cx="13144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95700"/>
            <a:ext cx="19431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Optical Disc Characteristics</a:t>
            </a:r>
          </a:p>
        </p:txBody>
      </p:sp>
      <p:graphicFrame>
        <p:nvGraphicFramePr>
          <p:cNvPr id="7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71015"/>
              </p:ext>
            </p:extLst>
          </p:nvPr>
        </p:nvGraphicFramePr>
        <p:xfrm>
          <a:off x="838200" y="1585913"/>
          <a:ext cx="7239000" cy="4518026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Disc Type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Description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CD-ROM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Compact Disc-Read Only Memory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 capacity for CD-ROMs ranges from 700 to 860 MB.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CD-RW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CD-Rewritable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CD-RW 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capacities also range from 700 to 860 MB.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DVD-ROM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Digital Versatile Disc-Read Only Memory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Single-sided DVD-ROMs have a capacity of 4.7 GB, while double-sided DVD-ROMs can hold 9.4 GB.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DVD-R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Digital Versatile Disc-Recordable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DVD-Rs have a capacity of up to 4.7 GB.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DVD+R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Digital Versatile Disc+Recordable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DVD+Rs have a capacity of up to 4.7 GB. They are faster than DVD-Rs.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Double Sided DVD-R and DVD+R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Double-sided DVDs have one layer on each side of the disc. Discs can store up to 8.75 GB of data.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0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DVD-R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Digital Versatile Disc-Recordable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DVD-R discs can hold up to 8.5 GB of data.  </a:t>
                      </a:r>
                    </a:p>
                  </a:txBody>
                  <a:tcPr marT="45729" marB="457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Optical Disc Characteristics (Cont.)</a:t>
            </a:r>
          </a:p>
        </p:txBody>
      </p:sp>
      <p:graphicFrame>
        <p:nvGraphicFramePr>
          <p:cNvPr id="7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17477"/>
              </p:ext>
            </p:extLst>
          </p:nvPr>
        </p:nvGraphicFramePr>
        <p:xfrm>
          <a:off x="838200" y="1585913"/>
          <a:ext cx="7239000" cy="4684738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1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Disc Type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Description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DVD+R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Digital Versatile Disc+Recordable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DVD+R discs can hold up to 8.5 GB of data.  DVD+R is faster than DVD-R.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8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DVD-RW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Digital Versatile Disc-Rewritable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Single Layer DVD-RW discs hold up to 4.7 GB of data.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Dual Layer DVD-RW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DVD-RW disc that has two layers of writable space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The maximum capacity of 8.7 GB for single-sided DVD-RWs and 17.08 GB for double-sided DVD-RWs.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8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DVD-RAM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Digital Versatile Disc-Random Access Memory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DVD that is rewritable and erasable. You can erase or rewrite specific sections of the disc without affecting other parts of the disc. Often used for backup storage.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55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BD-ROM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Blu-ray Disc-Read Only Memory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BD discs have a capacity of up to 128 GB, depending on the number of layers. Each layer on the disc has a capacity of 25 GB. Newer discs have the capability of holding up to four layers of storage.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0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BD-R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Blu-ray Disc-Recordable (BD-R)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BD discs have a capacity of up to 128 GB, depending on the number of layers.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BD-RE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Blu-ray Disc-Recordable Erasable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BD discs have a capacity of up to 128 GB, depending on the number of layers.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46350"/>
            <a:ext cx="3719513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Optical Drives</a:t>
            </a:r>
          </a:p>
        </p:txBody>
      </p:sp>
      <p:pic>
        <p:nvPicPr>
          <p:cNvPr id="50180" name="Picture 4" descr="DVDremov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1213"/>
            <a:ext cx="3352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1534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CD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DVD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Blu-ray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Combo drives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Tape Drives</a:t>
            </a:r>
          </a:p>
        </p:txBody>
      </p:sp>
      <p:pic>
        <p:nvPicPr>
          <p:cNvPr id="52227" name="Picture 9" descr="C:\WIP\A+\figs\085050-L1-figs\f0850501-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611028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Calibri" pitchFamily="34" charset="0"/>
              </a:rPr>
              <a:t>eMMC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1534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Embedded Multimedia Controller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Flash memory and controller on the same silicon die</a:t>
            </a:r>
          </a:p>
        </p:txBody>
      </p:sp>
      <p:pic>
        <p:nvPicPr>
          <p:cNvPr id="5427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9588"/>
            <a:ext cx="26574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049588"/>
            <a:ext cx="405288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Calibri" pitchFamily="34" charset="0"/>
              </a:rPr>
              <a:t>Mobile Digital Devices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295400"/>
            <a:ext cx="8153400" cy="3886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Small form factor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Wireless network connectivity</a:t>
            </a:r>
          </a:p>
          <a:p>
            <a:pPr eaLnBrk="1" hangingPunct="1">
              <a:buClr>
                <a:srgbClr val="009DDC"/>
              </a:buClr>
              <a:defRPr/>
            </a:pPr>
            <a:r>
              <a:rPr lang="en-US" altLang="en-US" sz="1600" b="1" kern="0" dirty="0"/>
              <a:t>Local nonremovable data storage</a:t>
            </a:r>
          </a:p>
        </p:txBody>
      </p:sp>
      <p:pic>
        <p:nvPicPr>
          <p:cNvPr id="553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46350"/>
            <a:ext cx="199548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95575"/>
            <a:ext cx="98901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2959100"/>
            <a:ext cx="55403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307"/>
          <p:cNvSpPr txBox="1">
            <a:spLocks noChangeArrowheads="1"/>
          </p:cNvSpPr>
          <p:nvPr/>
        </p:nvSpPr>
        <p:spPr bwMode="auto">
          <a:xfrm>
            <a:off x="785813" y="4097338"/>
            <a:ext cx="1490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Laptop</a:t>
            </a:r>
          </a:p>
        </p:txBody>
      </p:sp>
      <p:sp>
        <p:nvSpPr>
          <p:cNvPr id="55304" name="Text Box 307"/>
          <p:cNvSpPr txBox="1">
            <a:spLocks noChangeArrowheads="1"/>
          </p:cNvSpPr>
          <p:nvPr/>
        </p:nvSpPr>
        <p:spPr bwMode="auto">
          <a:xfrm>
            <a:off x="2722563" y="4097338"/>
            <a:ext cx="14890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Tablet</a:t>
            </a:r>
          </a:p>
        </p:txBody>
      </p:sp>
      <p:sp>
        <p:nvSpPr>
          <p:cNvPr id="55305" name="Text Box 307"/>
          <p:cNvSpPr txBox="1">
            <a:spLocks noChangeArrowheads="1"/>
          </p:cNvSpPr>
          <p:nvPr/>
        </p:nvSpPr>
        <p:spPr bwMode="auto">
          <a:xfrm>
            <a:off x="4589463" y="4097338"/>
            <a:ext cx="1490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Smartphone</a:t>
            </a:r>
          </a:p>
        </p:txBody>
      </p:sp>
      <p:sp>
        <p:nvSpPr>
          <p:cNvPr id="55306" name="Text Box 307"/>
          <p:cNvSpPr txBox="1">
            <a:spLocks noChangeArrowheads="1"/>
          </p:cNvSpPr>
          <p:nvPr/>
        </p:nvSpPr>
        <p:spPr bwMode="auto">
          <a:xfrm>
            <a:off x="6608763" y="4097338"/>
            <a:ext cx="14906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Phablet</a:t>
            </a:r>
          </a:p>
        </p:txBody>
      </p:sp>
      <p:sp>
        <p:nvSpPr>
          <p:cNvPr id="55307" name="Text Box 307"/>
          <p:cNvSpPr txBox="1">
            <a:spLocks noChangeArrowheads="1"/>
          </p:cNvSpPr>
          <p:nvPr/>
        </p:nvSpPr>
        <p:spPr bwMode="auto">
          <a:xfrm>
            <a:off x="785813" y="6019800"/>
            <a:ext cx="14906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Wearable technology</a:t>
            </a:r>
          </a:p>
        </p:txBody>
      </p:sp>
      <p:sp>
        <p:nvSpPr>
          <p:cNvPr id="55308" name="Text Box 307"/>
          <p:cNvSpPr txBox="1">
            <a:spLocks noChangeArrowheads="1"/>
          </p:cNvSpPr>
          <p:nvPr/>
        </p:nvSpPr>
        <p:spPr bwMode="auto">
          <a:xfrm>
            <a:off x="2722563" y="6188075"/>
            <a:ext cx="1489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E-Reader</a:t>
            </a:r>
          </a:p>
        </p:txBody>
      </p:sp>
      <p:sp>
        <p:nvSpPr>
          <p:cNvPr id="55309" name="Text Box 307"/>
          <p:cNvSpPr txBox="1">
            <a:spLocks noChangeArrowheads="1"/>
          </p:cNvSpPr>
          <p:nvPr/>
        </p:nvSpPr>
        <p:spPr bwMode="auto">
          <a:xfrm>
            <a:off x="4341813" y="6188075"/>
            <a:ext cx="1490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Smart camera</a:t>
            </a:r>
          </a:p>
        </p:txBody>
      </p:sp>
      <p:sp>
        <p:nvSpPr>
          <p:cNvPr id="55310" name="Text Box 307"/>
          <p:cNvSpPr txBox="1">
            <a:spLocks noChangeArrowheads="1"/>
          </p:cNvSpPr>
          <p:nvPr/>
        </p:nvSpPr>
        <p:spPr bwMode="auto">
          <a:xfrm>
            <a:off x="6608763" y="6188075"/>
            <a:ext cx="14906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GPS device</a:t>
            </a:r>
          </a:p>
        </p:txBody>
      </p:sp>
      <p:pic>
        <p:nvPicPr>
          <p:cNvPr id="55311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2695575"/>
            <a:ext cx="71278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5102225"/>
            <a:ext cx="1068388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4743450"/>
            <a:ext cx="871537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4818063"/>
            <a:ext cx="15875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5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5054600"/>
            <a:ext cx="146367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The Motherboard</a:t>
            </a:r>
          </a:p>
        </p:txBody>
      </p:sp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1371600"/>
            <a:ext cx="6305550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Laptops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13" y="1524000"/>
            <a:ext cx="5150280" cy="4805779"/>
          </a:xfrm>
          <a:prstGeom prst="rect">
            <a:avLst/>
          </a:prstGeom>
        </p:spPr>
      </p:pic>
      <p:sp>
        <p:nvSpPr>
          <p:cNvPr id="11" name="Line 82"/>
          <p:cNvSpPr>
            <a:spLocks noChangeShapeType="1"/>
          </p:cNvSpPr>
          <p:nvPr/>
        </p:nvSpPr>
        <p:spPr bwMode="auto">
          <a:xfrm>
            <a:off x="2106052" y="1991006"/>
            <a:ext cx="560948" cy="560668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47165" y="1900518"/>
            <a:ext cx="1476375" cy="27463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Display</a:t>
            </a:r>
          </a:p>
        </p:txBody>
      </p:sp>
      <p:sp>
        <p:nvSpPr>
          <p:cNvPr id="13" name="Line 113"/>
          <p:cNvSpPr>
            <a:spLocks noChangeShapeType="1"/>
          </p:cNvSpPr>
          <p:nvPr/>
        </p:nvSpPr>
        <p:spPr bwMode="auto">
          <a:xfrm rot="10800000">
            <a:off x="5619912" y="3886200"/>
            <a:ext cx="88308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324600" y="3733800"/>
            <a:ext cx="1476375" cy="27463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Keyboard</a:t>
            </a:r>
          </a:p>
        </p:txBody>
      </p:sp>
      <p:sp>
        <p:nvSpPr>
          <p:cNvPr id="18" name="Line 167"/>
          <p:cNvSpPr>
            <a:spLocks noChangeShapeType="1"/>
          </p:cNvSpPr>
          <p:nvPr/>
        </p:nvSpPr>
        <p:spPr bwMode="auto">
          <a:xfrm rot="5400000" flipV="1">
            <a:off x="6042832" y="4556183"/>
            <a:ext cx="312740" cy="1158582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6324599" y="5169603"/>
            <a:ext cx="1476375" cy="274637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Touchpad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Tablets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990600" y="1524000"/>
            <a:ext cx="7543800" cy="2292350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Common components</a:t>
            </a:r>
          </a:p>
          <a:p>
            <a:pPr lvl="1">
              <a:buClr>
                <a:srgbClr val="009DDC"/>
              </a:buClr>
            </a:pPr>
            <a:r>
              <a:rPr lang="en-US" altLang="en-US" sz="1400" b="1" dirty="0"/>
              <a:t>Touch screen display</a:t>
            </a:r>
          </a:p>
          <a:p>
            <a:pPr lvl="1">
              <a:buClr>
                <a:srgbClr val="009DDC"/>
              </a:buClr>
            </a:pPr>
            <a:r>
              <a:rPr lang="en-US" altLang="en-US" sz="1400" b="1" dirty="0"/>
              <a:t>Virtual keyboard</a:t>
            </a:r>
          </a:p>
          <a:p>
            <a:pPr lvl="1">
              <a:buClr>
                <a:srgbClr val="009DDC"/>
              </a:buClr>
            </a:pPr>
            <a:r>
              <a:rPr lang="en-US" altLang="en-US" sz="1400" b="1" dirty="0"/>
              <a:t>Solid state storage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Variable characteristics</a:t>
            </a:r>
          </a:p>
          <a:p>
            <a:pPr lvl="1">
              <a:buClr>
                <a:srgbClr val="009DDC"/>
              </a:buClr>
            </a:pPr>
            <a:r>
              <a:rPr lang="en-US" altLang="en-US" sz="1400" b="1" dirty="0"/>
              <a:t>Size</a:t>
            </a:r>
          </a:p>
          <a:p>
            <a:pPr lvl="1">
              <a:buClr>
                <a:srgbClr val="009DDC"/>
              </a:buClr>
            </a:pPr>
            <a:r>
              <a:rPr lang="en-US" altLang="en-US" sz="1400" b="1" dirty="0"/>
              <a:t>Operating system</a:t>
            </a:r>
          </a:p>
          <a:p>
            <a:pPr>
              <a:buClr>
                <a:srgbClr val="009DDC"/>
              </a:buClr>
            </a:pPr>
            <a:endParaRPr lang="en-US" altLang="en-US" sz="1600" b="1" dirty="0"/>
          </a:p>
        </p:txBody>
      </p:sp>
      <p:pic>
        <p:nvPicPr>
          <p:cNvPr id="58372" name="Picture 3" descr="D:\A+\new icons\tabl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00425"/>
            <a:ext cx="1727200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Smartphones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914400" y="1641475"/>
            <a:ext cx="7119938" cy="4349750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iPhone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Android smartphones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Windows smartphones</a:t>
            </a:r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r="27679"/>
          <a:stretch>
            <a:fillRect/>
          </a:stretch>
        </p:blipFill>
        <p:spPr bwMode="auto">
          <a:xfrm>
            <a:off x="3117850" y="3775075"/>
            <a:ext cx="1524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816350"/>
            <a:ext cx="28987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L:\ContentDev\courses_in_dev\093001 - CompTIA A+ 2012\images\iph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2"/>
          <a:stretch>
            <a:fillRect/>
          </a:stretch>
        </p:blipFill>
        <p:spPr bwMode="auto">
          <a:xfrm>
            <a:off x="1905000" y="4030663"/>
            <a:ext cx="11207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Phablets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96200" cy="4537075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Larger than a smartphone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Smaller than a tablet</a:t>
            </a:r>
          </a:p>
        </p:txBody>
      </p:sp>
      <p:pic>
        <p:nvPicPr>
          <p:cNvPr id="604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3200400"/>
            <a:ext cx="50196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133600" y="5334000"/>
            <a:ext cx="4343400" cy="457200"/>
          </a:xfrm>
          <a:prstGeom prst="rect">
            <a:avLst/>
          </a:prstGeom>
          <a:solidFill>
            <a:schemeClr val="accent3"/>
          </a:solidFill>
          <a:ln w="285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0422" name="Text Box 307"/>
          <p:cNvSpPr txBox="1">
            <a:spLocks noChangeArrowheads="1"/>
          </p:cNvSpPr>
          <p:nvPr/>
        </p:nvSpPr>
        <p:spPr bwMode="auto">
          <a:xfrm>
            <a:off x="1919288" y="5367338"/>
            <a:ext cx="149066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Smartphones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(5.0 inches and less)</a:t>
            </a:r>
          </a:p>
        </p:txBody>
      </p:sp>
      <p:sp>
        <p:nvSpPr>
          <p:cNvPr id="60423" name="Text Box 307"/>
          <p:cNvSpPr txBox="1">
            <a:spLocks noChangeArrowheads="1"/>
          </p:cNvSpPr>
          <p:nvPr/>
        </p:nvSpPr>
        <p:spPr bwMode="auto">
          <a:xfrm>
            <a:off x="3138488" y="5372100"/>
            <a:ext cx="14906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Phablets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(5.0 to 7.0 inches)</a:t>
            </a:r>
          </a:p>
        </p:txBody>
      </p:sp>
      <p:sp>
        <p:nvSpPr>
          <p:cNvPr id="60424" name="Text Box 307"/>
          <p:cNvSpPr txBox="1">
            <a:spLocks noChangeArrowheads="1"/>
          </p:cNvSpPr>
          <p:nvPr/>
        </p:nvSpPr>
        <p:spPr bwMode="auto">
          <a:xfrm>
            <a:off x="5102225" y="5367338"/>
            <a:ext cx="14906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Tablets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(7.0 inches and above)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Wearable Technology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96200" cy="4537075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Mobile computing devices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Designed to be work under, with, or on top of clothing</a:t>
            </a:r>
          </a:p>
        </p:txBody>
      </p:sp>
      <p:pic>
        <p:nvPicPr>
          <p:cNvPr id="6144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3876675"/>
            <a:ext cx="217011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307"/>
          <p:cNvSpPr txBox="1">
            <a:spLocks noChangeArrowheads="1"/>
          </p:cNvSpPr>
          <p:nvPr/>
        </p:nvSpPr>
        <p:spPr bwMode="auto">
          <a:xfrm>
            <a:off x="3825875" y="4895850"/>
            <a:ext cx="1490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Smart watch</a:t>
            </a:r>
          </a:p>
        </p:txBody>
      </p:sp>
      <p:sp>
        <p:nvSpPr>
          <p:cNvPr id="61446" name="Text Box 307"/>
          <p:cNvSpPr txBox="1">
            <a:spLocks noChangeArrowheads="1"/>
          </p:cNvSpPr>
          <p:nvPr/>
        </p:nvSpPr>
        <p:spPr bwMode="auto">
          <a:xfrm>
            <a:off x="6391275" y="5553075"/>
            <a:ext cx="1490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Glasses</a:t>
            </a:r>
          </a:p>
        </p:txBody>
      </p:sp>
      <p:sp>
        <p:nvSpPr>
          <p:cNvPr id="61447" name="Text Box 307"/>
          <p:cNvSpPr txBox="1">
            <a:spLocks noChangeArrowheads="1"/>
          </p:cNvSpPr>
          <p:nvPr/>
        </p:nvSpPr>
        <p:spPr bwMode="auto">
          <a:xfrm>
            <a:off x="1390650" y="4359275"/>
            <a:ext cx="1490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Headset</a:t>
            </a:r>
          </a:p>
        </p:txBody>
      </p:sp>
      <p:pic>
        <p:nvPicPr>
          <p:cNvPr id="614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551113"/>
            <a:ext cx="18430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3263900"/>
            <a:ext cx="136048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Smart Cameras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96200" cy="4537075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Digital camera with a mobile operating system installed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Processor, memory, and cellular and Wi-Fi support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Apps for editing, organizing, and storing photos</a:t>
            </a:r>
          </a:p>
        </p:txBody>
      </p:sp>
      <p:pic>
        <p:nvPicPr>
          <p:cNvPr id="624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0"/>
            <a:ext cx="4010025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e-Readers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96200" cy="4537075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Generally tablet sized but with less functionality.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Can hold hundreds of e-books and digital periodicals.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Enhanced readability.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Longer battery life.</a:t>
            </a:r>
          </a:p>
        </p:txBody>
      </p:sp>
      <p:pic>
        <p:nvPicPr>
          <p:cNvPr id="6349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495675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>
                <a:ea typeface="Calibri" pitchFamily="34" charset="0"/>
              </a:rPr>
              <a:t>GPS Devices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696200" cy="4537075"/>
          </a:xfrm>
        </p:spPr>
        <p:txBody>
          <a:bodyPr/>
          <a:lstStyle/>
          <a:p>
            <a:pPr>
              <a:buClr>
                <a:srgbClr val="009DDC"/>
              </a:buClr>
            </a:pPr>
            <a:r>
              <a:rPr lang="en-US" altLang="en-US" sz="1600" b="1" dirty="0"/>
              <a:t>GPS: Global Positioning System.</a:t>
            </a:r>
          </a:p>
          <a:p>
            <a:pPr>
              <a:buClr>
                <a:srgbClr val="009DDC"/>
              </a:buClr>
            </a:pPr>
            <a:r>
              <a:rPr lang="en-US" altLang="en-US" sz="1600" b="1" dirty="0"/>
              <a:t>Provides navigational directions to reach specified destinations.</a:t>
            </a:r>
          </a:p>
        </p:txBody>
      </p:sp>
      <p:pic>
        <p:nvPicPr>
          <p:cNvPr id="6451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29000"/>
            <a:ext cx="26955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192338"/>
            <a:ext cx="53101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Physical Ports</a:t>
            </a:r>
          </a:p>
        </p:txBody>
      </p:sp>
      <p:sp>
        <p:nvSpPr>
          <p:cNvPr id="65540" name="Rectangle 28"/>
          <p:cNvSpPr>
            <a:spLocks noChangeArrowheads="1"/>
          </p:cNvSpPr>
          <p:nvPr/>
        </p:nvSpPr>
        <p:spPr bwMode="auto">
          <a:xfrm>
            <a:off x="9812338" y="3549650"/>
            <a:ext cx="171450" cy="3603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787878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152" tIns="42576" rIns="85152" bIns="42576">
            <a:spAutoFit/>
          </a:bodyPr>
          <a:lstStyle>
            <a:lvl1pPr defTabSz="8509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509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509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509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509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50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</a:t>
            </a:r>
          </a:p>
        </p:txBody>
      </p:sp>
      <p:sp>
        <p:nvSpPr>
          <p:cNvPr id="65541" name="AutoShape 302"/>
          <p:cNvSpPr>
            <a:spLocks/>
          </p:cNvSpPr>
          <p:nvPr/>
        </p:nvSpPr>
        <p:spPr bwMode="auto">
          <a:xfrm rot="4500000" flipV="1">
            <a:off x="5405438" y="3735388"/>
            <a:ext cx="174625" cy="1139825"/>
          </a:xfrm>
          <a:prstGeom prst="rightBrace">
            <a:avLst>
              <a:gd name="adj1" fmla="val 6581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65542" name="Line 139"/>
          <p:cNvSpPr>
            <a:spLocks noChangeShapeType="1"/>
          </p:cNvSpPr>
          <p:nvPr/>
        </p:nvSpPr>
        <p:spPr bwMode="auto">
          <a:xfrm rot="5400000">
            <a:off x="5257800" y="4703763"/>
            <a:ext cx="498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919663" y="4824413"/>
            <a:ext cx="1204912" cy="280987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USB ports</a:t>
            </a:r>
          </a:p>
        </p:txBody>
      </p:sp>
      <p:sp>
        <p:nvSpPr>
          <p:cNvPr id="65544" name="Line 167"/>
          <p:cNvSpPr>
            <a:spLocks noChangeShapeType="1"/>
          </p:cNvSpPr>
          <p:nvPr/>
        </p:nvSpPr>
        <p:spPr bwMode="auto">
          <a:xfrm rot="16200000" flipV="1">
            <a:off x="5360988" y="2470150"/>
            <a:ext cx="971550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5545" name="AutoShape 303"/>
          <p:cNvSpPr>
            <a:spLocks/>
          </p:cNvSpPr>
          <p:nvPr/>
        </p:nvSpPr>
        <p:spPr bwMode="auto">
          <a:xfrm flipH="1">
            <a:off x="2165350" y="3987800"/>
            <a:ext cx="174625" cy="1254125"/>
          </a:xfrm>
          <a:prstGeom prst="rightBrace">
            <a:avLst>
              <a:gd name="adj1" fmla="val 65833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65546" name="Line 167"/>
          <p:cNvSpPr>
            <a:spLocks noChangeShapeType="1"/>
          </p:cNvSpPr>
          <p:nvPr/>
        </p:nvSpPr>
        <p:spPr bwMode="auto">
          <a:xfrm rot="10800000" flipV="1">
            <a:off x="1582738" y="4611688"/>
            <a:ext cx="498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596900" y="4297363"/>
            <a:ext cx="1087438" cy="581025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Mouse and keyboard ports</a:t>
            </a:r>
          </a:p>
        </p:txBody>
      </p:sp>
      <p:sp>
        <p:nvSpPr>
          <p:cNvPr id="65548" name="AutoShape 303"/>
          <p:cNvSpPr>
            <a:spLocks/>
          </p:cNvSpPr>
          <p:nvPr/>
        </p:nvSpPr>
        <p:spPr bwMode="auto">
          <a:xfrm>
            <a:off x="6818313" y="2598738"/>
            <a:ext cx="158750" cy="1255712"/>
          </a:xfrm>
          <a:prstGeom prst="rightBrace">
            <a:avLst>
              <a:gd name="adj1" fmla="val 6591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65549" name="Line 139"/>
          <p:cNvSpPr>
            <a:spLocks noChangeShapeType="1"/>
          </p:cNvSpPr>
          <p:nvPr/>
        </p:nvSpPr>
        <p:spPr bwMode="auto">
          <a:xfrm>
            <a:off x="7005638" y="3230563"/>
            <a:ext cx="1008062" cy="635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7480300" y="3060700"/>
            <a:ext cx="1347788" cy="317500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Multimedia ports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175250" y="1681163"/>
            <a:ext cx="1357313" cy="454025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Network connection port</a:t>
            </a:r>
          </a:p>
        </p:txBody>
      </p:sp>
      <p:sp>
        <p:nvSpPr>
          <p:cNvPr id="65552" name="AutoShape 302"/>
          <p:cNvSpPr>
            <a:spLocks/>
          </p:cNvSpPr>
          <p:nvPr/>
        </p:nvSpPr>
        <p:spPr bwMode="auto">
          <a:xfrm rot="4500000" flipV="1">
            <a:off x="3849687" y="3795713"/>
            <a:ext cx="174625" cy="2019300"/>
          </a:xfrm>
          <a:prstGeom prst="rightBrace">
            <a:avLst>
              <a:gd name="adj1" fmla="val 65848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65553" name="Line 139"/>
          <p:cNvSpPr>
            <a:spLocks noChangeShapeType="1"/>
          </p:cNvSpPr>
          <p:nvPr/>
        </p:nvSpPr>
        <p:spPr bwMode="auto">
          <a:xfrm rot="5400000">
            <a:off x="3692525" y="5213351"/>
            <a:ext cx="498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3273425" y="5280025"/>
            <a:ext cx="1273175" cy="28098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Video ports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Computer Connections</a:t>
            </a:r>
          </a:p>
        </p:txBody>
      </p:sp>
      <p:pic>
        <p:nvPicPr>
          <p:cNvPr id="6758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714500"/>
            <a:ext cx="40005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Line 313"/>
          <p:cNvSpPr>
            <a:spLocks noChangeShapeType="1"/>
          </p:cNvSpPr>
          <p:nvPr/>
        </p:nvSpPr>
        <p:spPr bwMode="auto">
          <a:xfrm rot="5400000" flipH="1">
            <a:off x="3863181" y="5188744"/>
            <a:ext cx="585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813175" y="5322888"/>
            <a:ext cx="687388" cy="282575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Cable</a:t>
            </a:r>
          </a:p>
        </p:txBody>
      </p:sp>
      <p:sp>
        <p:nvSpPr>
          <p:cNvPr id="67590" name="Line 53"/>
          <p:cNvSpPr>
            <a:spLocks noChangeShapeType="1"/>
          </p:cNvSpPr>
          <p:nvPr/>
        </p:nvSpPr>
        <p:spPr bwMode="auto">
          <a:xfrm flipH="1" flipV="1">
            <a:off x="5106988" y="3290888"/>
            <a:ext cx="1446212" cy="5032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591" name="Line 113"/>
          <p:cNvSpPr>
            <a:spLocks noChangeShapeType="1"/>
          </p:cNvSpPr>
          <p:nvPr/>
        </p:nvSpPr>
        <p:spPr bwMode="auto">
          <a:xfrm rot="10800000">
            <a:off x="3979863" y="3733800"/>
            <a:ext cx="27717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592" name="Line 232"/>
          <p:cNvSpPr>
            <a:spLocks noChangeShapeType="1"/>
          </p:cNvSpPr>
          <p:nvPr/>
        </p:nvSpPr>
        <p:spPr bwMode="auto">
          <a:xfrm>
            <a:off x="5105400" y="2362200"/>
            <a:ext cx="446088" cy="638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7593" name="Line 250"/>
          <p:cNvSpPr>
            <a:spLocks noChangeShapeType="1"/>
          </p:cNvSpPr>
          <p:nvPr/>
        </p:nvSpPr>
        <p:spPr bwMode="auto">
          <a:xfrm flipH="1">
            <a:off x="3297238" y="2455863"/>
            <a:ext cx="665162" cy="11588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856038" y="2181225"/>
            <a:ext cx="1381125" cy="34766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USB ports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35700" y="3559175"/>
            <a:ext cx="1381125" cy="34766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USB connectors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CPUs</a:t>
            </a:r>
          </a:p>
        </p:txBody>
      </p:sp>
      <p:grpSp>
        <p:nvGrpSpPr>
          <p:cNvPr id="10243" name="Group 14"/>
          <p:cNvGrpSpPr>
            <a:grpSpLocks noChangeAspect="1"/>
          </p:cNvGrpSpPr>
          <p:nvPr/>
        </p:nvGrpSpPr>
        <p:grpSpPr bwMode="auto">
          <a:xfrm>
            <a:off x="2668588" y="2830513"/>
            <a:ext cx="1631950" cy="1589087"/>
            <a:chOff x="1204" y="1060"/>
            <a:chExt cx="1131" cy="1101"/>
          </a:xfrm>
        </p:grpSpPr>
        <p:pic>
          <p:nvPicPr>
            <p:cNvPr id="10247" name="Picture 15" descr="cpus"/>
            <p:cNvPicPr>
              <a:picLocks noChangeAspect="1" noChangeArrowheads="1"/>
            </p:cNvPicPr>
            <p:nvPr/>
          </p:nvPicPr>
          <p:blipFill>
            <a:blip r:embed="rId3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5" t="12282" r="52487" b="64008"/>
            <a:stretch>
              <a:fillRect/>
            </a:stretch>
          </p:blipFill>
          <p:spPr bwMode="auto">
            <a:xfrm>
              <a:off x="1227" y="1060"/>
              <a:ext cx="1069" cy="1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8" name="Line 16"/>
            <p:cNvSpPr>
              <a:spLocks noChangeAspect="1" noChangeShapeType="1"/>
            </p:cNvSpPr>
            <p:nvPr/>
          </p:nvSpPr>
          <p:spPr bwMode="auto">
            <a:xfrm>
              <a:off x="1204" y="1485"/>
              <a:ext cx="186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249" name="Rectangle 17"/>
            <p:cNvSpPr>
              <a:spLocks noChangeAspect="1" noChangeArrowheads="1"/>
            </p:cNvSpPr>
            <p:nvPr/>
          </p:nvSpPr>
          <p:spPr bwMode="auto">
            <a:xfrm>
              <a:off x="1888" y="1947"/>
              <a:ext cx="447" cy="1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</p:txBody>
        </p:sp>
      </p:grpSp>
      <p:pic>
        <p:nvPicPr>
          <p:cNvPr id="10244" name="Picture 21" descr="C:\Documents and Settings\TDrake\My Documents\085820\ILT UPDATES\085820ovs\CPU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3079750"/>
            <a:ext cx="137318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4" descr="C:\Documents and Settings\TDrake\My Documents\085820\ILT UPDATES\085820ovs\085820_A_plus_ILT_RS_0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68575"/>
            <a:ext cx="208597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7" descr="C:\WIP\A+\Process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2971800"/>
            <a:ext cx="1427162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Characteristics of Connection Interfaces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838200" y="1524000"/>
            <a:ext cx="7696200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9DDC"/>
              </a:buClr>
              <a:defRPr/>
            </a:pPr>
            <a:r>
              <a:rPr lang="en-US" altLang="en-US" sz="1600" b="1" kern="0" dirty="0">
                <a:cs typeface="Arial" panose="020B0604020202020204" pitchFamily="34" charset="0"/>
              </a:rPr>
              <a:t>Analog or digital</a:t>
            </a:r>
          </a:p>
          <a:p>
            <a:pPr>
              <a:buClr>
                <a:srgbClr val="009DDC"/>
              </a:buClr>
              <a:defRPr/>
            </a:pPr>
            <a:r>
              <a:rPr lang="en-US" altLang="en-US" sz="1600" b="1" kern="0" dirty="0">
                <a:cs typeface="Arial" panose="020B0604020202020204" pitchFamily="34" charset="0"/>
              </a:rPr>
              <a:t>Distance limitations</a:t>
            </a:r>
          </a:p>
          <a:p>
            <a:pPr>
              <a:buClr>
                <a:srgbClr val="009DDC"/>
              </a:buClr>
              <a:defRPr/>
            </a:pPr>
            <a:r>
              <a:rPr lang="en-US" altLang="en-US" sz="1600" b="1" kern="0" dirty="0">
                <a:cs typeface="Arial" panose="020B0604020202020204" pitchFamily="34" charset="0"/>
              </a:rPr>
              <a:t>Data transfer speeds</a:t>
            </a:r>
          </a:p>
          <a:p>
            <a:pPr>
              <a:buClr>
                <a:srgbClr val="009DDC"/>
              </a:buClr>
              <a:defRPr/>
            </a:pPr>
            <a:r>
              <a:rPr lang="en-US" altLang="en-US" sz="1600" b="1" kern="0" dirty="0">
                <a:cs typeface="Arial" panose="020B0604020202020204" pitchFamily="34" charset="0"/>
              </a:rPr>
              <a:t>Signal quality</a:t>
            </a:r>
          </a:p>
          <a:p>
            <a:pPr>
              <a:buClr>
                <a:srgbClr val="009DDC"/>
              </a:buClr>
              <a:defRPr/>
            </a:pPr>
            <a:r>
              <a:rPr lang="en-US" altLang="en-US" sz="1600" b="1" kern="0" dirty="0">
                <a:cs typeface="Arial" panose="020B0604020202020204" pitchFamily="34" charset="0"/>
              </a:rPr>
              <a:t>DRM support</a:t>
            </a:r>
          </a:p>
          <a:p>
            <a:pPr>
              <a:buClr>
                <a:srgbClr val="009DDC"/>
              </a:buClr>
              <a:defRPr/>
            </a:pPr>
            <a:r>
              <a:rPr lang="en-US" altLang="en-US" sz="1600" b="1" kern="0" dirty="0">
                <a:cs typeface="Arial" panose="020B0604020202020204" pitchFamily="34" charset="0"/>
              </a:rPr>
              <a:t>Frequencies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USB Connections</a:t>
            </a:r>
          </a:p>
        </p:txBody>
      </p:sp>
      <p:pic>
        <p:nvPicPr>
          <p:cNvPr id="71683" name="Picture 4" descr="usb_hub05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511675"/>
            <a:ext cx="1989138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usb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9725"/>
            <a:ext cx="277812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8" descr="usb_port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4618038"/>
            <a:ext cx="1836738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6" name="Line 12"/>
          <p:cNvSpPr>
            <a:spLocks noChangeShapeType="1"/>
          </p:cNvSpPr>
          <p:nvPr/>
        </p:nvSpPr>
        <p:spPr bwMode="auto">
          <a:xfrm>
            <a:off x="2265363" y="3832225"/>
            <a:ext cx="928687" cy="739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1687" name="Line 13"/>
          <p:cNvSpPr>
            <a:spLocks noChangeShapeType="1"/>
          </p:cNvSpPr>
          <p:nvPr/>
        </p:nvSpPr>
        <p:spPr bwMode="auto">
          <a:xfrm flipV="1">
            <a:off x="2265363" y="2630488"/>
            <a:ext cx="0" cy="8715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1688" name="Line 14"/>
          <p:cNvSpPr>
            <a:spLocks noChangeShapeType="1"/>
          </p:cNvSpPr>
          <p:nvPr/>
        </p:nvSpPr>
        <p:spPr bwMode="auto">
          <a:xfrm flipH="1">
            <a:off x="1219200" y="3835400"/>
            <a:ext cx="1046163" cy="736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223963" y="3133725"/>
            <a:ext cx="2074862" cy="87471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Type A connector connects to</a:t>
            </a:r>
          </a:p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USB port on the computer </a:t>
            </a:r>
            <a:br>
              <a:rPr lang="en-US" sz="1100" b="1" dirty="0">
                <a:solidFill>
                  <a:schemeClr val="tx1"/>
                </a:solidFill>
              </a:rPr>
            </a:br>
            <a:r>
              <a:rPr lang="en-US" sz="1100" b="1" dirty="0">
                <a:solidFill>
                  <a:schemeClr val="tx1"/>
                </a:solidFill>
              </a:rPr>
              <a:t>or on a hub</a:t>
            </a:r>
          </a:p>
        </p:txBody>
      </p:sp>
      <p:pic>
        <p:nvPicPr>
          <p:cNvPr id="71690" name="Picture 5" descr="printer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225925"/>
            <a:ext cx="2373313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7" descr="usb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482725"/>
            <a:ext cx="29257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2" name="Line 9"/>
          <p:cNvSpPr>
            <a:spLocks noChangeShapeType="1"/>
          </p:cNvSpPr>
          <p:nvPr/>
        </p:nvSpPr>
        <p:spPr bwMode="auto">
          <a:xfrm flipV="1">
            <a:off x="6872288" y="2727325"/>
            <a:ext cx="0" cy="998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1693" name="Line 10"/>
          <p:cNvSpPr>
            <a:spLocks noChangeShapeType="1"/>
          </p:cNvSpPr>
          <p:nvPr/>
        </p:nvSpPr>
        <p:spPr bwMode="auto">
          <a:xfrm>
            <a:off x="6873875" y="3708400"/>
            <a:ext cx="0" cy="1711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5861050" y="3181350"/>
            <a:ext cx="2022475" cy="750888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Type B connector</a:t>
            </a:r>
          </a:p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connects to USB device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USB Connections (Cont.)</a:t>
            </a:r>
          </a:p>
        </p:txBody>
      </p:sp>
      <p:pic>
        <p:nvPicPr>
          <p:cNvPr id="7373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2438400"/>
            <a:ext cx="61055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307"/>
          <p:cNvSpPr txBox="1">
            <a:spLocks noChangeArrowheads="1"/>
          </p:cNvSpPr>
          <p:nvPr/>
        </p:nvSpPr>
        <p:spPr bwMode="auto">
          <a:xfrm>
            <a:off x="1914525" y="4262438"/>
            <a:ext cx="1490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USB Type A</a:t>
            </a:r>
          </a:p>
        </p:txBody>
      </p:sp>
      <p:sp>
        <p:nvSpPr>
          <p:cNvPr id="73733" name="Text Box 307"/>
          <p:cNvSpPr txBox="1">
            <a:spLocks noChangeArrowheads="1"/>
          </p:cNvSpPr>
          <p:nvPr/>
        </p:nvSpPr>
        <p:spPr bwMode="auto">
          <a:xfrm>
            <a:off x="3651250" y="4267200"/>
            <a:ext cx="1490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USB Type B</a:t>
            </a:r>
          </a:p>
        </p:txBody>
      </p:sp>
      <p:sp>
        <p:nvSpPr>
          <p:cNvPr id="73734" name="Text Box 307"/>
          <p:cNvSpPr txBox="1">
            <a:spLocks noChangeArrowheads="1"/>
          </p:cNvSpPr>
          <p:nvPr/>
        </p:nvSpPr>
        <p:spPr bwMode="auto">
          <a:xfrm>
            <a:off x="5029200" y="4262438"/>
            <a:ext cx="14906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Mini USB</a:t>
            </a:r>
          </a:p>
        </p:txBody>
      </p:sp>
      <p:sp>
        <p:nvSpPr>
          <p:cNvPr id="73735" name="Text Box 307"/>
          <p:cNvSpPr txBox="1">
            <a:spLocks noChangeArrowheads="1"/>
          </p:cNvSpPr>
          <p:nvPr/>
        </p:nvSpPr>
        <p:spPr bwMode="auto">
          <a:xfrm>
            <a:off x="6134100" y="4267200"/>
            <a:ext cx="14906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Micro USB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IEEE 1394 Connections</a:t>
            </a:r>
          </a:p>
        </p:txBody>
      </p:sp>
      <p:grpSp>
        <p:nvGrpSpPr>
          <p:cNvPr id="75779" name="Group 4"/>
          <p:cNvGrpSpPr>
            <a:grpSpLocks/>
          </p:cNvGrpSpPr>
          <p:nvPr/>
        </p:nvGrpSpPr>
        <p:grpSpPr bwMode="auto">
          <a:xfrm>
            <a:off x="609600" y="2509838"/>
            <a:ext cx="3762375" cy="3525837"/>
            <a:chOff x="780496" y="1828800"/>
            <a:chExt cx="3761905" cy="3526124"/>
          </a:xfrm>
        </p:grpSpPr>
        <p:pic>
          <p:nvPicPr>
            <p:cNvPr id="75784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96" y="1828800"/>
              <a:ext cx="3761905" cy="2590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5" name="Line 10"/>
            <p:cNvSpPr>
              <a:spLocks noChangeShapeType="1"/>
            </p:cNvSpPr>
            <p:nvPr/>
          </p:nvSpPr>
          <p:spPr bwMode="auto">
            <a:xfrm flipV="1">
              <a:off x="3337942" y="4358481"/>
              <a:ext cx="0" cy="6985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596369" y="4918326"/>
              <a:ext cx="1479365" cy="436598"/>
            </a:xfrm>
            <a:prstGeom prst="roundRect">
              <a:avLst/>
            </a:prstGeom>
            <a:gradFill flip="none" rotWithShape="0">
              <a:gsLst>
                <a:gs pos="0">
                  <a:schemeClr val="bg1">
                    <a:lumMod val="92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8100" dist="25400" dir="2700000" sx="99000" sy="99000" algn="tl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50900" eaLnBrk="1" hangingPunct="1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IEEE 1394 ports</a:t>
              </a:r>
            </a:p>
          </p:txBody>
        </p:sp>
        <p:sp>
          <p:nvSpPr>
            <p:cNvPr id="75787" name="AutoShape 303"/>
            <p:cNvSpPr>
              <a:spLocks/>
            </p:cNvSpPr>
            <p:nvPr/>
          </p:nvSpPr>
          <p:spPr bwMode="auto">
            <a:xfrm rot="16200000" flipH="1">
              <a:off x="3250630" y="3260164"/>
              <a:ext cx="174625" cy="2022106"/>
            </a:xfrm>
            <a:prstGeom prst="rightBrace">
              <a:avLst>
                <a:gd name="adj1" fmla="val 65886"/>
                <a:gd name="adj2" fmla="val 50000"/>
              </a:avLst>
            </a:prstGeom>
            <a:noFill/>
            <a:ln w="1905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B0F0"/>
                </a:buClr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 dirty="0"/>
            </a:p>
          </p:txBody>
        </p:sp>
      </p:grpSp>
      <p:pic>
        <p:nvPicPr>
          <p:cNvPr id="7578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90675"/>
            <a:ext cx="30845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3862388"/>
            <a:ext cx="2725738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307"/>
          <p:cNvSpPr txBox="1">
            <a:spLocks noChangeArrowheads="1"/>
          </p:cNvSpPr>
          <p:nvPr/>
        </p:nvSpPr>
        <p:spPr bwMode="auto">
          <a:xfrm>
            <a:off x="6154738" y="3505200"/>
            <a:ext cx="198278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IEEE 1394 (FireWire 400) cable</a:t>
            </a:r>
          </a:p>
        </p:txBody>
      </p:sp>
      <p:sp>
        <p:nvSpPr>
          <p:cNvPr id="75783" name="Text Box 307"/>
          <p:cNvSpPr txBox="1">
            <a:spLocks noChangeArrowheads="1"/>
          </p:cNvSpPr>
          <p:nvPr/>
        </p:nvSpPr>
        <p:spPr bwMode="auto">
          <a:xfrm>
            <a:off x="6318250" y="6202363"/>
            <a:ext cx="19843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IEEE 1394B (FireWire 800) cable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68475"/>
            <a:ext cx="3429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Thunderbolt Connections</a:t>
            </a:r>
          </a:p>
        </p:txBody>
      </p:sp>
      <p:sp>
        <p:nvSpPr>
          <p:cNvPr id="77828" name="Text Box 307"/>
          <p:cNvSpPr txBox="1">
            <a:spLocks noChangeArrowheads="1"/>
          </p:cNvSpPr>
          <p:nvPr/>
        </p:nvSpPr>
        <p:spPr bwMode="auto">
          <a:xfrm>
            <a:off x="5607050" y="4014788"/>
            <a:ext cx="19843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Thunderbolt connector and cable</a:t>
            </a:r>
          </a:p>
        </p:txBody>
      </p:sp>
      <p:pic>
        <p:nvPicPr>
          <p:cNvPr id="7782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28938"/>
            <a:ext cx="2952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Line 167"/>
          <p:cNvSpPr>
            <a:spLocks noChangeShapeType="1"/>
          </p:cNvSpPr>
          <p:nvPr/>
        </p:nvSpPr>
        <p:spPr bwMode="auto">
          <a:xfrm rot="5400000">
            <a:off x="2819400" y="3873501"/>
            <a:ext cx="4984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335213" y="4014788"/>
            <a:ext cx="1476375" cy="273050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Thunderbolt port</a:t>
            </a:r>
          </a:p>
        </p:txBody>
      </p:sp>
      <p:sp>
        <p:nvSpPr>
          <p:cNvPr id="77832" name="Text Box 307"/>
          <p:cNvSpPr txBox="1">
            <a:spLocks noChangeArrowheads="1"/>
          </p:cNvSpPr>
          <p:nvPr/>
        </p:nvSpPr>
        <p:spPr bwMode="auto">
          <a:xfrm>
            <a:off x="334963" y="5065713"/>
            <a:ext cx="86487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Thunderbolt versions 1 and 2 use the Mini DisplayPort connector, while Thunderbolt 3 uses the USB Type C connector.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SATA</a:t>
            </a:r>
            <a:r>
              <a:rPr lang="en-US" altLang="en-US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Connections</a:t>
            </a:r>
          </a:p>
        </p:txBody>
      </p:sp>
      <p:pic>
        <p:nvPicPr>
          <p:cNvPr id="79875" name="Picture 4" descr="C:\Documents and Settings\TDrake\My Documents\A+_085816\Pics\SATA connected.png"/>
          <p:cNvPicPr>
            <a:picLocks noChangeAspect="1" noChangeArrowheads="1"/>
          </p:cNvPicPr>
          <p:nvPr/>
        </p:nvPicPr>
        <p:blipFill>
          <a:blip r:embed="rId3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540000"/>
            <a:ext cx="57562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Rectangle 5"/>
          <p:cNvSpPr>
            <a:spLocks noChangeArrowheads="1"/>
          </p:cNvSpPr>
          <p:nvPr/>
        </p:nvSpPr>
        <p:spPr bwMode="auto">
          <a:xfrm>
            <a:off x="1670050" y="3444875"/>
            <a:ext cx="171450" cy="331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5152" tIns="42576" rIns="85152" bIns="42576" anchor="ctr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/>
          </a:p>
        </p:txBody>
      </p:sp>
      <p:sp>
        <p:nvSpPr>
          <p:cNvPr id="79877" name="Line 6"/>
          <p:cNvSpPr>
            <a:spLocks noChangeShapeType="1"/>
          </p:cNvSpPr>
          <p:nvPr/>
        </p:nvSpPr>
        <p:spPr bwMode="auto">
          <a:xfrm flipV="1">
            <a:off x="4549775" y="4349750"/>
            <a:ext cx="0" cy="827088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5152" tIns="42576" rIns="85152" bIns="42576">
            <a:spAutoFit/>
          </a:bodyPr>
          <a:lstStyle/>
          <a:p>
            <a:endParaRPr lang="en-US" dirty="0"/>
          </a:p>
        </p:txBody>
      </p:sp>
      <p:sp>
        <p:nvSpPr>
          <p:cNvPr id="79878" name="Line 11"/>
          <p:cNvSpPr>
            <a:spLocks noChangeShapeType="1"/>
          </p:cNvSpPr>
          <p:nvPr/>
        </p:nvSpPr>
        <p:spPr bwMode="auto">
          <a:xfrm>
            <a:off x="5257800" y="1668463"/>
            <a:ext cx="0" cy="996950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5152" tIns="42576" rIns="85152" bIns="42576">
            <a:spAutoFit/>
          </a:bodyPr>
          <a:lstStyle/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514850" y="1524000"/>
            <a:ext cx="1536700" cy="381000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SATA power cable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763963" y="5176838"/>
            <a:ext cx="1581150" cy="38576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50900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SATA data cable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Display Cables and Connector Types</a:t>
            </a:r>
          </a:p>
        </p:txBody>
      </p:sp>
      <p:pic>
        <p:nvPicPr>
          <p:cNvPr id="819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3014663"/>
            <a:ext cx="2225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2563813"/>
            <a:ext cx="20240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533650"/>
            <a:ext cx="18764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 Box 307"/>
          <p:cNvSpPr txBox="1">
            <a:spLocks noChangeArrowheads="1"/>
          </p:cNvSpPr>
          <p:nvPr/>
        </p:nvSpPr>
        <p:spPr bwMode="auto">
          <a:xfrm>
            <a:off x="1206500" y="4410075"/>
            <a:ext cx="1984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VGA connector</a:t>
            </a:r>
          </a:p>
        </p:txBody>
      </p:sp>
      <p:sp>
        <p:nvSpPr>
          <p:cNvPr id="81927" name="Text Box 307"/>
          <p:cNvSpPr txBox="1">
            <a:spLocks noChangeArrowheads="1"/>
          </p:cNvSpPr>
          <p:nvPr/>
        </p:nvSpPr>
        <p:spPr bwMode="auto">
          <a:xfrm>
            <a:off x="3675063" y="4408488"/>
            <a:ext cx="19843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HDMI connector</a:t>
            </a:r>
          </a:p>
        </p:txBody>
      </p:sp>
      <p:sp>
        <p:nvSpPr>
          <p:cNvPr id="81928" name="Text Box 307"/>
          <p:cNvSpPr txBox="1">
            <a:spLocks noChangeArrowheads="1"/>
          </p:cNvSpPr>
          <p:nvPr/>
        </p:nvSpPr>
        <p:spPr bwMode="auto">
          <a:xfrm>
            <a:off x="6318250" y="4394200"/>
            <a:ext cx="1984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DVI connector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Other Connectors</a:t>
            </a:r>
          </a:p>
        </p:txBody>
      </p:sp>
      <p:pic>
        <p:nvPicPr>
          <p:cNvPr id="839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778000"/>
            <a:ext cx="23622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 Box 307"/>
          <p:cNvSpPr txBox="1">
            <a:spLocks noChangeArrowheads="1"/>
          </p:cNvSpPr>
          <p:nvPr/>
        </p:nvSpPr>
        <p:spPr bwMode="auto">
          <a:xfrm>
            <a:off x="850900" y="3590925"/>
            <a:ext cx="19843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RCA cable and connectors for analog audio</a:t>
            </a:r>
          </a:p>
        </p:txBody>
      </p:sp>
      <p:pic>
        <p:nvPicPr>
          <p:cNvPr id="8397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1644650"/>
            <a:ext cx="2449513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500188"/>
            <a:ext cx="2125662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 Box 307"/>
          <p:cNvSpPr txBox="1">
            <a:spLocks noChangeArrowheads="1"/>
          </p:cNvSpPr>
          <p:nvPr/>
        </p:nvSpPr>
        <p:spPr bwMode="auto">
          <a:xfrm>
            <a:off x="3516313" y="3590925"/>
            <a:ext cx="2058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Coaxial cable and connectors for digital audio</a:t>
            </a:r>
          </a:p>
        </p:txBody>
      </p:sp>
      <p:sp>
        <p:nvSpPr>
          <p:cNvPr id="83976" name="Text Box 307"/>
          <p:cNvSpPr txBox="1">
            <a:spLocks noChangeArrowheads="1"/>
          </p:cNvSpPr>
          <p:nvPr/>
        </p:nvSpPr>
        <p:spPr bwMode="auto">
          <a:xfrm>
            <a:off x="6170613" y="3602038"/>
            <a:ext cx="21828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Optical cable and connectors for digital audio</a:t>
            </a:r>
          </a:p>
        </p:txBody>
      </p:sp>
      <p:pic>
        <p:nvPicPr>
          <p:cNvPr id="8397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4191000"/>
            <a:ext cx="2116137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973513"/>
            <a:ext cx="2474913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Text Box 307"/>
          <p:cNvSpPr txBox="1">
            <a:spLocks noChangeArrowheads="1"/>
          </p:cNvSpPr>
          <p:nvPr/>
        </p:nvSpPr>
        <p:spPr bwMode="auto">
          <a:xfrm>
            <a:off x="903288" y="6081713"/>
            <a:ext cx="2058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RJ-45 connectors on twisted-pair cable</a:t>
            </a:r>
          </a:p>
        </p:txBody>
      </p:sp>
      <p:sp>
        <p:nvSpPr>
          <p:cNvPr id="83980" name="Text Box 307"/>
          <p:cNvSpPr txBox="1">
            <a:spLocks noChangeArrowheads="1"/>
          </p:cNvSpPr>
          <p:nvPr/>
        </p:nvSpPr>
        <p:spPr bwMode="auto">
          <a:xfrm>
            <a:off x="3554413" y="6124575"/>
            <a:ext cx="20589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RJ-11 connectors on telephone cable</a:t>
            </a:r>
          </a:p>
        </p:txBody>
      </p:sp>
      <p:sp>
        <p:nvSpPr>
          <p:cNvPr id="83981" name="Text Box 307"/>
          <p:cNvSpPr txBox="1">
            <a:spLocks noChangeArrowheads="1"/>
          </p:cNvSpPr>
          <p:nvPr/>
        </p:nvSpPr>
        <p:spPr bwMode="auto">
          <a:xfrm>
            <a:off x="6230938" y="6126163"/>
            <a:ext cx="2058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PS/2 mouse and keyboard connectors</a:t>
            </a:r>
          </a:p>
        </p:txBody>
      </p:sp>
      <p:pic>
        <p:nvPicPr>
          <p:cNvPr id="8398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5" y="4795838"/>
            <a:ext cx="1985963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Adapters and Converters</a:t>
            </a:r>
          </a:p>
        </p:txBody>
      </p:sp>
      <p:pic>
        <p:nvPicPr>
          <p:cNvPr id="860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130175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307"/>
          <p:cNvSpPr txBox="1">
            <a:spLocks noChangeArrowheads="1"/>
          </p:cNvSpPr>
          <p:nvPr/>
        </p:nvSpPr>
        <p:spPr bwMode="auto">
          <a:xfrm>
            <a:off x="649288" y="2573338"/>
            <a:ext cx="1984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DVI to HDMI adapter</a:t>
            </a:r>
          </a:p>
        </p:txBody>
      </p:sp>
      <p:pic>
        <p:nvPicPr>
          <p:cNvPr id="8602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217613"/>
            <a:ext cx="30845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2" name="Text Box 307"/>
          <p:cNvSpPr txBox="1">
            <a:spLocks noChangeArrowheads="1"/>
          </p:cNvSpPr>
          <p:nvPr/>
        </p:nvSpPr>
        <p:spPr bwMode="auto">
          <a:xfrm>
            <a:off x="3273425" y="2573338"/>
            <a:ext cx="1984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DVI to VGA converter</a:t>
            </a:r>
          </a:p>
        </p:txBody>
      </p:sp>
      <p:pic>
        <p:nvPicPr>
          <p:cNvPr id="86023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981075"/>
            <a:ext cx="1947862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 Box 307"/>
          <p:cNvSpPr txBox="1">
            <a:spLocks noChangeArrowheads="1"/>
          </p:cNvSpPr>
          <p:nvPr/>
        </p:nvSpPr>
        <p:spPr bwMode="auto">
          <a:xfrm>
            <a:off x="6286500" y="2573338"/>
            <a:ext cx="19843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HDMI to VGA converter</a:t>
            </a:r>
          </a:p>
        </p:txBody>
      </p:sp>
      <p:pic>
        <p:nvPicPr>
          <p:cNvPr id="8602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29406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6" name="Text Box 307"/>
          <p:cNvSpPr txBox="1">
            <a:spLocks noChangeArrowheads="1"/>
          </p:cNvSpPr>
          <p:nvPr/>
        </p:nvSpPr>
        <p:spPr bwMode="auto">
          <a:xfrm>
            <a:off x="1112838" y="4462463"/>
            <a:ext cx="19843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PS/2 to USB adapter</a:t>
            </a:r>
          </a:p>
        </p:txBody>
      </p:sp>
      <p:pic>
        <p:nvPicPr>
          <p:cNvPr id="86027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63" y="3208338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Text Box 307"/>
          <p:cNvSpPr txBox="1">
            <a:spLocks noChangeArrowheads="1"/>
          </p:cNvSpPr>
          <p:nvPr/>
        </p:nvSpPr>
        <p:spPr bwMode="auto">
          <a:xfrm>
            <a:off x="3548063" y="4462463"/>
            <a:ext cx="19843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PS/2 to USB converter</a:t>
            </a:r>
          </a:p>
        </p:txBody>
      </p:sp>
      <p:pic>
        <p:nvPicPr>
          <p:cNvPr id="86029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3003550"/>
            <a:ext cx="1751012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0" name="Text Box 307"/>
          <p:cNvSpPr txBox="1">
            <a:spLocks noChangeArrowheads="1"/>
          </p:cNvSpPr>
          <p:nvPr/>
        </p:nvSpPr>
        <p:spPr bwMode="auto">
          <a:xfrm>
            <a:off x="6191250" y="4562475"/>
            <a:ext cx="1984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Thunderbolt to DVI converter</a:t>
            </a:r>
          </a:p>
        </p:txBody>
      </p:sp>
      <p:pic>
        <p:nvPicPr>
          <p:cNvPr id="86031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916488"/>
            <a:ext cx="215423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2" name="Text Box 307"/>
          <p:cNvSpPr txBox="1">
            <a:spLocks noChangeArrowheads="1"/>
          </p:cNvSpPr>
          <p:nvPr/>
        </p:nvSpPr>
        <p:spPr bwMode="auto">
          <a:xfrm>
            <a:off x="750888" y="6223000"/>
            <a:ext cx="19843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USB to Ethernet adapter</a:t>
            </a:r>
          </a:p>
        </p:txBody>
      </p:sp>
      <p:pic>
        <p:nvPicPr>
          <p:cNvPr id="86033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916488"/>
            <a:ext cx="1376363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34" name="Text Box 307"/>
          <p:cNvSpPr txBox="1">
            <a:spLocks noChangeArrowheads="1"/>
          </p:cNvSpPr>
          <p:nvPr/>
        </p:nvSpPr>
        <p:spPr bwMode="auto">
          <a:xfrm>
            <a:off x="5981700" y="6224588"/>
            <a:ext cx="19843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USB A to USB B adapter</a:t>
            </a:r>
          </a:p>
        </p:txBody>
      </p:sp>
      <p:sp>
        <p:nvSpPr>
          <p:cNvPr id="86035" name="Text Box 307"/>
          <p:cNvSpPr txBox="1">
            <a:spLocks noChangeArrowheads="1"/>
          </p:cNvSpPr>
          <p:nvPr/>
        </p:nvSpPr>
        <p:spPr bwMode="auto">
          <a:xfrm>
            <a:off x="3568700" y="6221413"/>
            <a:ext cx="19843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100" b="1" dirty="0"/>
              <a:t>Audio to USB adapter</a:t>
            </a:r>
          </a:p>
        </p:txBody>
      </p:sp>
      <p:pic>
        <p:nvPicPr>
          <p:cNvPr id="86036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5100638"/>
            <a:ext cx="1244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ea typeface="Calibri" pitchFamily="34" charset="0"/>
              </a:rPr>
              <a:t>Wireless Device Connections</a:t>
            </a:r>
          </a:p>
        </p:txBody>
      </p:sp>
      <p:graphicFrame>
        <p:nvGraphicFramePr>
          <p:cNvPr id="5" name="Group 23"/>
          <p:cNvGraphicFramePr>
            <a:graphicFrameLocks noGrp="1"/>
          </p:cNvGraphicFramePr>
          <p:nvPr/>
        </p:nvGraphicFramePr>
        <p:xfrm>
          <a:off x="952500" y="1600200"/>
          <a:ext cx="7239000" cy="3163889"/>
        </p:xfrm>
        <a:graphic>
          <a:graphicData uri="http://schemas.openxmlformats.org/drawingml/2006/table">
            <a:tbl>
              <a:tblPr/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Connection Method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Description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 (Radio frequency)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 waves carry signals to wireless antennas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KHz to 1 GHz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6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Bluetooth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Short-range wireless communication, up to 30 feet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2.4 GHz (2.402 to 2.483)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Pairing of devices required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Up to 8 Bluetooth devices connected into a piconet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NFC (Near Field Communication)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Very-short-range wireless communication, touching or up to 10 cm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13.5 MHz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Slower than Bluetooth but does not require pairing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IR (Infrared)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Short-range wireless communication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 GHz to 400 THz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B0F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Line of sight required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Memory</a:t>
            </a:r>
          </a:p>
        </p:txBody>
      </p:sp>
      <p:pic>
        <p:nvPicPr>
          <p:cNvPr id="122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582738"/>
            <a:ext cx="6086475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Calibri" pitchFamily="34" charset="0"/>
              </a:rPr>
              <a:t>PC Ports</a:t>
            </a:r>
          </a:p>
        </p:txBody>
      </p:sp>
      <p:pic>
        <p:nvPicPr>
          <p:cNvPr id="90115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192338"/>
            <a:ext cx="53101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AutoShape 303"/>
          <p:cNvSpPr>
            <a:spLocks/>
          </p:cNvSpPr>
          <p:nvPr/>
        </p:nvSpPr>
        <p:spPr bwMode="auto">
          <a:xfrm>
            <a:off x="6818313" y="2598738"/>
            <a:ext cx="158750" cy="1255712"/>
          </a:xfrm>
          <a:prstGeom prst="rightBrace">
            <a:avLst>
              <a:gd name="adj1" fmla="val 6591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90117" name="Line 139"/>
          <p:cNvSpPr>
            <a:spLocks noChangeShapeType="1"/>
          </p:cNvSpPr>
          <p:nvPr/>
        </p:nvSpPr>
        <p:spPr bwMode="auto">
          <a:xfrm>
            <a:off x="7058025" y="3230563"/>
            <a:ext cx="687388" cy="635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7508875" y="3084513"/>
            <a:ext cx="307975" cy="284162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0119" name="AutoShape 302"/>
          <p:cNvSpPr>
            <a:spLocks/>
          </p:cNvSpPr>
          <p:nvPr/>
        </p:nvSpPr>
        <p:spPr bwMode="auto">
          <a:xfrm rot="4500000" flipV="1">
            <a:off x="5405438" y="3735388"/>
            <a:ext cx="174625" cy="1139825"/>
          </a:xfrm>
          <a:prstGeom prst="rightBrace">
            <a:avLst>
              <a:gd name="adj1" fmla="val 65817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90120" name="Line 139"/>
          <p:cNvSpPr>
            <a:spLocks noChangeShapeType="1"/>
          </p:cNvSpPr>
          <p:nvPr/>
        </p:nvSpPr>
        <p:spPr bwMode="auto">
          <a:xfrm rot="5400000">
            <a:off x="5257800" y="4703763"/>
            <a:ext cx="498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5365750" y="4851400"/>
            <a:ext cx="307975" cy="28416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0122" name="AutoShape 302"/>
          <p:cNvSpPr>
            <a:spLocks/>
          </p:cNvSpPr>
          <p:nvPr/>
        </p:nvSpPr>
        <p:spPr bwMode="auto">
          <a:xfrm rot="4500000" flipV="1">
            <a:off x="3849687" y="3795713"/>
            <a:ext cx="174625" cy="2019300"/>
          </a:xfrm>
          <a:prstGeom prst="rightBrace">
            <a:avLst>
              <a:gd name="adj1" fmla="val 65848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90123" name="Line 139"/>
          <p:cNvSpPr>
            <a:spLocks noChangeShapeType="1"/>
          </p:cNvSpPr>
          <p:nvPr/>
        </p:nvSpPr>
        <p:spPr bwMode="auto">
          <a:xfrm rot="5400000">
            <a:off x="3692525" y="5213351"/>
            <a:ext cx="498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3783013" y="5372100"/>
            <a:ext cx="307975" cy="28416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0125" name="AutoShape 303"/>
          <p:cNvSpPr>
            <a:spLocks/>
          </p:cNvSpPr>
          <p:nvPr/>
        </p:nvSpPr>
        <p:spPr bwMode="auto">
          <a:xfrm flipH="1">
            <a:off x="2133600" y="4516438"/>
            <a:ext cx="174625" cy="777875"/>
          </a:xfrm>
          <a:prstGeom prst="rightBrace">
            <a:avLst>
              <a:gd name="adj1" fmla="val 65766"/>
              <a:gd name="adj2" fmla="val 50000"/>
            </a:avLst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90126" name="Line 167"/>
          <p:cNvSpPr>
            <a:spLocks noChangeShapeType="1"/>
          </p:cNvSpPr>
          <p:nvPr/>
        </p:nvSpPr>
        <p:spPr bwMode="auto">
          <a:xfrm rot="10800000" flipV="1">
            <a:off x="1585913" y="4905375"/>
            <a:ext cx="498475" cy="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1395413" y="4762500"/>
            <a:ext cx="307975" cy="284163"/>
          </a:xfrm>
          <a:prstGeom prst="roundRect">
            <a:avLst/>
          </a:prstGeom>
          <a:solidFill>
            <a:srgbClr val="009DDC"/>
          </a:soli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Reflective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457200" y="1143000"/>
            <a:ext cx="7086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4488" indent="-344488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en-US" sz="1600" b="1" dirty="0">
                <a:solidFill>
                  <a:srgbClr val="009DDC"/>
                </a:solidFill>
              </a:rPr>
              <a:t>1.  	</a:t>
            </a:r>
            <a:r>
              <a:rPr lang="en-US" altLang="en-US" sz="1600" b="1" dirty="0"/>
              <a:t>How many of the PC components described in this lesson were familiar to you?</a:t>
            </a:r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endParaRPr lang="en-US" altLang="en-US" sz="1600" b="1" dirty="0"/>
          </a:p>
          <a:p>
            <a:pPr eaLnBrk="1" hangingPunct="1">
              <a:buClr>
                <a:srgbClr val="FF9900"/>
              </a:buClr>
              <a:buFont typeface="Wingdings" pitchFamily="2" charset="2"/>
              <a:buNone/>
            </a:pPr>
            <a:r>
              <a:rPr lang="en-US" altLang="en-US" sz="1600" b="1" dirty="0">
                <a:solidFill>
                  <a:srgbClr val="009DDC"/>
                </a:solidFill>
              </a:rPr>
              <a:t>2.  	</a:t>
            </a:r>
            <a:r>
              <a:rPr lang="en-US" altLang="en-US" sz="1600" b="1" dirty="0"/>
              <a:t>Which device connections have you used? Which are new to you?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0"/>
          <a:stretch>
            <a:fillRect/>
          </a:stretch>
        </p:blipFill>
        <p:spPr bwMode="auto">
          <a:xfrm>
            <a:off x="1919288" y="3568700"/>
            <a:ext cx="53054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The System Bus</a:t>
            </a:r>
          </a:p>
        </p:txBody>
      </p:sp>
      <p:sp>
        <p:nvSpPr>
          <p:cNvPr id="14340" name="Rectangle 8"/>
          <p:cNvSpPr>
            <a:spLocks noChangeArrowheads="1"/>
          </p:cNvSpPr>
          <p:nvPr/>
        </p:nvSpPr>
        <p:spPr bwMode="auto">
          <a:xfrm>
            <a:off x="2232025" y="3390900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/>
              <a:t>System bus</a:t>
            </a:r>
          </a:p>
        </p:txBody>
      </p:sp>
      <p:sp>
        <p:nvSpPr>
          <p:cNvPr id="14341" name="Line 10"/>
          <p:cNvSpPr>
            <a:spLocks noChangeShapeType="1"/>
          </p:cNvSpPr>
          <p:nvPr/>
        </p:nvSpPr>
        <p:spPr bwMode="auto">
          <a:xfrm flipV="1">
            <a:off x="2755900" y="3813175"/>
            <a:ext cx="0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V="1">
            <a:off x="4435475" y="3813175"/>
            <a:ext cx="0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3" name="Line 12"/>
          <p:cNvSpPr>
            <a:spLocks noChangeShapeType="1"/>
          </p:cNvSpPr>
          <p:nvPr/>
        </p:nvSpPr>
        <p:spPr bwMode="auto">
          <a:xfrm flipV="1">
            <a:off x="6045200" y="3813175"/>
            <a:ext cx="0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4" name="Line 13"/>
          <p:cNvSpPr>
            <a:spLocks noChangeShapeType="1"/>
          </p:cNvSpPr>
          <p:nvPr/>
        </p:nvSpPr>
        <p:spPr bwMode="auto">
          <a:xfrm rot="10800000" flipV="1">
            <a:off x="3048000" y="3851275"/>
            <a:ext cx="1588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5" name="Line 14"/>
          <p:cNvSpPr>
            <a:spLocks noChangeShapeType="1"/>
          </p:cNvSpPr>
          <p:nvPr/>
        </p:nvSpPr>
        <p:spPr bwMode="auto">
          <a:xfrm rot="10800000" flipV="1">
            <a:off x="4727575" y="3851275"/>
            <a:ext cx="1588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6" name="Line 15"/>
          <p:cNvSpPr>
            <a:spLocks noChangeShapeType="1"/>
          </p:cNvSpPr>
          <p:nvPr/>
        </p:nvSpPr>
        <p:spPr bwMode="auto">
          <a:xfrm rot="10800000" flipV="1">
            <a:off x="6337300" y="3851275"/>
            <a:ext cx="1588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7" name="Line 16"/>
          <p:cNvSpPr>
            <a:spLocks noChangeShapeType="1"/>
          </p:cNvSpPr>
          <p:nvPr/>
        </p:nvSpPr>
        <p:spPr bwMode="auto">
          <a:xfrm flipV="1">
            <a:off x="4435475" y="2873375"/>
            <a:ext cx="0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8" name="Line 17"/>
          <p:cNvSpPr>
            <a:spLocks noChangeShapeType="1"/>
          </p:cNvSpPr>
          <p:nvPr/>
        </p:nvSpPr>
        <p:spPr bwMode="auto">
          <a:xfrm rot="10800000" flipV="1">
            <a:off x="4727575" y="2911475"/>
            <a:ext cx="1588" cy="679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4349" name="Picture 5" descr="D:\A+\new icons\CP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1752600"/>
            <a:ext cx="1027112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201863" y="4648200"/>
            <a:ext cx="1455737" cy="70961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Hard drive controller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63975" y="4648200"/>
            <a:ext cx="1455738" cy="708025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Video controller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481638" y="4648200"/>
            <a:ext cx="1457325" cy="70961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Memory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Storage Devices</a:t>
            </a:r>
          </a:p>
        </p:txBody>
      </p:sp>
      <p:pic>
        <p:nvPicPr>
          <p:cNvPr id="16387" name="Picture 14" descr="C:\WIP\A+\images\USB-Flash-driv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95675"/>
            <a:ext cx="20193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 descr="C:\Documents and Settings\kpopen.LOGOPS\My Documents\My Pictures\external H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6" t="648" r="22295" b="-648"/>
          <a:stretch>
            <a:fillRect/>
          </a:stretch>
        </p:blipFill>
        <p:spPr bwMode="auto">
          <a:xfrm>
            <a:off x="406400" y="1965325"/>
            <a:ext cx="196691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3103563"/>
            <a:ext cx="261937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1708150"/>
            <a:ext cx="4338637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Power Supplies</a:t>
            </a:r>
          </a:p>
        </p:txBody>
      </p:sp>
      <p:sp>
        <p:nvSpPr>
          <p:cNvPr id="18436" name="Line 10"/>
          <p:cNvSpPr>
            <a:spLocks noChangeShapeType="1"/>
          </p:cNvSpPr>
          <p:nvPr/>
        </p:nvSpPr>
        <p:spPr bwMode="auto">
          <a:xfrm flipH="1" flipV="1">
            <a:off x="3384550" y="2581275"/>
            <a:ext cx="2479675" cy="771525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37" name="Line 12"/>
          <p:cNvSpPr>
            <a:spLocks noChangeShapeType="1"/>
          </p:cNvSpPr>
          <p:nvPr/>
        </p:nvSpPr>
        <p:spPr bwMode="auto">
          <a:xfrm flipV="1">
            <a:off x="2987675" y="5334000"/>
            <a:ext cx="1508125" cy="381000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38" name="Line 13"/>
          <p:cNvSpPr>
            <a:spLocks noChangeShapeType="1"/>
          </p:cNvSpPr>
          <p:nvPr/>
        </p:nvSpPr>
        <p:spPr bwMode="auto">
          <a:xfrm>
            <a:off x="3079750" y="4192588"/>
            <a:ext cx="1344613" cy="0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547813" y="5487988"/>
            <a:ext cx="1900237" cy="45561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Socket for power cord</a:t>
            </a:r>
          </a:p>
        </p:txBody>
      </p:sp>
      <p:sp>
        <p:nvSpPr>
          <p:cNvPr id="18440" name="Line 14"/>
          <p:cNvSpPr>
            <a:spLocks noChangeShapeType="1"/>
          </p:cNvSpPr>
          <p:nvPr/>
        </p:nvSpPr>
        <p:spPr bwMode="auto">
          <a:xfrm>
            <a:off x="2743200" y="4951413"/>
            <a:ext cx="1411288" cy="0"/>
          </a:xfrm>
          <a:prstGeom prst="line">
            <a:avLst/>
          </a:prstGeom>
          <a:noFill/>
          <a:ln w="28575">
            <a:solidFill>
              <a:srgbClr val="009DD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47813" y="4724400"/>
            <a:ext cx="1900237" cy="45561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Power switch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47813" y="3963988"/>
            <a:ext cx="1900237" cy="45561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Voltage switch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547813" y="2352675"/>
            <a:ext cx="1900237" cy="455613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Fan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384" r="47543" b="17397"/>
          <a:stretch/>
        </p:blipFill>
        <p:spPr>
          <a:xfrm>
            <a:off x="3048000" y="1740809"/>
            <a:ext cx="3917302" cy="397419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b="1" i="0" dirty="0">
                <a:latin typeface="Calibri" pitchFamily="34" charset="0"/>
                <a:ea typeface="Calibri" pitchFamily="34" charset="0"/>
                <a:cs typeface="Calibri" pitchFamily="34" charset="0"/>
              </a:rPr>
              <a:t>Cooling Systems</a:t>
            </a:r>
          </a:p>
        </p:txBody>
      </p:sp>
      <p:sp>
        <p:nvSpPr>
          <p:cNvPr id="20484" name="Line 9"/>
          <p:cNvSpPr>
            <a:spLocks noChangeShapeType="1"/>
          </p:cNvSpPr>
          <p:nvPr/>
        </p:nvSpPr>
        <p:spPr bwMode="auto">
          <a:xfrm flipV="1">
            <a:off x="2362200" y="3834237"/>
            <a:ext cx="9858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5152" tIns="42576" rIns="85152" bIns="42576">
            <a:spAutoFit/>
          </a:bodyPr>
          <a:lstStyle/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644650" y="3607225"/>
            <a:ext cx="852488" cy="455612"/>
          </a:xfrm>
          <a:prstGeom prst="roundRect">
            <a:avLst/>
          </a:prstGeom>
          <a:gradFill flip="none" rotWithShape="0">
            <a:gsLst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38100" dist="25400" dir="2700000" sx="99000" sy="99000" algn="tl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100" b="1" dirty="0">
                <a:solidFill>
                  <a:schemeClr val="tx1"/>
                </a:solidFill>
              </a:rPr>
              <a:t>Fan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ilt_visuals_template_v2_5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ilt_visuals_template_v2_5</Template>
  <TotalTime>60065</TotalTime>
  <Words>1769</Words>
  <Application>Microsoft Office PowerPoint</Application>
  <PresentationFormat>On-screen Show (4:3)</PresentationFormat>
  <Paragraphs>455</Paragraphs>
  <Slides>51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 Unicode MS</vt:lpstr>
      <vt:lpstr>Arial</vt:lpstr>
      <vt:lpstr>Arial Black</vt:lpstr>
      <vt:lpstr>Calibri</vt:lpstr>
      <vt:lpstr>Wingdings</vt:lpstr>
      <vt:lpstr>ilt_visuals_template_v2_5</vt:lpstr>
      <vt:lpstr>Hardware Fundamentals</vt:lpstr>
      <vt:lpstr>Common Computer Components</vt:lpstr>
      <vt:lpstr>The Motherboard</vt:lpstr>
      <vt:lpstr>CPUs</vt:lpstr>
      <vt:lpstr>Memory</vt:lpstr>
      <vt:lpstr>The System Bus</vt:lpstr>
      <vt:lpstr>Storage Devices</vt:lpstr>
      <vt:lpstr>Power Supplies</vt:lpstr>
      <vt:lpstr>Cooling Systems</vt:lpstr>
      <vt:lpstr>Expansion Cards</vt:lpstr>
      <vt:lpstr>Riser Cards</vt:lpstr>
      <vt:lpstr>Firmware</vt:lpstr>
      <vt:lpstr>The System BIOS</vt:lpstr>
      <vt:lpstr>UEFI</vt:lpstr>
      <vt:lpstr>The POST</vt:lpstr>
      <vt:lpstr>Identifying PC Components, Step 2</vt:lpstr>
      <vt:lpstr>Identifying PC Components, Step 5</vt:lpstr>
      <vt:lpstr>Hard Drive Characteristics</vt:lpstr>
      <vt:lpstr>Solid State Storage</vt:lpstr>
      <vt:lpstr>Solid State Storage (Cont.)</vt:lpstr>
      <vt:lpstr>Solid State Storage (Cont.)</vt:lpstr>
      <vt:lpstr>Solid State Storage (Cont.)</vt:lpstr>
      <vt:lpstr>Solid State Hybrid Drives</vt:lpstr>
      <vt:lpstr>Optical Disc Characteristics</vt:lpstr>
      <vt:lpstr>Optical Disc Characteristics (Cont.)</vt:lpstr>
      <vt:lpstr>Optical Drives</vt:lpstr>
      <vt:lpstr>Tape Drives</vt:lpstr>
      <vt:lpstr>eMMC</vt:lpstr>
      <vt:lpstr>Mobile Digital Devices</vt:lpstr>
      <vt:lpstr>Laptops</vt:lpstr>
      <vt:lpstr>Tablets</vt:lpstr>
      <vt:lpstr>Smartphones</vt:lpstr>
      <vt:lpstr>Phablets</vt:lpstr>
      <vt:lpstr>Wearable Technology</vt:lpstr>
      <vt:lpstr>Smart Cameras</vt:lpstr>
      <vt:lpstr>e-Readers</vt:lpstr>
      <vt:lpstr>GPS Devices</vt:lpstr>
      <vt:lpstr>Physical Ports</vt:lpstr>
      <vt:lpstr>Computer Connections</vt:lpstr>
      <vt:lpstr>Characteristics of Connection Interfaces</vt:lpstr>
      <vt:lpstr>USB Connections</vt:lpstr>
      <vt:lpstr>USB Connections (Cont.)</vt:lpstr>
      <vt:lpstr>IEEE 1394 Connections</vt:lpstr>
      <vt:lpstr>Thunderbolt Connections</vt:lpstr>
      <vt:lpstr>SATA Connections</vt:lpstr>
      <vt:lpstr>Display Cables and Connector Types</vt:lpstr>
      <vt:lpstr>Other Connectors</vt:lpstr>
      <vt:lpstr>Adapters and Converters</vt:lpstr>
      <vt:lpstr>Wireless Device Connections</vt:lpstr>
      <vt:lpstr>PC Ports</vt:lpstr>
      <vt:lpstr>Reflective Questions</vt:lpstr>
    </vt:vector>
  </TitlesOfParts>
  <Company>Element 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Hardware Fundamentals</dc:title>
  <dc:subject>Courseware Resource Supplement</dc:subject>
  <dc:creator>Kelly Popen</dc:creator>
  <dc:description>Version 1.6_x000d_
03.31.03</dc:description>
  <cp:lastModifiedBy>Tricia Murphy</cp:lastModifiedBy>
  <cp:revision>296</cp:revision>
  <dcterms:created xsi:type="dcterms:W3CDTF">2012-07-20T17:30:26Z</dcterms:created>
  <dcterms:modified xsi:type="dcterms:W3CDTF">2016-05-02T21:59:05Z</dcterms:modified>
  <cp:category>Templates</cp:category>
</cp:coreProperties>
</file>