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5" r:id="rId2"/>
    <p:sldId id="340" r:id="rId3"/>
    <p:sldId id="341" r:id="rId4"/>
    <p:sldId id="368" r:id="rId5"/>
    <p:sldId id="369" r:id="rId6"/>
    <p:sldId id="343" r:id="rId7"/>
    <p:sldId id="342" r:id="rId8"/>
    <p:sldId id="346" r:id="rId9"/>
    <p:sldId id="348" r:id="rId10"/>
    <p:sldId id="347" r:id="rId11"/>
    <p:sldId id="352" r:id="rId12"/>
    <p:sldId id="353" r:id="rId13"/>
    <p:sldId id="354" r:id="rId14"/>
    <p:sldId id="349" r:id="rId15"/>
    <p:sldId id="365" r:id="rId16"/>
    <p:sldId id="366" r:id="rId17"/>
    <p:sldId id="367" r:id="rId18"/>
    <p:sldId id="350" r:id="rId19"/>
    <p:sldId id="351" r:id="rId20"/>
    <p:sldId id="355" r:id="rId21"/>
    <p:sldId id="356" r:id="rId22"/>
    <p:sldId id="360" r:id="rId23"/>
    <p:sldId id="357" r:id="rId24"/>
    <p:sldId id="358" r:id="rId25"/>
    <p:sldId id="359" r:id="rId26"/>
    <p:sldId id="361" r:id="rId27"/>
    <p:sldId id="362" r:id="rId28"/>
    <p:sldId id="363" r:id="rId29"/>
    <p:sldId id="364" r:id="rId30"/>
    <p:sldId id="311" r:id="rId31"/>
  </p:sldIdLst>
  <p:sldSz cx="9144000" cy="6858000" type="screen4x3"/>
  <p:notesSz cx="71247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  <a:srgbClr val="FFFFCC"/>
    <a:srgbClr val="262CBE"/>
    <a:srgbClr val="DDDDDD"/>
    <a:srgbClr val="C4C4C4"/>
    <a:srgbClr val="CC3300"/>
    <a:srgbClr val="878787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29" autoAdjust="0"/>
  </p:normalViewPr>
  <p:slideViewPr>
    <p:cSldViewPr>
      <p:cViewPr varScale="1">
        <p:scale>
          <a:sx n="108" d="100"/>
          <a:sy n="108" d="100"/>
        </p:scale>
        <p:origin x="-16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7013" y="0"/>
            <a:ext cx="30876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0876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7013" y="8939213"/>
            <a:ext cx="30876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D82F8ACB-C739-4F09-95DF-76C3D4749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425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4850"/>
            <a:ext cx="4705350" cy="352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0400"/>
            <a:ext cx="56991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55E6F97F-6DEC-4BE2-B5AC-A711940D9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0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4745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D9BBD-9EB2-40BC-9B13-F57F64CF88AC}" type="slidenum">
              <a:rPr lang="en-US" altLang="en-US"/>
              <a:pPr eaLnBrk="1" hangingPunct="1"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026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F7186F-D9E7-4962-919B-0AA5DD011911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6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4AF36F-15CB-4E29-A7E7-2D75AB3EC2C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9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8461BA-C947-4FE5-B091-C52120167DB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60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D82D4-557A-4250-AA7D-5ED10DCAD2B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91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1C8B0D-7775-48DC-8473-F8728152A9F7}" type="slidenum">
              <a:rPr lang="en-US" altLang="en-US"/>
              <a:pPr eaLnBrk="1" hangingPunct="1"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55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9C85EC-0E3A-4604-A383-CE97D7BC6B1E}" type="slidenum">
              <a:rPr lang="en-US" altLang="en-US"/>
              <a:pPr eaLnBrk="1" hangingPunct="1"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783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6C86E1-823F-4C8A-ACDD-0294804799B5}" type="slidenum">
              <a:rPr lang="en-US" altLang="en-US"/>
              <a:pPr eaLnBrk="1" hangingPunct="1"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129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71E5D6-E259-4229-B55F-EE55F26C3337}" type="slidenum">
              <a:rPr lang="en-US" altLang="en-US"/>
              <a:pPr eaLnBrk="1" hangingPunct="1"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988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2D93E7-55FF-4F34-8254-2D1F72A3F7E1}" type="slidenum">
              <a:rPr lang="en-US" altLang="en-US"/>
              <a:pPr eaLnBrk="1" hangingPunct="1"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637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450"/>
            <a:ext cx="4038600" cy="5340350"/>
          </a:xfr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450"/>
            <a:ext cx="4038600" cy="5340350"/>
          </a:xfr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7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9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4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6853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white">
          <a:xfrm>
            <a:off x="8178800" y="6551613"/>
            <a:ext cx="965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5" tIns="41272" rIns="88895" bIns="41272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857250" algn="r"/>
              </a:tabLst>
            </a:pPr>
            <a:r>
              <a:rPr lang="en-US" sz="800" dirty="0">
                <a:solidFill>
                  <a:srgbClr val="C4C4C4"/>
                </a:solidFill>
              </a:rPr>
              <a:t>OV </a:t>
            </a:r>
            <a:r>
              <a:rPr lang="en-US" sz="800" dirty="0" smtClean="0">
                <a:solidFill>
                  <a:srgbClr val="C4C4C4"/>
                </a:solidFill>
              </a:rPr>
              <a:t>14 </a:t>
            </a:r>
            <a:r>
              <a:rPr lang="en-US" sz="800" dirty="0">
                <a:solidFill>
                  <a:srgbClr val="C4C4C4"/>
                </a:solidFill>
              </a:rPr>
              <a:t>- </a:t>
            </a:r>
            <a:fld id="{B4BB2389-B011-493F-BC0E-7785D9F75971}" type="slidenum">
              <a:rPr lang="en-US" sz="800">
                <a:solidFill>
                  <a:srgbClr val="C4C4C4"/>
                </a:solidFill>
              </a:rPr>
              <a:pPr algn="ctr" eaLnBrk="0" hangingPunct="0">
                <a:spcBef>
                  <a:spcPct val="50000"/>
                </a:spcBef>
                <a:tabLst>
                  <a:tab pos="857250" algn="r"/>
                </a:tabLst>
              </a:pPr>
              <a:t>‹#›</a:t>
            </a:fld>
            <a:endParaRPr lang="en-US" sz="800" dirty="0">
              <a:solidFill>
                <a:srgbClr val="C4C4C4"/>
              </a:solidFill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-19050" y="6551613"/>
            <a:ext cx="37528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2" tIns="44447" rIns="90482" bIns="44447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D9D9D9"/>
                </a:solidFill>
              </a:rPr>
              <a:t>Copyright © </a:t>
            </a:r>
            <a:r>
              <a:rPr lang="en-US" sz="1000" dirty="0" smtClean="0">
                <a:solidFill>
                  <a:srgbClr val="D9D9D9"/>
                </a:solidFill>
              </a:rPr>
              <a:t>2016 </a:t>
            </a:r>
            <a:r>
              <a:rPr lang="en-US" sz="1000" b="1" dirty="0">
                <a:solidFill>
                  <a:srgbClr val="D9D9D9"/>
                </a:solidFill>
              </a:rPr>
              <a:t>Logical Operations, Inc</a:t>
            </a:r>
            <a:r>
              <a:rPr lang="en-US" sz="1000" dirty="0">
                <a:solidFill>
                  <a:srgbClr val="D9D9D9"/>
                </a:solidFill>
              </a:rPr>
              <a:t>. All rights reserved.</a:t>
            </a:r>
          </a:p>
        </p:txBody>
      </p:sp>
      <p:pic>
        <p:nvPicPr>
          <p:cNvPr id="1031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9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23838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2pPr>
      <a:lvl3pPr marL="68262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3pPr>
      <a:lvl4pPr marL="917575" indent="-234950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4617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41.jpe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0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Installing and Configuring Networking </a:t>
            </a:r>
            <a:br>
              <a:rPr lang="en-US" sz="2400" dirty="0" smtClean="0"/>
            </a:br>
            <a:r>
              <a:rPr lang="en-US" sz="2400" dirty="0" smtClean="0"/>
              <a:t>Capabilities</a:t>
            </a:r>
            <a:endParaRPr lang="en-US" sz="1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02613" cy="3435350"/>
          </a:xfrm>
        </p:spPr>
        <p:txBody>
          <a:bodyPr/>
          <a:lstStyle/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 smtClean="0"/>
              <a:t>Configure Basic Windows Networking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 smtClean="0"/>
              <a:t>Configure Windows Proxy and Firewall Settings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 smtClean="0"/>
              <a:t>Using Windows Networking Features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dirty="0" smtClean="0"/>
              <a:t>Install and Configure SOHO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Calibri" panose="020F0502020204030204" pitchFamily="34" charset="0"/>
              </a:rPr>
              <a:t>Windows </a:t>
            </a:r>
            <a:r>
              <a:rPr lang="en-US" altLang="en-US" sz="2400" dirty="0" smtClean="0">
                <a:ea typeface="Calibri" panose="020F0502020204030204" pitchFamily="34" charset="0"/>
              </a:rPr>
              <a:t>Firewall Settings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4" y="1295400"/>
            <a:ext cx="7228972" cy="5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4114800" y="2116137"/>
            <a:ext cx="1724025" cy="37512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62000" y="2116137"/>
            <a:ext cx="1876425" cy="37512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anose="020F0502020204030204" pitchFamily="34" charset="0"/>
              </a:rPr>
              <a:t>DMZs</a:t>
            </a:r>
          </a:p>
        </p:txBody>
      </p:sp>
      <p:pic>
        <p:nvPicPr>
          <p:cNvPr id="5125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192337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4403725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032125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Line 300"/>
          <p:cNvSpPr>
            <a:spLocks noChangeShapeType="1"/>
          </p:cNvSpPr>
          <p:nvPr/>
        </p:nvSpPr>
        <p:spPr bwMode="auto">
          <a:xfrm>
            <a:off x="4972050" y="2536825"/>
            <a:ext cx="0" cy="2716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9" name="Line 5"/>
          <p:cNvSpPr>
            <a:spLocks noChangeShapeType="1"/>
          </p:cNvSpPr>
          <p:nvPr/>
        </p:nvSpPr>
        <p:spPr bwMode="auto">
          <a:xfrm flipH="1">
            <a:off x="4543425" y="5087937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30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935537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Line 5"/>
          <p:cNvSpPr>
            <a:spLocks noChangeShapeType="1"/>
          </p:cNvSpPr>
          <p:nvPr/>
        </p:nvSpPr>
        <p:spPr bwMode="auto">
          <a:xfrm flipH="1">
            <a:off x="4540250" y="2725737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2" name="Line 300"/>
          <p:cNvSpPr>
            <a:spLocks noChangeShapeType="1"/>
          </p:cNvSpPr>
          <p:nvPr/>
        </p:nvSpPr>
        <p:spPr bwMode="auto">
          <a:xfrm>
            <a:off x="1646238" y="2657475"/>
            <a:ext cx="0" cy="271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3" name="Line 5"/>
          <p:cNvSpPr>
            <a:spLocks noChangeShapeType="1"/>
          </p:cNvSpPr>
          <p:nvPr/>
        </p:nvSpPr>
        <p:spPr bwMode="auto">
          <a:xfrm flipH="1">
            <a:off x="1646238" y="389572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4" name="Line 5"/>
          <p:cNvSpPr>
            <a:spLocks noChangeShapeType="1"/>
          </p:cNvSpPr>
          <p:nvPr/>
        </p:nvSpPr>
        <p:spPr bwMode="auto">
          <a:xfrm flipH="1">
            <a:off x="1217613" y="4806950"/>
            <a:ext cx="433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5" name="Line 5"/>
          <p:cNvSpPr>
            <a:spLocks noChangeShapeType="1"/>
          </p:cNvSpPr>
          <p:nvPr/>
        </p:nvSpPr>
        <p:spPr bwMode="auto">
          <a:xfrm flipH="1">
            <a:off x="1212850" y="3397250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36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3597275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Line 5"/>
          <p:cNvSpPr>
            <a:spLocks noChangeShapeType="1"/>
          </p:cNvSpPr>
          <p:nvPr/>
        </p:nvSpPr>
        <p:spPr bwMode="auto">
          <a:xfrm flipH="1">
            <a:off x="1651000" y="5176837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38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4968875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Line 5"/>
          <p:cNvSpPr>
            <a:spLocks noChangeShapeType="1"/>
          </p:cNvSpPr>
          <p:nvPr/>
        </p:nvSpPr>
        <p:spPr bwMode="auto">
          <a:xfrm flipH="1">
            <a:off x="1646238" y="2801937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40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225675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127687" y="1735137"/>
            <a:ext cx="1724025" cy="288925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DMZ Network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1719262"/>
            <a:ext cx="1724025" cy="290513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Internal Network</a:t>
            </a:r>
          </a:p>
        </p:txBody>
      </p:sp>
      <p:sp>
        <p:nvSpPr>
          <p:cNvPr id="5143" name="Line 300"/>
          <p:cNvSpPr>
            <a:spLocks noChangeShapeType="1"/>
          </p:cNvSpPr>
          <p:nvPr/>
        </p:nvSpPr>
        <p:spPr bwMode="auto">
          <a:xfrm>
            <a:off x="2638425" y="3792537"/>
            <a:ext cx="502602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144" name="Picture 3" descr="C:\Users\Alex Tong\Desktop\9_13_ppt\new icons\intern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08350"/>
            <a:ext cx="9429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40" descr="C:\Users\Alex Tong\Desktop\firew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473450"/>
            <a:ext cx="882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406775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40" descr="C:\Users\Alex Tong\Desktop\firew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487737"/>
            <a:ext cx="88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" descr="C:\Users\Alex Tong\Desktop\ro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578225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Rectangle 2"/>
          <p:cNvSpPr>
            <a:spLocks noChangeArrowheads="1"/>
          </p:cNvSpPr>
          <p:nvPr/>
        </p:nvSpPr>
        <p:spPr bwMode="auto">
          <a:xfrm>
            <a:off x="2713038" y="3057525"/>
            <a:ext cx="882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Internal Firewall</a:t>
            </a:r>
          </a:p>
        </p:txBody>
      </p:sp>
      <p:sp>
        <p:nvSpPr>
          <p:cNvPr id="5150" name="Rectangle 3"/>
          <p:cNvSpPr>
            <a:spLocks noChangeArrowheads="1"/>
          </p:cNvSpPr>
          <p:nvPr/>
        </p:nvSpPr>
        <p:spPr bwMode="auto">
          <a:xfrm>
            <a:off x="5715000" y="3030537"/>
            <a:ext cx="1214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External Firewall</a:t>
            </a:r>
          </a:p>
        </p:txBody>
      </p:sp>
    </p:spTree>
    <p:extLst>
      <p:ext uri="{BB962C8B-B14F-4D97-AF65-F5344CB8AC3E}">
        <p14:creationId xmlns:p14="http://schemas.microsoft.com/office/powerpoint/2010/main" val="7405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anose="020F0502020204030204" pitchFamily="34" charset="0"/>
              </a:rPr>
              <a:t>NAT Implementations</a:t>
            </a: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5513387" y="3340100"/>
            <a:ext cx="14906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/>
              <a:t>24.96.83.120</a:t>
            </a: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4264025" y="2557463"/>
            <a:ext cx="14906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/>
              <a:t>NAT Server</a:t>
            </a:r>
          </a:p>
        </p:txBody>
      </p:sp>
      <p:sp>
        <p:nvSpPr>
          <p:cNvPr id="6149" name="Line 300"/>
          <p:cNvSpPr>
            <a:spLocks noChangeShapeType="1"/>
          </p:cNvSpPr>
          <p:nvPr/>
        </p:nvSpPr>
        <p:spPr bwMode="auto">
          <a:xfrm>
            <a:off x="5008562" y="3282950"/>
            <a:ext cx="2714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150" name="Picture 3" descr="C:\Users\Alex Tong\Desktop\9_13_ppt\new icons\inter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786063"/>
            <a:ext cx="9429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300"/>
          <p:cNvSpPr>
            <a:spLocks noChangeShapeType="1"/>
          </p:cNvSpPr>
          <p:nvPr/>
        </p:nvSpPr>
        <p:spPr bwMode="auto">
          <a:xfrm flipH="1">
            <a:off x="4979987" y="3470275"/>
            <a:ext cx="1588" cy="117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2" name="Line 300"/>
          <p:cNvSpPr>
            <a:spLocks noChangeShapeType="1"/>
          </p:cNvSpPr>
          <p:nvPr/>
        </p:nvSpPr>
        <p:spPr bwMode="auto">
          <a:xfrm>
            <a:off x="1077912" y="4648200"/>
            <a:ext cx="4745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4332287" y="3975100"/>
            <a:ext cx="1490663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/>
              <a:t>192.168.12.100</a:t>
            </a:r>
          </a:p>
        </p:txBody>
      </p:sp>
      <p:pic>
        <p:nvPicPr>
          <p:cNvPr id="6154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7" y="2867025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300"/>
          <p:cNvSpPr>
            <a:spLocks noChangeShapeType="1"/>
          </p:cNvSpPr>
          <p:nvPr/>
        </p:nvSpPr>
        <p:spPr bwMode="auto">
          <a:xfrm flipH="1">
            <a:off x="3698875" y="3459163"/>
            <a:ext cx="1587" cy="1179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6" name="Line 300"/>
          <p:cNvSpPr>
            <a:spLocks noChangeShapeType="1"/>
          </p:cNvSpPr>
          <p:nvPr/>
        </p:nvSpPr>
        <p:spPr bwMode="auto">
          <a:xfrm flipH="1">
            <a:off x="2047875" y="3459163"/>
            <a:ext cx="0" cy="1179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57" name="Group 9"/>
          <p:cNvGrpSpPr>
            <a:grpSpLocks/>
          </p:cNvGrpSpPr>
          <p:nvPr/>
        </p:nvGrpSpPr>
        <p:grpSpPr bwMode="auto">
          <a:xfrm>
            <a:off x="1220787" y="2825750"/>
            <a:ext cx="1474788" cy="863600"/>
            <a:chOff x="1314273" y="2266514"/>
            <a:chExt cx="1475106" cy="863354"/>
          </a:xfrm>
        </p:grpSpPr>
        <p:pic>
          <p:nvPicPr>
            <p:cNvPr id="6163" name="Picture 5" descr="C:\Users\Alex Tong\Desktop\LCD_s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95" y="2266514"/>
              <a:ext cx="1294384" cy="8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73" y="2320347"/>
              <a:ext cx="362127" cy="8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8" name="Group 13"/>
          <p:cNvGrpSpPr>
            <a:grpSpLocks/>
          </p:cNvGrpSpPr>
          <p:nvPr/>
        </p:nvGrpSpPr>
        <p:grpSpPr bwMode="auto">
          <a:xfrm>
            <a:off x="2871787" y="2817813"/>
            <a:ext cx="1476375" cy="863600"/>
            <a:chOff x="1314273" y="2266514"/>
            <a:chExt cx="1475106" cy="863354"/>
          </a:xfrm>
        </p:grpSpPr>
        <p:pic>
          <p:nvPicPr>
            <p:cNvPr id="6161" name="Picture 5" descr="C:\Users\Alex Tong\Desktop\LCD_s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95" y="2266514"/>
              <a:ext cx="1294384" cy="8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73" y="2320347"/>
              <a:ext cx="362127" cy="8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9" name="Text Box 5"/>
          <p:cNvSpPr txBox="1">
            <a:spLocks noChangeArrowheads="1"/>
          </p:cNvSpPr>
          <p:nvPr/>
        </p:nvSpPr>
        <p:spPr bwMode="auto">
          <a:xfrm>
            <a:off x="1179512" y="3975100"/>
            <a:ext cx="1490663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/>
              <a:t>192.168.12.20</a:t>
            </a:r>
          </a:p>
        </p:txBody>
      </p:sp>
      <p:sp>
        <p:nvSpPr>
          <p:cNvPr id="6160" name="Text Box 6"/>
          <p:cNvSpPr txBox="1">
            <a:spLocks noChangeArrowheads="1"/>
          </p:cNvSpPr>
          <p:nvPr/>
        </p:nvSpPr>
        <p:spPr bwMode="auto">
          <a:xfrm>
            <a:off x="2836862" y="3975100"/>
            <a:ext cx="1490663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/>
              <a:t>192.168.12.30</a:t>
            </a:r>
          </a:p>
        </p:txBody>
      </p:sp>
    </p:spTree>
    <p:extLst>
      <p:ext uri="{BB962C8B-B14F-4D97-AF65-F5344CB8AC3E}">
        <p14:creationId xmlns:p14="http://schemas.microsoft.com/office/powerpoint/2010/main" val="33741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Magnetic Disk 18"/>
          <p:cNvSpPr/>
          <p:nvPr/>
        </p:nvSpPr>
        <p:spPr bwMode="auto">
          <a:xfrm>
            <a:off x="7054024" y="3204604"/>
            <a:ext cx="1526138" cy="762000"/>
          </a:xfrm>
          <a:prstGeom prst="flowChartMagneticDis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92" y="1588783"/>
            <a:ext cx="1576002" cy="1816066"/>
          </a:xfrm>
          <a:prstGeom prst="rect">
            <a:avLst/>
          </a:prstGeom>
        </p:spPr>
      </p:pic>
      <p:sp>
        <p:nvSpPr>
          <p:cNvPr id="13" name="Line 300"/>
          <p:cNvSpPr>
            <a:spLocks noChangeShapeType="1"/>
          </p:cNvSpPr>
          <p:nvPr/>
        </p:nvSpPr>
        <p:spPr bwMode="auto">
          <a:xfrm rot="16200000">
            <a:off x="1872474" y="4897731"/>
            <a:ext cx="9368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300"/>
          <p:cNvSpPr>
            <a:spLocks noChangeShapeType="1"/>
          </p:cNvSpPr>
          <p:nvPr/>
        </p:nvSpPr>
        <p:spPr bwMode="auto">
          <a:xfrm rot="16200000">
            <a:off x="5870720" y="4915661"/>
            <a:ext cx="9368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60614" y="4686300"/>
            <a:ext cx="1490662" cy="1654569"/>
            <a:chOff x="1128469" y="3200400"/>
            <a:chExt cx="1490662" cy="1654569"/>
          </a:xfrm>
        </p:grpSpPr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128469" y="4424082"/>
              <a:ext cx="14906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100" b="1" dirty="0"/>
                <a:t>NAT </a:t>
              </a:r>
              <a:r>
                <a:rPr lang="en-US" altLang="en-US" sz="1100" b="1" dirty="0" smtClean="0"/>
                <a:t>Server</a:t>
              </a:r>
              <a:br>
                <a:rPr lang="en-US" altLang="en-US" sz="1100" b="1" dirty="0" smtClean="0"/>
              </a:br>
              <a:r>
                <a:rPr lang="en-US" altLang="en-US" sz="1100" b="1" dirty="0" smtClean="0"/>
                <a:t>(static NAT)</a:t>
              </a:r>
              <a:endParaRPr lang="en-US" altLang="en-US" sz="1100" b="1" dirty="0"/>
            </a:p>
          </p:txBody>
        </p:sp>
        <p:pic>
          <p:nvPicPr>
            <p:cNvPr id="5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200400"/>
              <a:ext cx="547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339131" y="4686300"/>
            <a:ext cx="1490662" cy="1654569"/>
            <a:chOff x="1128469" y="3200400"/>
            <a:chExt cx="1490662" cy="1654569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128469" y="4424082"/>
              <a:ext cx="14906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100" b="1" dirty="0"/>
                <a:t>NAT </a:t>
              </a:r>
              <a:r>
                <a:rPr lang="en-US" altLang="en-US" sz="1100" b="1" dirty="0" smtClean="0"/>
                <a:t>Server</a:t>
              </a:r>
              <a:br>
                <a:rPr lang="en-US" altLang="en-US" sz="1100" b="1" dirty="0" smtClean="0"/>
              </a:br>
              <a:r>
                <a:rPr lang="en-US" altLang="en-US" sz="1100" b="1" dirty="0" smtClean="0"/>
                <a:t>(DNAT)</a:t>
              </a:r>
              <a:endParaRPr lang="en-US" altLang="en-US" sz="1100" b="1" dirty="0"/>
            </a:p>
          </p:txBody>
        </p:sp>
        <p:pic>
          <p:nvPicPr>
            <p:cNvPr id="9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200400"/>
              <a:ext cx="547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29" y="4915661"/>
            <a:ext cx="583693" cy="760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85" y="4915661"/>
            <a:ext cx="583693" cy="760478"/>
          </a:xfrm>
          <a:prstGeom prst="rect">
            <a:avLst/>
          </a:prstGeom>
        </p:spPr>
      </p:pic>
      <p:graphicFrame>
        <p:nvGraphicFramePr>
          <p:cNvPr id="1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63290"/>
              </p:ext>
            </p:extLst>
          </p:nvPr>
        </p:nvGraphicFramePr>
        <p:xfrm>
          <a:off x="599831" y="1849731"/>
          <a:ext cx="35814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828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Internal Address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Public Address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211.14.248.68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211.14.248.69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211.14.248.64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211.14.248.65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211.14.248.61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089500" y="4059392"/>
            <a:ext cx="14906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 smtClean="0"/>
              <a:t>Address Pool</a:t>
            </a:r>
            <a:endParaRPr lang="en-US" altLang="en-US" sz="1100" b="1" dirty="0"/>
          </a:p>
        </p:txBody>
      </p:sp>
      <p:graphicFrame>
        <p:nvGraphicFramePr>
          <p:cNvPr id="2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83733"/>
              </p:ext>
            </p:extLst>
          </p:nvPr>
        </p:nvGraphicFramePr>
        <p:xfrm>
          <a:off x="5056178" y="1865419"/>
          <a:ext cx="1752600" cy="23622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Internal Address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192.168.25.105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AutoShape 302"/>
          <p:cNvSpPr>
            <a:spLocks/>
          </p:cNvSpPr>
          <p:nvPr/>
        </p:nvSpPr>
        <p:spPr bwMode="auto">
          <a:xfrm rot="5400000">
            <a:off x="2256771" y="2527611"/>
            <a:ext cx="174625" cy="3582285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Text Box 307"/>
          <p:cNvSpPr txBox="1">
            <a:spLocks noChangeArrowheads="1"/>
          </p:cNvSpPr>
          <p:nvPr/>
        </p:nvSpPr>
        <p:spPr bwMode="auto">
          <a:xfrm>
            <a:off x="7054024" y="1802489"/>
            <a:ext cx="1490662" cy="11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 smtClean="0"/>
              <a:t>211.14.248.60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100" dirty="0" smtClean="0"/>
              <a:t>211.14.248.61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100" dirty="0" smtClean="0"/>
              <a:t>211.14.248.62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100" dirty="0" smtClean="0"/>
              <a:t>211.14.248.63</a:t>
            </a:r>
            <a:br>
              <a:rPr lang="en-US" sz="1100" dirty="0" smtClean="0"/>
            </a:br>
            <a:r>
              <a:rPr lang="en-US" sz="1100" dirty="0" smtClean="0"/>
              <a:t>….</a:t>
            </a:r>
            <a:endParaRPr lang="en-US" sz="1100" dirty="0"/>
          </a:p>
        </p:txBody>
      </p:sp>
      <p:sp>
        <p:nvSpPr>
          <p:cNvPr id="24" name="AutoShape 302"/>
          <p:cNvSpPr>
            <a:spLocks/>
          </p:cNvSpPr>
          <p:nvPr/>
        </p:nvSpPr>
        <p:spPr bwMode="auto">
          <a:xfrm rot="5400000">
            <a:off x="6714407" y="2565150"/>
            <a:ext cx="174625" cy="3582285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Shares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1" y="2004043"/>
            <a:ext cx="823913" cy="639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01" y="4120178"/>
            <a:ext cx="823913" cy="639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1" y="5021472"/>
            <a:ext cx="823913" cy="639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3" y="5042306"/>
            <a:ext cx="823913" cy="639356"/>
          </a:xfrm>
          <a:prstGeom prst="rect">
            <a:avLst/>
          </a:prstGeom>
        </p:spPr>
      </p:pic>
      <p:sp>
        <p:nvSpPr>
          <p:cNvPr id="13" name="Text Box 307"/>
          <p:cNvSpPr txBox="1">
            <a:spLocks noChangeArrowheads="1"/>
          </p:cNvSpPr>
          <p:nvPr/>
        </p:nvSpPr>
        <p:spPr bwMode="auto">
          <a:xfrm>
            <a:off x="7021326" y="4759534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Finance share</a:t>
            </a:r>
            <a:endParaRPr lang="en-US" sz="1100" b="1" dirty="0"/>
          </a:p>
        </p:txBody>
      </p:sp>
      <p:sp>
        <p:nvSpPr>
          <p:cNvPr id="14" name="Text Box 307"/>
          <p:cNvSpPr txBox="1">
            <a:spLocks noChangeArrowheads="1"/>
          </p:cNvSpPr>
          <p:nvPr/>
        </p:nvSpPr>
        <p:spPr bwMode="auto">
          <a:xfrm>
            <a:off x="7043738" y="5681662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Sales share</a:t>
            </a:r>
            <a:endParaRPr lang="en-US" sz="1100" b="1" dirty="0"/>
          </a:p>
        </p:txBody>
      </p:sp>
      <p:sp>
        <p:nvSpPr>
          <p:cNvPr id="15" name="Text Box 307"/>
          <p:cNvSpPr txBox="1">
            <a:spLocks noChangeArrowheads="1"/>
          </p:cNvSpPr>
          <p:nvPr/>
        </p:nvSpPr>
        <p:spPr bwMode="auto">
          <a:xfrm>
            <a:off x="791282" y="5681662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JSmelt’s share</a:t>
            </a:r>
            <a:endParaRPr lang="en-US" sz="1100" b="1" dirty="0"/>
          </a:p>
        </p:txBody>
      </p:sp>
      <p:sp>
        <p:nvSpPr>
          <p:cNvPr id="16" name="Text Box 307"/>
          <p:cNvSpPr txBox="1">
            <a:spLocks noChangeArrowheads="1"/>
          </p:cNvSpPr>
          <p:nvPr/>
        </p:nvSpPr>
        <p:spPr bwMode="auto">
          <a:xfrm>
            <a:off x="791282" y="2661829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LHuber’s share</a:t>
            </a:r>
            <a:endParaRPr lang="en-US" sz="1100" b="1" dirty="0"/>
          </a:p>
        </p:txBody>
      </p:sp>
      <p:sp>
        <p:nvSpPr>
          <p:cNvPr id="18" name="Line 300"/>
          <p:cNvSpPr>
            <a:spLocks noChangeShapeType="1"/>
          </p:cNvSpPr>
          <p:nvPr/>
        </p:nvSpPr>
        <p:spPr bwMode="auto">
          <a:xfrm>
            <a:off x="2236504" y="5268104"/>
            <a:ext cx="26728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Line 300"/>
          <p:cNvSpPr>
            <a:spLocks noChangeShapeType="1"/>
          </p:cNvSpPr>
          <p:nvPr/>
        </p:nvSpPr>
        <p:spPr bwMode="auto">
          <a:xfrm>
            <a:off x="2317186" y="2268486"/>
            <a:ext cx="26728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Line 300"/>
          <p:cNvSpPr>
            <a:spLocks noChangeShapeType="1"/>
          </p:cNvSpPr>
          <p:nvPr/>
        </p:nvSpPr>
        <p:spPr bwMode="auto">
          <a:xfrm>
            <a:off x="2281944" y="3688242"/>
            <a:ext cx="22089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Line 300"/>
          <p:cNvSpPr>
            <a:spLocks noChangeShapeType="1"/>
          </p:cNvSpPr>
          <p:nvPr/>
        </p:nvSpPr>
        <p:spPr bwMode="auto">
          <a:xfrm>
            <a:off x="5177157" y="5580146"/>
            <a:ext cx="1508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300"/>
          <p:cNvSpPr>
            <a:spLocks noChangeShapeType="1"/>
          </p:cNvSpPr>
          <p:nvPr/>
        </p:nvSpPr>
        <p:spPr bwMode="auto">
          <a:xfrm>
            <a:off x="5279372" y="2583405"/>
            <a:ext cx="1508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300"/>
          <p:cNvSpPr>
            <a:spLocks noChangeShapeType="1"/>
          </p:cNvSpPr>
          <p:nvPr/>
        </p:nvSpPr>
        <p:spPr bwMode="auto">
          <a:xfrm rot="16200000">
            <a:off x="4264357" y="4674609"/>
            <a:ext cx="182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300"/>
          <p:cNvSpPr>
            <a:spLocks noChangeShapeType="1"/>
          </p:cNvSpPr>
          <p:nvPr/>
        </p:nvSpPr>
        <p:spPr bwMode="auto">
          <a:xfrm rot="16200000">
            <a:off x="4148759" y="4513469"/>
            <a:ext cx="1508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300"/>
          <p:cNvSpPr>
            <a:spLocks noChangeShapeType="1"/>
          </p:cNvSpPr>
          <p:nvPr/>
        </p:nvSpPr>
        <p:spPr bwMode="auto">
          <a:xfrm rot="16200000">
            <a:off x="4593572" y="3261166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Line 300"/>
          <p:cNvSpPr>
            <a:spLocks noChangeShapeType="1"/>
          </p:cNvSpPr>
          <p:nvPr/>
        </p:nvSpPr>
        <p:spPr bwMode="auto">
          <a:xfrm rot="16200000">
            <a:off x="4229869" y="3022866"/>
            <a:ext cx="15087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7" y="4633544"/>
            <a:ext cx="1750941" cy="117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72" y="4136850"/>
            <a:ext cx="2316814" cy="173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7" y="3138592"/>
            <a:ext cx="1750941" cy="1172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7" y="1650672"/>
            <a:ext cx="1750941" cy="1172262"/>
          </a:xfrm>
          <a:prstGeom prst="rect">
            <a:avLst/>
          </a:prstGeom>
        </p:spPr>
      </p:pic>
      <p:pic>
        <p:nvPicPr>
          <p:cNvPr id="12" name="Picture 3" descr="C:\Users\Alex Tong\Desktop\prin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37" y="2051279"/>
            <a:ext cx="1622083" cy="10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86" y="3555846"/>
            <a:ext cx="1243586" cy="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 with OS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119" y="1676400"/>
            <a:ext cx="5867400" cy="1606550"/>
          </a:xfrm>
        </p:spPr>
        <p:txBody>
          <a:bodyPr/>
          <a:lstStyle/>
          <a:p>
            <a:r>
              <a:rPr lang="en-US" dirty="0" smtClean="0"/>
              <a:t>Share with up to 10 other users without a server.</a:t>
            </a:r>
          </a:p>
          <a:p>
            <a:r>
              <a:rPr lang="en-US" dirty="0" smtClean="0"/>
              <a:t>AppleTalk service.</a:t>
            </a:r>
          </a:p>
          <a:p>
            <a:r>
              <a:rPr lang="en-US" dirty="0" smtClean="0"/>
              <a:t>Network name for your computer.</a:t>
            </a:r>
          </a:p>
          <a:p>
            <a:r>
              <a:rPr lang="en-US" dirty="0" smtClean="0"/>
              <a:t>File sharing service.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14" y="2971800"/>
            <a:ext cx="4318163" cy="34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 with UNIX or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119" y="1524000"/>
            <a:ext cx="5867400" cy="1149350"/>
          </a:xfrm>
        </p:spPr>
        <p:txBody>
          <a:bodyPr/>
          <a:lstStyle/>
          <a:p>
            <a:r>
              <a:rPr lang="en-US" dirty="0" smtClean="0"/>
              <a:t>Centralized file servers more common.</a:t>
            </a:r>
          </a:p>
          <a:p>
            <a:r>
              <a:rPr lang="en-US" dirty="0" smtClean="0"/>
              <a:t>NFS protocol.</a:t>
            </a:r>
          </a:p>
          <a:p>
            <a:r>
              <a:rPr lang="en-US" dirty="0" smtClean="0"/>
              <a:t>Implementation varies with OS versions and distros.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14600"/>
            <a:ext cx="4476067" cy="39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Administrative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45" y="1676400"/>
            <a:ext cx="6477000" cy="1073150"/>
          </a:xfrm>
        </p:spPr>
        <p:txBody>
          <a:bodyPr/>
          <a:lstStyle/>
          <a:p>
            <a:r>
              <a:rPr lang="en-US" dirty="0" smtClean="0"/>
              <a:t>Folders shared by default.</a:t>
            </a:r>
          </a:p>
          <a:p>
            <a:r>
              <a:rPr lang="en-US" dirty="0" smtClean="0"/>
              <a:t>Hidden shares with dollar signs appended to share name.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24200"/>
            <a:ext cx="6781800" cy="22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Remote Desktop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19" y="1600200"/>
            <a:ext cx="4104762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300"/>
          <p:cNvSpPr>
            <a:spLocks noChangeShapeType="1"/>
          </p:cNvSpPr>
          <p:nvPr/>
        </p:nvSpPr>
        <p:spPr bwMode="auto">
          <a:xfrm rot="16200000">
            <a:off x="3118471" y="4924046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300"/>
          <p:cNvSpPr>
            <a:spLocks noChangeShapeType="1"/>
          </p:cNvSpPr>
          <p:nvPr/>
        </p:nvSpPr>
        <p:spPr bwMode="auto">
          <a:xfrm>
            <a:off x="4572000" y="4409159"/>
            <a:ext cx="1868420" cy="10135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Line 300"/>
          <p:cNvSpPr>
            <a:spLocks noChangeShapeType="1"/>
          </p:cNvSpPr>
          <p:nvPr/>
        </p:nvSpPr>
        <p:spPr bwMode="auto">
          <a:xfrm>
            <a:off x="2149616" y="5595651"/>
            <a:ext cx="16596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300"/>
          <p:cNvSpPr>
            <a:spLocks noChangeShapeType="1"/>
          </p:cNvSpPr>
          <p:nvPr/>
        </p:nvSpPr>
        <p:spPr bwMode="auto">
          <a:xfrm>
            <a:off x="2180494" y="3427148"/>
            <a:ext cx="16596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300"/>
          <p:cNvSpPr>
            <a:spLocks noChangeShapeType="1"/>
          </p:cNvSpPr>
          <p:nvPr/>
        </p:nvSpPr>
        <p:spPr bwMode="auto">
          <a:xfrm rot="16200000">
            <a:off x="3414302" y="3847860"/>
            <a:ext cx="8516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Line 300"/>
          <p:cNvSpPr>
            <a:spLocks noChangeShapeType="1"/>
          </p:cNvSpPr>
          <p:nvPr/>
        </p:nvSpPr>
        <p:spPr bwMode="auto">
          <a:xfrm rot="16200000">
            <a:off x="3581400" y="4971292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SOHO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1758950"/>
          </a:xfrm>
        </p:spPr>
        <p:txBody>
          <a:bodyPr/>
          <a:lstStyle/>
          <a:p>
            <a:r>
              <a:rPr lang="en-US" dirty="0" smtClean="0"/>
              <a:t>Small Office/Home Office networks</a:t>
            </a:r>
          </a:p>
          <a:p>
            <a:r>
              <a:rPr lang="en-US" dirty="0" smtClean="0"/>
              <a:t>Connectivity and resource sharing on a small scale</a:t>
            </a:r>
          </a:p>
          <a:p>
            <a:r>
              <a:rPr lang="en-US" dirty="0" smtClean="0"/>
              <a:t>Up to 20 computers</a:t>
            </a:r>
          </a:p>
          <a:p>
            <a:r>
              <a:rPr lang="en-US" dirty="0" smtClean="0"/>
              <a:t>Wired and wireless connections</a:t>
            </a:r>
          </a:p>
          <a:p>
            <a:r>
              <a:rPr lang="en-US" dirty="0" smtClean="0"/>
              <a:t>Same physical location, usually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77602"/>
            <a:ext cx="1791463" cy="1199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19" y="4971292"/>
            <a:ext cx="1647825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73" y="3677298"/>
            <a:ext cx="9906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08" y="3041743"/>
            <a:ext cx="1622701" cy="1122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20" y="4876800"/>
            <a:ext cx="1791463" cy="1199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924046"/>
            <a:ext cx="1791463" cy="1199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6494">
            <a:off x="5856098" y="3196160"/>
            <a:ext cx="661415" cy="615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53" y="3183404"/>
            <a:ext cx="640556" cy="6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Connection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3429000" cy="2825750"/>
          </a:xfrm>
        </p:spPr>
        <p:txBody>
          <a:bodyPr/>
          <a:lstStyle/>
          <a:p>
            <a:r>
              <a:rPr lang="en-US" dirty="0" smtClean="0"/>
              <a:t>VPN</a:t>
            </a:r>
          </a:p>
          <a:p>
            <a:r>
              <a:rPr lang="en-US" dirty="0" smtClean="0"/>
              <a:t>Dial-up</a:t>
            </a:r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WAP</a:t>
            </a:r>
          </a:p>
          <a:p>
            <a:r>
              <a:rPr lang="en-US" dirty="0" smtClean="0"/>
              <a:t>Wired</a:t>
            </a:r>
          </a:p>
          <a:p>
            <a:pPr lvl="1"/>
            <a:r>
              <a:rPr lang="en-US" dirty="0" smtClean="0"/>
              <a:t>Ethernet</a:t>
            </a:r>
          </a:p>
          <a:p>
            <a:r>
              <a:rPr lang="en-US" dirty="0" smtClean="0"/>
              <a:t>WWAN cellular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anose="020F0502020204030204" pitchFamily="34" charset="0"/>
              </a:rPr>
              <a:t>Basic QoS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Parameters that control the quality provided to network traffic types.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Parameters include:</a:t>
            </a:r>
          </a:p>
          <a:p>
            <a:pPr lvl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Maximum amount of delay, signal loss, and noise per traffic type.</a:t>
            </a:r>
          </a:p>
          <a:p>
            <a:pPr lvl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Bandwidth priority for each traffic type.</a:t>
            </a:r>
          </a:p>
          <a:p>
            <a:pPr lvl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CPU usage for each data stream.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SLA between ISP (provider) and receiver (subscriber).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32" y="3250252"/>
            <a:ext cx="1297502" cy="2616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3" y="4608461"/>
            <a:ext cx="1939904" cy="1258504"/>
          </a:xfrm>
          <a:prstGeom prst="rect">
            <a:avLst/>
          </a:prstGeom>
        </p:spPr>
      </p:pic>
      <p:sp>
        <p:nvSpPr>
          <p:cNvPr id="6" name="Text Box 307"/>
          <p:cNvSpPr txBox="1">
            <a:spLocks noChangeArrowheads="1"/>
          </p:cNvSpPr>
          <p:nvPr/>
        </p:nvSpPr>
        <p:spPr bwMode="auto">
          <a:xfrm>
            <a:off x="1177194" y="5892365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Subscriber</a:t>
            </a:r>
            <a:endParaRPr lang="en-US" sz="1100" b="1" dirty="0"/>
          </a:p>
        </p:txBody>
      </p:sp>
      <p:sp>
        <p:nvSpPr>
          <p:cNvPr id="7" name="Text Box 307"/>
          <p:cNvSpPr txBox="1">
            <a:spLocks noChangeArrowheads="1"/>
          </p:cNvSpPr>
          <p:nvPr/>
        </p:nvSpPr>
        <p:spPr bwMode="auto">
          <a:xfrm>
            <a:off x="6540152" y="5892365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Provider</a:t>
            </a:r>
            <a:endParaRPr lang="en-US" sz="1100" b="1" dirty="0"/>
          </a:p>
        </p:txBody>
      </p:sp>
      <p:sp>
        <p:nvSpPr>
          <p:cNvPr id="8" name="Text Box 307"/>
          <p:cNvSpPr txBox="1">
            <a:spLocks noChangeArrowheads="1"/>
          </p:cNvSpPr>
          <p:nvPr/>
        </p:nvSpPr>
        <p:spPr bwMode="auto">
          <a:xfrm>
            <a:off x="3858673" y="5892365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SLA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73" y="4303338"/>
            <a:ext cx="1280163" cy="15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802.11 Wireless Standards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96293"/>
              </p:ext>
            </p:extLst>
          </p:nvPr>
        </p:nvGraphicFramePr>
        <p:xfrm>
          <a:off x="952500" y="1647444"/>
          <a:ext cx="7239000" cy="3483864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Standard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Relatively expensive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 Mbps transfer rate at 5 GHz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Range: up to 60 feet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compatible with 802.11b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Cheapest option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Mbps transfer rate at 2.4 GHz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Range: up to 1,000 feet in open areas; 200 to 400 feet in enclosed spaces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compatible with 802.11a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 Mbps transfer rate at 2.4 GHz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Compatible with 802.11b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600 Mbps transfer rate at 2.4 or 5 GHz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 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433 Mbps to 1.3 Gbps transfer rate at 5 GHz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Beamforming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5" y="2286000"/>
            <a:ext cx="8757809" cy="20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anose="020F0502020204030204" pitchFamily="34" charset="0"/>
              </a:rPr>
              <a:t>Wireless Encryption</a:t>
            </a:r>
          </a:p>
        </p:txBody>
      </p:sp>
      <p:pic>
        <p:nvPicPr>
          <p:cNvPr id="12291" name="Picture 14" descr="slid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1"/>
          <a:stretch>
            <a:fillRect/>
          </a:stretch>
        </p:blipFill>
        <p:spPr bwMode="auto">
          <a:xfrm>
            <a:off x="1784350" y="4649788"/>
            <a:ext cx="56578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4051300" y="5359400"/>
            <a:ext cx="10779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Encryption</a:t>
            </a: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6045200" y="5302250"/>
            <a:ext cx="10779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Encrypted Data</a:t>
            </a:r>
          </a:p>
        </p:txBody>
      </p:sp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2060575" y="5360988"/>
            <a:ext cx="1077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Plaintext</a:t>
            </a:r>
          </a:p>
        </p:txBody>
      </p:sp>
      <p:pic>
        <p:nvPicPr>
          <p:cNvPr id="12295" name="Picture 5" descr="C:\Users\Alex Tong\Desktop\9_13_ppt\new icons\full-acc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886200"/>
            <a:ext cx="660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WEP</a:t>
            </a:r>
          </a:p>
          <a:p>
            <a:pPr lvl="1"/>
            <a:r>
              <a:rPr lang="en-US" altLang="en-US" sz="1400" dirty="0" smtClean="0"/>
              <a:t>64-bit, 128-bit, and 256-bit encryption</a:t>
            </a:r>
          </a:p>
          <a:p>
            <a:pPr lvl="1"/>
            <a:r>
              <a:rPr lang="en-US" altLang="en-US" dirty="0" smtClean="0"/>
              <a:t>802.11a and 802.11b</a:t>
            </a:r>
            <a:endParaRPr lang="en-US" altLang="en-US" sz="1400" dirty="0" smtClean="0"/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WPA</a:t>
            </a:r>
            <a:endParaRPr lang="en-US" altLang="en-US" sz="1600" b="1" dirty="0" smtClean="0"/>
          </a:p>
          <a:p>
            <a:pPr lvl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dirty="0" smtClean="0"/>
              <a:t>Addresses security issues with WEP</a:t>
            </a:r>
            <a:endParaRPr lang="en-US" altLang="en-US" sz="1400" dirty="0" smtClean="0"/>
          </a:p>
          <a:p>
            <a:pPr lvl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Interim solution</a:t>
            </a:r>
          </a:p>
          <a:p>
            <a:pPr lvl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Strong authentication and data encryption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WPA2/802.11i</a:t>
            </a:r>
          </a:p>
          <a:p>
            <a:pPr lvl="1"/>
            <a:r>
              <a:rPr lang="en-US" altLang="en-US" dirty="0" smtClean="0"/>
              <a:t>Strong encryption and authentication</a:t>
            </a:r>
          </a:p>
          <a:p>
            <a:pPr lvl="1"/>
            <a:r>
              <a:rPr lang="en-US" altLang="en-US" sz="1400" dirty="0" smtClean="0"/>
              <a:t>TKIP</a:t>
            </a:r>
          </a:p>
          <a:p>
            <a:pPr lvl="1"/>
            <a:r>
              <a:rPr lang="en-US" altLang="en-US" dirty="0" smtClean="0"/>
              <a:t>AES</a:t>
            </a:r>
          </a:p>
          <a:p>
            <a:pPr lvl="1"/>
            <a:r>
              <a:rPr lang="en-US" altLang="en-US" dirty="0" smtClean="0"/>
              <a:t>EAP</a:t>
            </a: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362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96" y="2899808"/>
            <a:ext cx="1523999" cy="1021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3" y="1696399"/>
            <a:ext cx="1012032" cy="961677"/>
          </a:xfrm>
          <a:prstGeom prst="rect">
            <a:avLst/>
          </a:prstGeom>
        </p:spPr>
      </p:pic>
      <p:cxnSp>
        <p:nvCxnSpPr>
          <p:cNvPr id="30" name="Straight Connector 16"/>
          <p:cNvCxnSpPr>
            <a:cxnSpLocks noChangeShapeType="1"/>
          </p:cNvCxnSpPr>
          <p:nvPr/>
        </p:nvCxnSpPr>
        <p:spPr bwMode="auto">
          <a:xfrm>
            <a:off x="2527368" y="2647309"/>
            <a:ext cx="2120832" cy="8475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Straight Connector 16"/>
          <p:cNvCxnSpPr>
            <a:cxnSpLocks noChangeShapeType="1"/>
          </p:cNvCxnSpPr>
          <p:nvPr/>
        </p:nvCxnSpPr>
        <p:spPr bwMode="auto">
          <a:xfrm>
            <a:off x="2726320" y="3477638"/>
            <a:ext cx="2386225" cy="466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anose="020F0502020204030204" pitchFamily="34" charset="0"/>
              </a:rPr>
              <a:t>WAPs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841875" y="3902075"/>
            <a:ext cx="514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WAP</a:t>
            </a:r>
          </a:p>
        </p:txBody>
      </p:sp>
      <p:cxnSp>
        <p:nvCxnSpPr>
          <p:cNvPr id="10245" name="Straight Connector 16"/>
          <p:cNvCxnSpPr>
            <a:cxnSpLocks noChangeShapeType="1"/>
          </p:cNvCxnSpPr>
          <p:nvPr/>
        </p:nvCxnSpPr>
        <p:spPr bwMode="auto">
          <a:xfrm flipV="1">
            <a:off x="1420673" y="3799621"/>
            <a:ext cx="3227527" cy="13287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246" name="Picture 2" descr="D:\A+\new icons\laptop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152775"/>
            <a:ext cx="10842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 descr="C:\Users\Alex Tong\Desktop\ro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971800"/>
            <a:ext cx="10874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824163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00363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900363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8" y="4305092"/>
            <a:ext cx="1622621" cy="1086352"/>
          </a:xfrm>
          <a:prstGeom prst="rect">
            <a:avLst/>
          </a:prstGeom>
        </p:spPr>
      </p:pic>
      <p:sp>
        <p:nvSpPr>
          <p:cNvPr id="26" name="Line 82"/>
          <p:cNvSpPr>
            <a:spLocks noChangeShapeType="1"/>
          </p:cNvSpPr>
          <p:nvPr/>
        </p:nvSpPr>
        <p:spPr bwMode="auto">
          <a:xfrm>
            <a:off x="6832694" y="2349806"/>
            <a:ext cx="433388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99"/>
          <p:cNvSpPr>
            <a:spLocks noChangeShapeType="1"/>
          </p:cNvSpPr>
          <p:nvPr/>
        </p:nvSpPr>
        <p:spPr bwMode="auto">
          <a:xfrm flipH="1">
            <a:off x="5786727" y="2336006"/>
            <a:ext cx="466436" cy="4819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762018" y="2061369"/>
            <a:ext cx="1624013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Wireless connection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3"/>
          <p:cNvSpPr>
            <a:spLocks noChangeArrowheads="1"/>
          </p:cNvSpPr>
          <p:nvPr/>
        </p:nvSpPr>
        <p:spPr bwMode="auto">
          <a:xfrm>
            <a:off x="4343400" y="2700338"/>
            <a:ext cx="2795588" cy="2795587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267" name="Oval 19"/>
          <p:cNvSpPr>
            <a:spLocks noChangeArrowheads="1"/>
          </p:cNvSpPr>
          <p:nvPr/>
        </p:nvSpPr>
        <p:spPr bwMode="auto">
          <a:xfrm>
            <a:off x="1881188" y="2687638"/>
            <a:ext cx="2794000" cy="2795587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anose="020F0502020204030204" pitchFamily="34" charset="0"/>
              </a:rPr>
              <a:t>SSIDs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90775" y="1912938"/>
            <a:ext cx="1724025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SSID = Company 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800" y="1905000"/>
            <a:ext cx="17240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SSID = Company B</a:t>
            </a:r>
          </a:p>
        </p:txBody>
      </p:sp>
      <p:pic>
        <p:nvPicPr>
          <p:cNvPr id="11271" name="Picture 2" descr="C:\Users\Alex Tong\Desktop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317750"/>
            <a:ext cx="8493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Alex Tong\Desktop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2357438"/>
            <a:ext cx="849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Group 2"/>
          <p:cNvGrpSpPr>
            <a:grpSpLocks/>
          </p:cNvGrpSpPr>
          <p:nvPr/>
        </p:nvGrpSpPr>
        <p:grpSpPr bwMode="auto">
          <a:xfrm>
            <a:off x="6019800" y="4868863"/>
            <a:ext cx="1281113" cy="604837"/>
            <a:chOff x="6019800" y="4500611"/>
            <a:chExt cx="1281168" cy="604789"/>
          </a:xfrm>
        </p:grpSpPr>
        <p:pic>
          <p:nvPicPr>
            <p:cNvPr id="11283" name="Picture 3" descr="C:\Users\Alex Tong\Desktop\9_13_ppt\new icons\user_1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515496"/>
              <a:ext cx="634381" cy="58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2" descr="D:\A+\new icons\laptop_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613" y="4500611"/>
              <a:ext cx="77135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4" name="Group 17"/>
          <p:cNvGrpSpPr>
            <a:grpSpLocks/>
          </p:cNvGrpSpPr>
          <p:nvPr/>
        </p:nvGrpSpPr>
        <p:grpSpPr bwMode="auto">
          <a:xfrm>
            <a:off x="3052763" y="4854575"/>
            <a:ext cx="1328737" cy="654050"/>
            <a:chOff x="2805110" y="4440516"/>
            <a:chExt cx="1329930" cy="653590"/>
          </a:xfrm>
        </p:grpSpPr>
        <p:pic>
          <p:nvPicPr>
            <p:cNvPr id="11281" name="Picture 2" descr="D:\A+\new icons\laptop_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685" y="4500611"/>
              <a:ext cx="77135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" descr="C:\Users\Alex Tong\Desktop\9_13_ppt\new icons\user_9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110" y="4440516"/>
              <a:ext cx="700090" cy="65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5" name="Group 18"/>
          <p:cNvGrpSpPr>
            <a:grpSpLocks/>
          </p:cNvGrpSpPr>
          <p:nvPr/>
        </p:nvGrpSpPr>
        <p:grpSpPr bwMode="auto">
          <a:xfrm>
            <a:off x="1565275" y="4875213"/>
            <a:ext cx="1289050" cy="665162"/>
            <a:chOff x="823910" y="4435350"/>
            <a:chExt cx="1287919" cy="663923"/>
          </a:xfrm>
        </p:grpSpPr>
        <p:pic>
          <p:nvPicPr>
            <p:cNvPr id="11279" name="Picture 2" descr="D:\A+\new icons\laptop_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74" y="4500611"/>
              <a:ext cx="77135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3" descr="C:\Users\Alex Tong\Desktop\9_13_ppt\new icons\user_4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10" y="4435350"/>
              <a:ext cx="700090" cy="66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6" name="Group 4"/>
          <p:cNvGrpSpPr>
            <a:grpSpLocks/>
          </p:cNvGrpSpPr>
          <p:nvPr/>
        </p:nvGrpSpPr>
        <p:grpSpPr bwMode="auto">
          <a:xfrm>
            <a:off x="4487863" y="4830763"/>
            <a:ext cx="1354137" cy="665162"/>
            <a:chOff x="4252910" y="4435350"/>
            <a:chExt cx="1353232" cy="663923"/>
          </a:xfrm>
        </p:grpSpPr>
        <p:pic>
          <p:nvPicPr>
            <p:cNvPr id="11277" name="Picture 2" descr="D:\A+\new icons\laptop_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87" y="4500611"/>
              <a:ext cx="77135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4" descr="C:\Users\Alex Tong\Desktop\9_13_ppt\new icons\user_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10" y="4435350"/>
              <a:ext cx="700090" cy="66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2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6"/>
          <p:cNvCxnSpPr>
            <a:cxnSpLocks noChangeShapeType="1"/>
          </p:cNvCxnSpPr>
          <p:nvPr/>
        </p:nvCxnSpPr>
        <p:spPr bwMode="auto">
          <a:xfrm>
            <a:off x="2419350" y="3733800"/>
            <a:ext cx="1428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Forwarding and Triggering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936" y="2530365"/>
            <a:ext cx="3067003" cy="2597151"/>
          </a:xfrm>
        </p:spPr>
        <p:txBody>
          <a:bodyPr/>
          <a:lstStyle/>
          <a:p>
            <a:r>
              <a:rPr lang="en-US" dirty="0" smtClean="0"/>
              <a:t>Port triggering</a:t>
            </a:r>
          </a:p>
          <a:p>
            <a:pPr lvl="1"/>
            <a:r>
              <a:rPr lang="en-US" dirty="0" smtClean="0"/>
              <a:t>Automated port forwarding</a:t>
            </a:r>
          </a:p>
          <a:p>
            <a:pPr lvl="1"/>
            <a:r>
              <a:rPr lang="en-US" dirty="0" smtClean="0"/>
              <a:t>Specify triggering ports for receiving inbound traffic</a:t>
            </a:r>
          </a:p>
          <a:p>
            <a:r>
              <a:rPr lang="en-US" dirty="0" smtClean="0"/>
              <a:t>Port forwarding</a:t>
            </a:r>
          </a:p>
          <a:p>
            <a:pPr lvl="1"/>
            <a:r>
              <a:rPr lang="en-US" dirty="0" smtClean="0"/>
              <a:t>Moves traffic from one network port to another node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048000"/>
            <a:ext cx="1447800" cy="1169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3331"/>
            <a:ext cx="2420700" cy="2414587"/>
          </a:xfrm>
          <a:prstGeom prst="rect">
            <a:avLst/>
          </a:prstGeom>
        </p:spPr>
      </p:pic>
      <p:pic>
        <p:nvPicPr>
          <p:cNvPr id="7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53" y="2821781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28" y="2821781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07"/>
          <p:cNvSpPr txBox="1">
            <a:spLocks noChangeArrowheads="1"/>
          </p:cNvSpPr>
          <p:nvPr/>
        </p:nvSpPr>
        <p:spPr bwMode="auto">
          <a:xfrm>
            <a:off x="3826669" y="4425667"/>
            <a:ext cx="1490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Router with NAT capabilities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0040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ea typeface="Calibri" panose="020F0502020204030204" pitchFamily="34" charset="0"/>
              </a:rPr>
              <a:t>Router Settings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15645" y="1371600"/>
            <a:ext cx="6172200" cy="3733800"/>
          </a:xfrm>
        </p:spPr>
        <p:txBody>
          <a:bodyPr/>
          <a:lstStyle/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Basics</a:t>
            </a:r>
          </a:p>
          <a:p>
            <a:pPr lvl="1"/>
            <a:r>
              <a:rPr lang="en-US" altLang="en-US" sz="1400" dirty="0" smtClean="0"/>
              <a:t>Secure th</a:t>
            </a:r>
            <a:r>
              <a:rPr lang="en-US" altLang="en-US" dirty="0" smtClean="0"/>
              <a:t>e router or AP administration interface.</a:t>
            </a:r>
          </a:p>
          <a:p>
            <a:pPr lvl="1"/>
            <a:r>
              <a:rPr lang="en-US" altLang="en-US" sz="1400" dirty="0" smtClean="0"/>
              <a:t>Change default administrative password and user names.</a:t>
            </a:r>
          </a:p>
          <a:p>
            <a:pPr lvl="1"/>
            <a:r>
              <a:rPr lang="en-US" altLang="en-US" dirty="0" smtClean="0"/>
              <a:t>Disable remote administration.</a:t>
            </a:r>
          </a:p>
          <a:p>
            <a:pPr lvl="1"/>
            <a:r>
              <a:rPr lang="en-US" altLang="en-US" sz="1400" dirty="0" smtClean="0"/>
              <a:t>Secure or disable the reset switch or function.</a:t>
            </a:r>
          </a:p>
          <a:p>
            <a:pPr lvl="1"/>
            <a:r>
              <a:rPr lang="en-US" altLang="en-US" dirty="0" smtClean="0"/>
              <a:t>Change default SNMP parameters.</a:t>
            </a:r>
          </a:p>
          <a:p>
            <a:pPr lvl="1"/>
            <a:r>
              <a:rPr lang="en-US" altLang="en-US" sz="1400" dirty="0" smtClean="0"/>
              <a:t>Upgrade firmware.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SSID</a:t>
            </a:r>
          </a:p>
          <a:p>
            <a:pPr lvl="1"/>
            <a:r>
              <a:rPr lang="en-US" altLang="en-US" sz="1400" dirty="0" smtClean="0"/>
              <a:t>Change default SSID.</a:t>
            </a:r>
          </a:p>
          <a:p>
            <a:pPr lvl="1"/>
            <a:r>
              <a:rPr lang="en-US" altLang="en-US" dirty="0" smtClean="0"/>
              <a:t>Verify no broadcasting to the network.</a:t>
            </a:r>
            <a:endParaRPr lang="en-US" altLang="en-US" sz="1400" dirty="0" smtClean="0"/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MAC filtering</a:t>
            </a:r>
          </a:p>
          <a:p>
            <a:pPr lvl="1"/>
            <a:r>
              <a:rPr lang="en-US" altLang="en-US" dirty="0" smtClean="0"/>
              <a:t>Apply address filtering.</a:t>
            </a:r>
          </a:p>
          <a:p>
            <a:pPr lvl="1"/>
            <a:r>
              <a:rPr lang="en-US" altLang="en-US" dirty="0" smtClean="0"/>
              <a:t>Controls which wireless clients can access the network.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Channels</a:t>
            </a:r>
          </a:p>
          <a:p>
            <a:pPr lvl="1"/>
            <a:r>
              <a:rPr lang="en-US" altLang="en-US" sz="1400" dirty="0" smtClean="0"/>
              <a:t>Change the default channel.</a:t>
            </a:r>
          </a:p>
          <a:p>
            <a:pPr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DHCP</a:t>
            </a:r>
          </a:p>
          <a:p>
            <a:pPr lvl="1"/>
            <a:r>
              <a:rPr lang="en-US" altLang="en-US" sz="1400" dirty="0" smtClean="0"/>
              <a:t>Configure DHCP or disable it and enter a static IP address.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24200"/>
            <a:ext cx="1447800" cy="1169377"/>
          </a:xfrm>
          <a:prstGeom prst="rect">
            <a:avLst/>
          </a:prstGeom>
        </p:spPr>
      </p:pic>
      <p:pic>
        <p:nvPicPr>
          <p:cNvPr id="5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53" y="2897981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28" y="2897981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9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6096000" cy="1606550"/>
          </a:xfrm>
        </p:spPr>
        <p:txBody>
          <a:bodyPr/>
          <a:lstStyle/>
          <a:p>
            <a:r>
              <a:rPr lang="en-US" dirty="0" smtClean="0"/>
              <a:t>Updates from manufacture</a:t>
            </a:r>
          </a:p>
          <a:p>
            <a:pPr lvl="1"/>
            <a:r>
              <a:rPr lang="en-US" dirty="0" smtClean="0"/>
              <a:t>For new features, fixing security issues, or patching other issues.</a:t>
            </a:r>
          </a:p>
          <a:p>
            <a:r>
              <a:rPr lang="en-US" dirty="0" smtClean="0"/>
              <a:t>Updates from other sources</a:t>
            </a:r>
          </a:p>
          <a:p>
            <a:pPr lvl="1"/>
            <a:r>
              <a:rPr lang="en-US" dirty="0" smtClean="0"/>
              <a:t>Change the functionality of the wireless router or device.</a:t>
            </a:r>
          </a:p>
          <a:p>
            <a:pPr lvl="1"/>
            <a:r>
              <a:rPr lang="en-US" dirty="0" smtClean="0"/>
              <a:t>OpenWrt and DD-WRT.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4400"/>
            <a:ext cx="1447800" cy="1169377"/>
          </a:xfrm>
          <a:prstGeom prst="rect">
            <a:avLst/>
          </a:prstGeom>
        </p:spPr>
      </p:pic>
      <p:pic>
        <p:nvPicPr>
          <p:cNvPr id="5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53" y="4498181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28" y="4498181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UPnP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800600"/>
          </a:xfrm>
        </p:spPr>
        <p:txBody>
          <a:bodyPr/>
          <a:lstStyle/>
          <a:p>
            <a:r>
              <a:rPr lang="en-US" dirty="0" smtClean="0"/>
              <a:t>Universal Plug and Play.</a:t>
            </a:r>
          </a:p>
          <a:p>
            <a:r>
              <a:rPr lang="en-US" dirty="0" smtClean="0"/>
              <a:t>Enables wireless routers to discover WiFi-enabled devices more easily.</a:t>
            </a:r>
          </a:p>
          <a:p>
            <a:r>
              <a:rPr lang="en-US" dirty="0" smtClean="0"/>
              <a:t>Can cause security issues.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4495800"/>
            <a:ext cx="1447800" cy="1169377"/>
          </a:xfrm>
          <a:prstGeom prst="rect">
            <a:avLst/>
          </a:prstGeom>
        </p:spPr>
      </p:pic>
      <p:pic>
        <p:nvPicPr>
          <p:cNvPr id="5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53" y="4269581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28" y="4269581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A+\new icons\laptop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12" y="4121150"/>
            <a:ext cx="10842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37" y="3792538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38" y="4359514"/>
            <a:ext cx="1523999" cy="1021872"/>
          </a:xfrm>
          <a:prstGeom prst="rect">
            <a:avLst/>
          </a:prstGeom>
        </p:spPr>
      </p:pic>
      <p:pic>
        <p:nvPicPr>
          <p:cNvPr id="10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46" y="398060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32" y="3119357"/>
            <a:ext cx="669287" cy="881062"/>
          </a:xfrm>
          <a:prstGeom prst="rect">
            <a:avLst/>
          </a:prstGeom>
        </p:spPr>
      </p:pic>
      <p:pic>
        <p:nvPicPr>
          <p:cNvPr id="12" name="Picture 3" descr="C:\Users\Alex Tong\Desktop\9_13_ppt\new icons\wa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750981" y="3848259"/>
            <a:ext cx="534432" cy="53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2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Network Location Settings</a:t>
            </a:r>
          </a:p>
        </p:txBody>
      </p:sp>
      <p:pic>
        <p:nvPicPr>
          <p:cNvPr id="8806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9263" y="1439863"/>
            <a:ext cx="5705475" cy="4581525"/>
          </a:xfrm>
        </p:spPr>
      </p:pic>
    </p:spTree>
    <p:extLst>
      <p:ext uri="{BB962C8B-B14F-4D97-AF65-F5344CB8AC3E}">
        <p14:creationId xmlns:p14="http://schemas.microsoft.com/office/powerpoint/2010/main" val="26231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Reflective Questions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DDC"/>
              </a:buClr>
              <a:buFont typeface="+mj-lt"/>
              <a:buAutoNum type="arabicPeriod"/>
              <a:defRPr/>
            </a:pPr>
            <a:r>
              <a:rPr lang="en-US" sz="1600" b="1" dirty="0" smtClean="0"/>
              <a:t>What experiences do you have in working with any of the networking technologies discussed in this lesson?</a:t>
            </a:r>
            <a:br>
              <a:rPr lang="en-US" sz="1600" b="1" dirty="0" smtClean="0"/>
            </a:br>
            <a:endParaRPr lang="en-US" sz="1600" b="1" dirty="0"/>
          </a:p>
          <a:p>
            <a:pPr marL="342900" indent="-342900">
              <a:spcBef>
                <a:spcPct val="20000"/>
              </a:spcBef>
              <a:buClr>
                <a:srgbClr val="009DDC"/>
              </a:buClr>
              <a:buFont typeface="+mj-lt"/>
              <a:buAutoNum type="arabicPeriod"/>
              <a:defRPr/>
            </a:pPr>
            <a:r>
              <a:rPr lang="en-US" sz="1600" b="1" dirty="0" smtClean="0"/>
              <a:t>Do you have experience working with SOHO networks? What do you expect to support in future job functions?</a:t>
            </a:r>
            <a:endParaRPr lang="en-US" sz="1600" b="1" dirty="0"/>
          </a:p>
          <a:p>
            <a:pPr>
              <a:spcBef>
                <a:spcPct val="20000"/>
              </a:spcBef>
              <a:buClr>
                <a:srgbClr val="009DDC"/>
              </a:buClr>
              <a:defRPr/>
            </a:pP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Calibri" pitchFamily="34" charset="0"/>
              </a:rPr>
              <a:t>Network Card Properties</a:t>
            </a:r>
            <a:endParaRPr lang="en-US" sz="2400" b="1" i="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/>
          </p:nvPr>
        </p:nvGraphicFramePr>
        <p:xfrm>
          <a:off x="952500" y="1676400"/>
          <a:ext cx="7239000" cy="2877312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Property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 and duplex settings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Speed: ranges from 10 MB/s to 1000 MB/s.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Duplex modes: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Half duplex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duplex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 negotiation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Wake-on-LAN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Enables a device to power up when it receives a network message from another computing device. Check the NIC’s properties in the system BIOS to determine if your NIC supports this.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over Ethernet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Enables data and electrical power to be transferred over an Ethernet cable.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Quality of Service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Prioritizes network traffic for identified devices according to established parameters.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3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Alternate IP Address Configurations</a:t>
            </a:r>
          </a:p>
        </p:txBody>
      </p:sp>
      <p:pic>
        <p:nvPicPr>
          <p:cNvPr id="9113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0325" y="1535113"/>
            <a:ext cx="3943350" cy="4391025"/>
          </a:xfrm>
        </p:spPr>
      </p:pic>
    </p:spTree>
    <p:extLst>
      <p:ext uri="{BB962C8B-B14F-4D97-AF65-F5344CB8AC3E}">
        <p14:creationId xmlns:p14="http://schemas.microsoft.com/office/powerpoint/2010/main" val="34416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Networking Options</a:t>
            </a:r>
            <a:endParaRPr lang="en-US" dirty="0"/>
          </a:p>
        </p:txBody>
      </p:sp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09097"/>
              </p:ext>
            </p:extLst>
          </p:nvPr>
        </p:nvGraphicFramePr>
        <p:xfrm>
          <a:off x="952500" y="1676400"/>
          <a:ext cx="7239000" cy="1798320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Networking Option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Homegroup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Provides easy file and printer sharing for Windows 7, Windows 8, and Windows 8.1 computers.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Workgroup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Contains an unstructured, named collection of computers. Usually deployed in homes or small offices.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Domain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Requires at least one domain controller. Usually deployed in corporate or enterprise environments where centralized administration is practiced.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Directory Services</a:t>
            </a:r>
          </a:p>
        </p:txBody>
      </p:sp>
      <p:grpSp>
        <p:nvGrpSpPr>
          <p:cNvPr id="79875" name="Group 32"/>
          <p:cNvGrpSpPr>
            <a:grpSpLocks/>
          </p:cNvGrpSpPr>
          <p:nvPr/>
        </p:nvGrpSpPr>
        <p:grpSpPr bwMode="auto">
          <a:xfrm>
            <a:off x="7321550" y="2743200"/>
            <a:ext cx="738188" cy="1303338"/>
            <a:chOff x="7297450" y="3269389"/>
            <a:chExt cx="738908" cy="1302611"/>
          </a:xfrm>
        </p:grpSpPr>
        <p:cxnSp>
          <p:nvCxnSpPr>
            <p:cNvPr id="79921" name="Straight Connector 11"/>
            <p:cNvCxnSpPr>
              <a:cxnSpLocks noChangeShapeType="1"/>
            </p:cNvCxnSpPr>
            <p:nvPr/>
          </p:nvCxnSpPr>
          <p:spPr bwMode="auto">
            <a:xfrm flipH="1">
              <a:off x="7686099" y="3345290"/>
              <a:ext cx="1" cy="104245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9922" name="Picture 2" descr="C:\Users\Alex Tong\Desktop\rack_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450" y="3269389"/>
              <a:ext cx="738908" cy="15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923" name="Picture 2" descr="C:\Users\Alex Tong\Desktop\rack_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450" y="3581400"/>
              <a:ext cx="738908" cy="15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924" name="Picture 2" descr="C:\Users\Alex Tong\Desktop\rack_serv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450" y="3896804"/>
              <a:ext cx="738908" cy="15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25" name="Can 2"/>
            <p:cNvSpPr>
              <a:spLocks noChangeArrowheads="1"/>
            </p:cNvSpPr>
            <p:nvPr/>
          </p:nvSpPr>
          <p:spPr bwMode="auto">
            <a:xfrm>
              <a:off x="7324004" y="4203487"/>
              <a:ext cx="685800" cy="368513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</p:grpSp>
      <p:grpSp>
        <p:nvGrpSpPr>
          <p:cNvPr id="79876" name="Group 38"/>
          <p:cNvGrpSpPr>
            <a:grpSpLocks/>
          </p:cNvGrpSpPr>
          <p:nvPr/>
        </p:nvGrpSpPr>
        <p:grpSpPr bwMode="auto">
          <a:xfrm>
            <a:off x="3865563" y="5095875"/>
            <a:ext cx="1398587" cy="560388"/>
            <a:chOff x="3708635" y="4793759"/>
            <a:chExt cx="1398623" cy="559372"/>
          </a:xfrm>
        </p:grpSpPr>
        <p:cxnSp>
          <p:nvCxnSpPr>
            <p:cNvPr id="79918" name="Straight Connector 16"/>
            <p:cNvCxnSpPr>
              <a:cxnSpLocks noChangeShapeType="1"/>
            </p:cNvCxnSpPr>
            <p:nvPr/>
          </p:nvCxnSpPr>
          <p:spPr bwMode="auto">
            <a:xfrm>
              <a:off x="3958252" y="5100843"/>
              <a:ext cx="86821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9919" name="Picture 7" descr="D:\A+\new icons\softwar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835" y="4793759"/>
              <a:ext cx="560423" cy="55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20" name="Can 10"/>
            <p:cNvSpPr>
              <a:spLocks noChangeArrowheads="1"/>
            </p:cNvSpPr>
            <p:nvPr/>
          </p:nvSpPr>
          <p:spPr bwMode="auto">
            <a:xfrm>
              <a:off x="3708635" y="4916586"/>
              <a:ext cx="685800" cy="368513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</p:grpSp>
      <p:grpSp>
        <p:nvGrpSpPr>
          <p:cNvPr id="79877" name="Group 20"/>
          <p:cNvGrpSpPr>
            <a:grpSpLocks/>
          </p:cNvGrpSpPr>
          <p:nvPr/>
        </p:nvGrpSpPr>
        <p:grpSpPr bwMode="auto">
          <a:xfrm>
            <a:off x="2259013" y="5095875"/>
            <a:ext cx="1174750" cy="579438"/>
            <a:chOff x="1989791" y="4760824"/>
            <a:chExt cx="1174886" cy="579582"/>
          </a:xfrm>
        </p:grpSpPr>
        <p:cxnSp>
          <p:nvCxnSpPr>
            <p:cNvPr id="79915" name="Straight Connector 17"/>
            <p:cNvCxnSpPr>
              <a:cxnSpLocks noChangeShapeType="1"/>
            </p:cNvCxnSpPr>
            <p:nvPr/>
          </p:nvCxnSpPr>
          <p:spPr bwMode="auto">
            <a:xfrm>
              <a:off x="2241482" y="5050615"/>
              <a:ext cx="86821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9916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191" y="4760824"/>
              <a:ext cx="260486" cy="57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17" name="Can 19"/>
            <p:cNvSpPr>
              <a:spLocks noChangeArrowheads="1"/>
            </p:cNvSpPr>
            <p:nvPr/>
          </p:nvSpPr>
          <p:spPr bwMode="auto">
            <a:xfrm>
              <a:off x="1989791" y="4866359"/>
              <a:ext cx="685800" cy="368513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</p:grpSp>
      <p:grpSp>
        <p:nvGrpSpPr>
          <p:cNvPr id="79878" name="Group 21"/>
          <p:cNvGrpSpPr>
            <a:grpSpLocks/>
          </p:cNvGrpSpPr>
          <p:nvPr/>
        </p:nvGrpSpPr>
        <p:grpSpPr bwMode="auto">
          <a:xfrm>
            <a:off x="889000" y="3368675"/>
            <a:ext cx="1174750" cy="579438"/>
            <a:chOff x="1989791" y="4760824"/>
            <a:chExt cx="1174886" cy="579582"/>
          </a:xfrm>
        </p:grpSpPr>
        <p:cxnSp>
          <p:nvCxnSpPr>
            <p:cNvPr id="79912" name="Straight Connector 22"/>
            <p:cNvCxnSpPr>
              <a:cxnSpLocks noChangeShapeType="1"/>
            </p:cNvCxnSpPr>
            <p:nvPr/>
          </p:nvCxnSpPr>
          <p:spPr bwMode="auto">
            <a:xfrm>
              <a:off x="2241482" y="5050615"/>
              <a:ext cx="86821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9913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191" y="4760824"/>
              <a:ext cx="260486" cy="57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14" name="Can 24"/>
            <p:cNvSpPr>
              <a:spLocks noChangeArrowheads="1"/>
            </p:cNvSpPr>
            <p:nvPr/>
          </p:nvSpPr>
          <p:spPr bwMode="auto">
            <a:xfrm>
              <a:off x="1989791" y="4866359"/>
              <a:ext cx="685800" cy="368513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79879" name="Can 28"/>
          <p:cNvSpPr>
            <a:spLocks noChangeArrowheads="1"/>
          </p:cNvSpPr>
          <p:nvPr/>
        </p:nvSpPr>
        <p:spPr bwMode="auto">
          <a:xfrm>
            <a:off x="1377950" y="2711450"/>
            <a:ext cx="685800" cy="368300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cxnSp>
        <p:nvCxnSpPr>
          <p:cNvPr id="79880" name="Straight Arrow Connector 30"/>
          <p:cNvCxnSpPr>
            <a:cxnSpLocks noChangeShapeType="1"/>
          </p:cNvCxnSpPr>
          <p:nvPr/>
        </p:nvCxnSpPr>
        <p:spPr bwMode="auto">
          <a:xfrm>
            <a:off x="4722813" y="4202113"/>
            <a:ext cx="0" cy="755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9881" name="Group 39"/>
          <p:cNvGrpSpPr>
            <a:grpSpLocks/>
          </p:cNvGrpSpPr>
          <p:nvPr/>
        </p:nvGrpSpPr>
        <p:grpSpPr bwMode="auto">
          <a:xfrm>
            <a:off x="4246563" y="2833688"/>
            <a:ext cx="1447800" cy="1063625"/>
            <a:chOff x="3886200" y="2467735"/>
            <a:chExt cx="1447800" cy="1064332"/>
          </a:xfrm>
        </p:grpSpPr>
        <p:pic>
          <p:nvPicPr>
            <p:cNvPr id="79909" name="Picture 2" descr="C:\Users\Alex Tong\Desktop\9_13_ppt\new icons\fold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583" y="2467735"/>
              <a:ext cx="11811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10" name="Text Box 6"/>
            <p:cNvSpPr txBox="1">
              <a:spLocks noChangeArrowheads="1"/>
            </p:cNvSpPr>
            <p:nvPr/>
          </p:nvSpPr>
          <p:spPr bwMode="auto">
            <a:xfrm>
              <a:off x="3886200" y="2895600"/>
              <a:ext cx="11641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</a:rPr>
                <a:t>Active Directory</a:t>
              </a:r>
            </a:p>
          </p:txBody>
        </p:sp>
        <p:sp>
          <p:nvSpPr>
            <p:cNvPr id="79911" name="Can 34"/>
            <p:cNvSpPr>
              <a:spLocks noChangeArrowheads="1"/>
            </p:cNvSpPr>
            <p:nvPr/>
          </p:nvSpPr>
          <p:spPr bwMode="auto">
            <a:xfrm>
              <a:off x="4648200" y="3163554"/>
              <a:ext cx="685800" cy="368513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</p:grpSp>
      <p:grpSp>
        <p:nvGrpSpPr>
          <p:cNvPr id="79882" name="Group 37"/>
          <p:cNvGrpSpPr>
            <a:grpSpLocks/>
          </p:cNvGrpSpPr>
          <p:nvPr/>
        </p:nvGrpSpPr>
        <p:grpSpPr bwMode="auto">
          <a:xfrm>
            <a:off x="5703888" y="5097463"/>
            <a:ext cx="1406525" cy="1443037"/>
            <a:chOff x="5638800" y="4773549"/>
            <a:chExt cx="1405765" cy="1442797"/>
          </a:xfrm>
        </p:grpSpPr>
        <p:cxnSp>
          <p:nvCxnSpPr>
            <p:cNvPr id="79904" name="Straight Connector 36"/>
            <p:cNvCxnSpPr>
              <a:cxnSpLocks noChangeShapeType="1"/>
            </p:cNvCxnSpPr>
            <p:nvPr/>
          </p:nvCxnSpPr>
          <p:spPr bwMode="auto">
            <a:xfrm flipH="1">
              <a:off x="6692392" y="4813682"/>
              <a:ext cx="1" cy="104245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5" name="Straight Connector 14"/>
            <p:cNvCxnSpPr>
              <a:cxnSpLocks noChangeShapeType="1"/>
            </p:cNvCxnSpPr>
            <p:nvPr/>
          </p:nvCxnSpPr>
          <p:spPr bwMode="auto">
            <a:xfrm>
              <a:off x="5890491" y="5063340"/>
              <a:ext cx="86821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9906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773549"/>
              <a:ext cx="260486" cy="57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907" name="Can 8"/>
            <p:cNvSpPr>
              <a:spLocks noChangeArrowheads="1"/>
            </p:cNvSpPr>
            <p:nvPr/>
          </p:nvSpPr>
          <p:spPr bwMode="auto">
            <a:xfrm>
              <a:off x="5638800" y="4879084"/>
              <a:ext cx="685800" cy="368513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pic>
          <p:nvPicPr>
            <p:cNvPr id="79908" name="Picture 3" descr="C:\Users\Alex Tong\Desktop\9_13_ppt\new icons\interne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320" y="5495925"/>
              <a:ext cx="722245" cy="72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3179763" y="2636838"/>
            <a:ext cx="3227387" cy="1460500"/>
          </a:xfrm>
          <a:prstGeom prst="rect">
            <a:avLst/>
          </a:prstGeom>
          <a:noFill/>
          <a:ln w="1905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cxnSp>
        <p:nvCxnSpPr>
          <p:cNvPr id="79884" name="Straight Arrow Connector 42"/>
          <p:cNvCxnSpPr>
            <a:cxnSpLocks noChangeShapeType="1"/>
          </p:cNvCxnSpPr>
          <p:nvPr/>
        </p:nvCxnSpPr>
        <p:spPr bwMode="auto">
          <a:xfrm>
            <a:off x="6151563" y="4202113"/>
            <a:ext cx="0" cy="755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5" name="Straight Arrow Connector 43"/>
          <p:cNvCxnSpPr>
            <a:cxnSpLocks noChangeShapeType="1"/>
          </p:cNvCxnSpPr>
          <p:nvPr/>
        </p:nvCxnSpPr>
        <p:spPr bwMode="auto">
          <a:xfrm>
            <a:off x="3294063" y="4202113"/>
            <a:ext cx="0" cy="755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6" name="Straight Arrow Connector 44"/>
          <p:cNvCxnSpPr>
            <a:cxnSpLocks noChangeShapeType="1"/>
          </p:cNvCxnSpPr>
          <p:nvPr/>
        </p:nvCxnSpPr>
        <p:spPr bwMode="auto">
          <a:xfrm flipH="1">
            <a:off x="2290763" y="3638550"/>
            <a:ext cx="6826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7" name="Straight Arrow Connector 46"/>
          <p:cNvCxnSpPr>
            <a:cxnSpLocks noChangeShapeType="1"/>
          </p:cNvCxnSpPr>
          <p:nvPr/>
        </p:nvCxnSpPr>
        <p:spPr bwMode="auto">
          <a:xfrm flipH="1">
            <a:off x="2290763" y="2895600"/>
            <a:ext cx="6826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8" name="Straight Arrow Connector 47"/>
          <p:cNvCxnSpPr>
            <a:cxnSpLocks noChangeShapeType="1"/>
          </p:cNvCxnSpPr>
          <p:nvPr/>
        </p:nvCxnSpPr>
        <p:spPr bwMode="auto">
          <a:xfrm flipH="1">
            <a:off x="6575425" y="3152775"/>
            <a:ext cx="6826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889" name="Picture 3" descr="C:\Users\Alex Tong\Desktop\9_13_ppt\new icons\user_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385888"/>
            <a:ext cx="6604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0" name="Picture 2" descr="D:\A+\new icons\laptop_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408113"/>
            <a:ext cx="8286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1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420813"/>
            <a:ext cx="25241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9892" name="Straight Arrow Connector 52"/>
          <p:cNvCxnSpPr>
            <a:cxnSpLocks noChangeShapeType="1"/>
          </p:cNvCxnSpPr>
          <p:nvPr/>
        </p:nvCxnSpPr>
        <p:spPr bwMode="auto">
          <a:xfrm>
            <a:off x="6037263" y="2057400"/>
            <a:ext cx="0" cy="4508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93" name="Straight Arrow Connector 58"/>
          <p:cNvCxnSpPr>
            <a:cxnSpLocks noChangeShapeType="1"/>
          </p:cNvCxnSpPr>
          <p:nvPr/>
        </p:nvCxnSpPr>
        <p:spPr bwMode="auto">
          <a:xfrm>
            <a:off x="4703763" y="2047875"/>
            <a:ext cx="0" cy="4508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94" name="Straight Arrow Connector 59"/>
          <p:cNvCxnSpPr>
            <a:cxnSpLocks noChangeShapeType="1"/>
          </p:cNvCxnSpPr>
          <p:nvPr/>
        </p:nvCxnSpPr>
        <p:spPr bwMode="auto">
          <a:xfrm>
            <a:off x="3433763" y="2041525"/>
            <a:ext cx="0" cy="4508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ounded Rectangle 48"/>
          <p:cNvSpPr/>
          <p:nvPr/>
        </p:nvSpPr>
        <p:spPr>
          <a:xfrm>
            <a:off x="6804025" y="2355850"/>
            <a:ext cx="17240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Network </a:t>
            </a:r>
            <a:r>
              <a:rPr lang="en-US" sz="1100" b="1" dirty="0" smtClean="0">
                <a:solidFill>
                  <a:schemeClr val="tx1"/>
                </a:solidFill>
              </a:rPr>
              <a:t>devices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990975" y="5735638"/>
            <a:ext cx="1246188" cy="284162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322763" y="1066800"/>
            <a:ext cx="733425" cy="258763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610225" y="1096963"/>
            <a:ext cx="846138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Servers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082925" y="1081088"/>
            <a:ext cx="782638" cy="23495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162175" y="5715000"/>
            <a:ext cx="1246188" cy="284163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Email </a:t>
            </a:r>
            <a:r>
              <a:rPr lang="en-US" sz="1100" b="1" dirty="0" smtClean="0">
                <a:solidFill>
                  <a:schemeClr val="tx1"/>
                </a:solidFill>
              </a:rPr>
              <a:t>server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190625" y="2266950"/>
            <a:ext cx="1060450" cy="390525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Additional </a:t>
            </a:r>
            <a:r>
              <a:rPr lang="en-US" sz="1100" b="1" dirty="0" smtClean="0">
                <a:solidFill>
                  <a:schemeClr val="tx1"/>
                </a:solidFill>
              </a:rPr>
              <a:t>directories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043738" y="5233988"/>
            <a:ext cx="1016000" cy="422275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Firewall </a:t>
            </a:r>
            <a:r>
              <a:rPr lang="en-US" sz="1100" b="1" dirty="0" smtClean="0">
                <a:solidFill>
                  <a:schemeClr val="tx1"/>
                </a:solidFill>
              </a:rPr>
              <a:t>services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09600" y="3948113"/>
            <a:ext cx="1060450" cy="390525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Additional </a:t>
            </a:r>
            <a:r>
              <a:rPr lang="en-US" sz="1100" b="1" dirty="0" smtClean="0">
                <a:solidFill>
                  <a:schemeClr val="tx1"/>
                </a:solidFill>
              </a:rPr>
              <a:t>services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Proxy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498365"/>
            <a:ext cx="6575612" cy="267335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b="1" dirty="0" smtClean="0"/>
              <a:t>Protects client computers from outside computers</a:t>
            </a:r>
          </a:p>
          <a:p>
            <a:pPr eaLnBrk="1" hangingPunct="1">
              <a:defRPr/>
            </a:pPr>
            <a:r>
              <a:rPr lang="en-US" sz="1600" b="1" dirty="0" smtClean="0"/>
              <a:t>When configuring a client computer to be used with a proxy:</a:t>
            </a:r>
          </a:p>
          <a:p>
            <a:pPr lvl="1" eaLnBrk="1" hangingPunct="1">
              <a:defRPr/>
            </a:pPr>
            <a:r>
              <a:rPr lang="en-US" dirty="0" smtClean="0"/>
              <a:t>Specify the correct address in the proxy server settings.</a:t>
            </a:r>
          </a:p>
          <a:p>
            <a:pPr lvl="1" eaLnBrk="1" hangingPunct="1">
              <a:defRPr/>
            </a:pPr>
            <a:r>
              <a:rPr lang="en-US" sz="1400" dirty="0" smtClean="0"/>
              <a:t>Configure exceptions, including ranges.</a:t>
            </a:r>
          </a:p>
          <a:p>
            <a:pPr lvl="1" eaLnBrk="1" hangingPunct="1">
              <a:defRPr/>
            </a:pPr>
            <a:r>
              <a:rPr lang="en-US" dirty="0" smtClean="0"/>
              <a:t>Configure HTTP and FTP connections.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73" y="4114800"/>
            <a:ext cx="2433834" cy="1629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09" y="2690218"/>
            <a:ext cx="4069414" cy="30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Firewall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68425"/>
            <a:ext cx="5486400" cy="41211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Enabling or disabling port security</a:t>
            </a:r>
          </a:p>
          <a:p>
            <a:r>
              <a:rPr lang="en-US" dirty="0" smtClean="0"/>
              <a:t>Filtering inbound and outbound traffic</a:t>
            </a:r>
          </a:p>
          <a:p>
            <a:pPr lvl="1"/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Exceptions</a:t>
            </a:r>
          </a:p>
          <a:p>
            <a:r>
              <a:rPr lang="en-US" dirty="0" smtClean="0"/>
              <a:t>Reporting and logging activity</a:t>
            </a:r>
          </a:p>
          <a:p>
            <a:r>
              <a:rPr lang="en-US" dirty="0" smtClean="0"/>
              <a:t>Protecting against malware and spyware</a:t>
            </a:r>
          </a:p>
          <a:p>
            <a:r>
              <a:rPr lang="en-US" dirty="0" smtClean="0"/>
              <a:t>Blocking pop-ups</a:t>
            </a:r>
          </a:p>
          <a:p>
            <a:r>
              <a:rPr lang="en-US" dirty="0" smtClean="0"/>
              <a:t>Assigning ports</a:t>
            </a:r>
          </a:p>
          <a:p>
            <a:r>
              <a:rPr lang="en-US" dirty="0" smtClean="0"/>
              <a:t>Configuring port forwarding</a:t>
            </a:r>
          </a:p>
          <a:p>
            <a:r>
              <a:rPr lang="en-US" dirty="0" smtClean="0"/>
              <a:t>Configuring port triggering</a:t>
            </a:r>
          </a:p>
          <a:p>
            <a:r>
              <a:rPr lang="en-US" dirty="0" smtClean="0"/>
              <a:t>Enabling or disabling Windows Firewall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8319</TotalTime>
  <Words>867</Words>
  <Application>Microsoft Office PowerPoint</Application>
  <PresentationFormat>On-screen Show (4:3)</PresentationFormat>
  <Paragraphs>234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Installing and Configuring Networking  Capabilities</vt:lpstr>
      <vt:lpstr>Network Connection Types</vt:lpstr>
      <vt:lpstr>Network Location Settings</vt:lpstr>
      <vt:lpstr>Network Card Properties</vt:lpstr>
      <vt:lpstr>Alternate IP Address Configurations</vt:lpstr>
      <vt:lpstr>Windows Networking Options</vt:lpstr>
      <vt:lpstr>Directory Services</vt:lpstr>
      <vt:lpstr>Proxy Settings</vt:lpstr>
      <vt:lpstr>Windows Firewall Settings</vt:lpstr>
      <vt:lpstr>Windows Firewall Settings (Cont.)</vt:lpstr>
      <vt:lpstr>DMZs</vt:lpstr>
      <vt:lpstr>NAT Implementations</vt:lpstr>
      <vt:lpstr>DNAT</vt:lpstr>
      <vt:lpstr>Network Shares</vt:lpstr>
      <vt:lpstr>File Sharing with OS X</vt:lpstr>
      <vt:lpstr>File Sharing with UNIX or Linux</vt:lpstr>
      <vt:lpstr>Windows Administrative Shares</vt:lpstr>
      <vt:lpstr>Remote Desktop</vt:lpstr>
      <vt:lpstr>SOHO Networks</vt:lpstr>
      <vt:lpstr>Basic QoS</vt:lpstr>
      <vt:lpstr>802.11 Wireless Standards</vt:lpstr>
      <vt:lpstr>Channels</vt:lpstr>
      <vt:lpstr>Wireless Encryption</vt:lpstr>
      <vt:lpstr>WAPs</vt:lpstr>
      <vt:lpstr>SSIDs</vt:lpstr>
      <vt:lpstr>Port Forwarding and Triggering</vt:lpstr>
      <vt:lpstr>Router Settings</vt:lpstr>
      <vt:lpstr>Router Firmware</vt:lpstr>
      <vt:lpstr>UPnP </vt:lpstr>
      <vt:lpstr>Reflective Questions</vt:lpstr>
    </vt:vector>
  </TitlesOfParts>
  <Company>element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OV-ILT Template –  Content Developer Section</dc:title>
  <dc:subject>Courseware Resource Supplement</dc:subject>
  <dc:creator>Isalgado</dc:creator>
  <dc:description>Version 1.6_x000d_
03.31.03</dc:description>
  <cp:lastModifiedBy>Tricia Murphy</cp:lastModifiedBy>
  <cp:revision>148</cp:revision>
  <dcterms:created xsi:type="dcterms:W3CDTF">2004-05-21T12:27:45Z</dcterms:created>
  <dcterms:modified xsi:type="dcterms:W3CDTF">2016-02-24T18:53:15Z</dcterms:modified>
  <cp:category>Templates</cp:category>
</cp:coreProperties>
</file>