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95" r:id="rId2"/>
    <p:sldId id="340" r:id="rId3"/>
    <p:sldId id="385" r:id="rId4"/>
    <p:sldId id="341" r:id="rId5"/>
    <p:sldId id="342" r:id="rId6"/>
    <p:sldId id="386" r:id="rId7"/>
    <p:sldId id="344" r:id="rId8"/>
    <p:sldId id="343" r:id="rId9"/>
    <p:sldId id="387" r:id="rId10"/>
    <p:sldId id="345" r:id="rId11"/>
    <p:sldId id="346" r:id="rId12"/>
    <p:sldId id="347" r:id="rId13"/>
    <p:sldId id="388" r:id="rId14"/>
    <p:sldId id="389" r:id="rId15"/>
    <p:sldId id="348" r:id="rId16"/>
    <p:sldId id="390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64" r:id="rId33"/>
    <p:sldId id="366" r:id="rId34"/>
    <p:sldId id="367" r:id="rId35"/>
    <p:sldId id="368" r:id="rId36"/>
    <p:sldId id="369" r:id="rId37"/>
    <p:sldId id="370" r:id="rId38"/>
    <p:sldId id="371" r:id="rId39"/>
    <p:sldId id="372" r:id="rId40"/>
    <p:sldId id="373" r:id="rId41"/>
    <p:sldId id="374" r:id="rId42"/>
    <p:sldId id="375" r:id="rId43"/>
    <p:sldId id="376" r:id="rId44"/>
    <p:sldId id="377" r:id="rId45"/>
    <p:sldId id="380" r:id="rId46"/>
    <p:sldId id="378" r:id="rId47"/>
    <p:sldId id="379" r:id="rId48"/>
    <p:sldId id="381" r:id="rId49"/>
    <p:sldId id="382" r:id="rId50"/>
    <p:sldId id="383" r:id="rId51"/>
    <p:sldId id="384" r:id="rId52"/>
    <p:sldId id="339" r:id="rId53"/>
    <p:sldId id="311" r:id="rId54"/>
  </p:sldIdLst>
  <p:sldSz cx="9144000" cy="6858000" type="screen4x3"/>
  <p:notesSz cx="7124700" cy="9410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DC"/>
    <a:srgbClr val="FFFFCC"/>
    <a:srgbClr val="262CBE"/>
    <a:srgbClr val="DDDDDD"/>
    <a:srgbClr val="C4C4C4"/>
    <a:srgbClr val="CC3300"/>
    <a:srgbClr val="878787"/>
    <a:srgbClr val="787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6" autoAdjust="0"/>
    <p:restoredTop sz="92571" autoAdjust="0"/>
  </p:normalViewPr>
  <p:slideViewPr>
    <p:cSldViewPr>
      <p:cViewPr varScale="1">
        <p:scale>
          <a:sx n="104" d="100"/>
          <a:sy n="104" d="100"/>
        </p:scale>
        <p:origin x="-17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37013" y="0"/>
            <a:ext cx="3087687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39213"/>
            <a:ext cx="3087688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37013" y="8939213"/>
            <a:ext cx="3087687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D82F8ACB-C739-4F09-95DF-76C3D47492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413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5425" y="0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9675" y="704850"/>
            <a:ext cx="4705350" cy="35290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2788" y="4470400"/>
            <a:ext cx="5699125" cy="423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defTabSz="939800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5425" y="8937625"/>
            <a:ext cx="3087688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45" tIns="46973" rIns="93945" bIns="46973" numCol="1" anchor="b" anchorCtr="0" compatLnSpc="1">
            <a:prstTxWarp prst="textNoShape">
              <a:avLst/>
            </a:prstTxWarp>
          </a:bodyPr>
          <a:lstStyle>
            <a:lvl1pPr algn="r" defTabSz="939800">
              <a:defRPr sz="1200"/>
            </a:lvl1pPr>
          </a:lstStyle>
          <a:p>
            <a:pPr>
              <a:defRPr/>
            </a:pPr>
            <a:fld id="{55E6F97F-6DEC-4BE2-B5AC-A711940D92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109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3E20F2-5943-4543-A605-8B0E470F3A20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3937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5390F4-B10D-43B4-BE57-5B5496255C5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480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B386DA2-3C12-4ED7-83CC-B2A121BA0591}" type="slidenum">
              <a:rPr lang="en-US" altLang="en-US" smtClean="0"/>
              <a:pPr>
                <a:spcBef>
                  <a:spcPct val="0"/>
                </a:spcBef>
              </a:pPr>
              <a:t>20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39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4BEEE8-9671-4235-B122-E80723AA6799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17646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A7F3EF1-83FC-4DE5-A29D-26E6BB3E6C31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8579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1BECFE-943C-4740-B4D8-82DDBD6EC667}" type="slidenum">
              <a:rPr lang="en-US" altLang="en-US" smtClean="0"/>
              <a:pPr>
                <a:spcBef>
                  <a:spcPct val="0"/>
                </a:spcBef>
              </a:pPr>
              <a:t>39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1825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11F9888-F10F-4FD3-9248-6DF41CE3E149}" type="slidenum">
              <a:rPr lang="en-US" altLang="en-US" smtClean="0"/>
              <a:pPr>
                <a:spcBef>
                  <a:spcPct val="0"/>
                </a:spcBef>
              </a:pPr>
              <a:t>40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58845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473EFBE-608B-451D-9B92-CBBC0BB1BB43}" type="slidenum">
              <a:rPr lang="en-US" altLang="en-US" smtClean="0"/>
              <a:pPr>
                <a:spcBef>
                  <a:spcPct val="0"/>
                </a:spcBef>
              </a:pPr>
              <a:t>42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3554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94A6A2-52FC-4C98-93FA-318626393FE0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84006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78E59F-5D7B-499B-A468-684C127914AA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8813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E994DE-02B2-4332-A5FF-A553479BBC38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003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2A08923-E422-445B-8806-E6D6278F0DD2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1423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3E33BC4-B6F4-4103-9F89-F1FD4605EB8F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9608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06216B-36B1-4B36-95AF-820655511CF0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34421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98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F7186F-D9E7-4962-919B-0AA5DD011911}" type="slidenum">
              <a:rPr lang="en-US" smtClean="0"/>
              <a:pPr eaLnBrk="1" hangingPunct="1"/>
              <a:t>53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2207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0AB40D5-99FD-403E-AC74-B351AA0D4CC5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8774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1ECEDB1-5206-4D90-9F77-FF3EE41F0BA8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174704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223AB54-61B8-4177-973B-ADCD582E961E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1865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BC8E03-9C0E-4F2A-B5F9-C94F3168161C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78225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0CFEA5-29F1-4A45-972A-BBC59DC1756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544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50C66-495C-4663-A50E-9CD555CF98F8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6490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98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9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B650C66-495C-4663-A50E-9CD555CF98F8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6571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54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3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0450"/>
            <a:ext cx="4038600" cy="5340350"/>
          </a:xfr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4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2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0450"/>
            <a:ext cx="4038600" cy="5340350"/>
          </a:xfr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lang="en-US" sz="1600" b="1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276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i="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39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4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0450"/>
            <a:ext cx="8229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1613"/>
            <a:ext cx="68532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3"/>
          <p:cNvSpPr>
            <a:spLocks noChangeArrowheads="1"/>
          </p:cNvSpPr>
          <p:nvPr/>
        </p:nvSpPr>
        <p:spPr bwMode="white">
          <a:xfrm>
            <a:off x="8178800" y="6551613"/>
            <a:ext cx="965200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895" tIns="41272" rIns="88895" bIns="41272">
            <a:spAutoFit/>
          </a:bodyPr>
          <a:lstStyle/>
          <a:p>
            <a:pPr algn="ctr" eaLnBrk="0" hangingPunct="0">
              <a:spcBef>
                <a:spcPct val="50000"/>
              </a:spcBef>
              <a:tabLst>
                <a:tab pos="857250" algn="r"/>
              </a:tabLst>
            </a:pPr>
            <a:r>
              <a:rPr lang="en-US" sz="800" dirty="0">
                <a:solidFill>
                  <a:srgbClr val="C4C4C4"/>
                </a:solidFill>
              </a:rPr>
              <a:t>OV </a:t>
            </a:r>
            <a:r>
              <a:rPr lang="en-US" sz="800" dirty="0" smtClean="0">
                <a:solidFill>
                  <a:srgbClr val="C4C4C4"/>
                </a:solidFill>
              </a:rPr>
              <a:t>13 </a:t>
            </a:r>
            <a:r>
              <a:rPr lang="en-US" sz="800" dirty="0">
                <a:solidFill>
                  <a:srgbClr val="C4C4C4"/>
                </a:solidFill>
              </a:rPr>
              <a:t>- </a:t>
            </a:r>
            <a:fld id="{B4BB2389-B011-493F-BC0E-7785D9F75971}" type="slidenum">
              <a:rPr lang="en-US" sz="800">
                <a:solidFill>
                  <a:srgbClr val="C4C4C4"/>
                </a:solidFill>
              </a:rPr>
              <a:pPr algn="ctr" eaLnBrk="0" hangingPunct="0">
                <a:spcBef>
                  <a:spcPct val="50000"/>
                </a:spcBef>
                <a:tabLst>
                  <a:tab pos="857250" algn="r"/>
                </a:tabLst>
              </a:pPr>
              <a:t>‹#›</a:t>
            </a:fld>
            <a:endParaRPr lang="en-US" sz="800" dirty="0">
              <a:solidFill>
                <a:srgbClr val="C4C4C4"/>
              </a:solidFill>
            </a:endParaRPr>
          </a:p>
        </p:txBody>
      </p:sp>
      <p:sp>
        <p:nvSpPr>
          <p:cNvPr id="1029" name="Rectangle 14"/>
          <p:cNvSpPr>
            <a:spLocks noChangeArrowheads="1"/>
          </p:cNvSpPr>
          <p:nvPr/>
        </p:nvSpPr>
        <p:spPr bwMode="auto">
          <a:xfrm>
            <a:off x="-19050" y="6551613"/>
            <a:ext cx="375285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2" tIns="44447" rIns="90482" bIns="44447">
            <a:spAutoFit/>
          </a:bodyPr>
          <a:lstStyle/>
          <a:p>
            <a:pPr algn="r" eaLnBrk="0" hangingPunct="0"/>
            <a:r>
              <a:rPr lang="en-US" sz="1000" dirty="0">
                <a:solidFill>
                  <a:srgbClr val="D9D9D9"/>
                </a:solidFill>
              </a:rPr>
              <a:t>Copyright © </a:t>
            </a:r>
            <a:r>
              <a:rPr lang="en-US" sz="1000" dirty="0" smtClean="0">
                <a:solidFill>
                  <a:srgbClr val="D9D9D9"/>
                </a:solidFill>
              </a:rPr>
              <a:t>2016 </a:t>
            </a:r>
            <a:r>
              <a:rPr lang="en-US" sz="1000" b="1" dirty="0">
                <a:solidFill>
                  <a:srgbClr val="D9D9D9"/>
                </a:solidFill>
              </a:rPr>
              <a:t>Logical Operations, Inc</a:t>
            </a:r>
            <a:r>
              <a:rPr lang="en-US" sz="1000" dirty="0">
                <a:solidFill>
                  <a:srgbClr val="D9D9D9"/>
                </a:solidFill>
              </a:rPr>
              <a:t>. All rights reserved.</a:t>
            </a:r>
          </a:p>
        </p:txBody>
      </p:sp>
      <p:pic>
        <p:nvPicPr>
          <p:cNvPr id="1031" name="Picture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9144000" cy="93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i="1">
          <a:solidFill>
            <a:schemeClr val="bg1"/>
          </a:solidFill>
          <a:latin typeface="Arial Black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600" b="1">
          <a:solidFill>
            <a:schemeClr val="tx1"/>
          </a:solidFill>
          <a:latin typeface="+mn-lt"/>
          <a:ea typeface="+mn-ea"/>
          <a:cs typeface="+mn-cs"/>
        </a:defRPr>
      </a:lvl1pPr>
      <a:lvl2pPr marL="460375" indent="-223838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2pPr>
      <a:lvl3pPr marL="68262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3pPr>
      <a:lvl4pPr marL="917575" indent="-234950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4pPr>
      <a:lvl5pPr marL="1146175" indent="-231775" algn="l" rtl="0" eaLnBrk="0" fontAlgn="base" hangingPunct="0">
        <a:spcBef>
          <a:spcPct val="20000"/>
        </a:spcBef>
        <a:spcAft>
          <a:spcPct val="0"/>
        </a:spcAft>
        <a:buClr>
          <a:srgbClr val="009DDC"/>
        </a:buClr>
        <a:buFont typeface="Wingdings" panose="05000000000000000000" pitchFamily="2" charset="2"/>
        <a:buChar char="§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8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36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3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48.png"/><Relationship Id="rId7" Type="http://schemas.openxmlformats.org/officeDocument/2006/relationships/image" Target="../media/image74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Networking Technologies</a:t>
            </a:r>
            <a:endParaRPr lang="en-US" sz="140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02613" cy="3435350"/>
          </a:xfrm>
        </p:spPr>
        <p:txBody>
          <a:bodyPr/>
          <a:lstStyle/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TCP/IP Properties and Characteristics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TCP/IP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Internet Connections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dirty="0" smtClean="0"/>
              <a:t>Ports and Protocols</a:t>
            </a:r>
          </a:p>
          <a:p>
            <a:pPr marL="228600" indent="-228600" eaLnBrk="1" hangingPunct="1">
              <a:buClr>
                <a:srgbClr val="009DDC"/>
              </a:buClr>
              <a:buFont typeface="Wingdings" pitchFamily="2" charset="2"/>
              <a:buChar char="§"/>
            </a:pPr>
            <a:r>
              <a:rPr lang="en-US" sz="1600" b="1" dirty="0" smtClean="0"/>
              <a:t>Networkin</a:t>
            </a:r>
            <a:r>
              <a:rPr lang="en-US" dirty="0" smtClean="0"/>
              <a:t>g Tools</a:t>
            </a:r>
            <a:endParaRPr lang="en-US" sz="1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Coaxial Cables</a:t>
            </a:r>
          </a:p>
        </p:txBody>
      </p:sp>
      <p:pic>
        <p:nvPicPr>
          <p:cNvPr id="18435" name="Content Placeholder 3" descr="f0858113-2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895600"/>
            <a:ext cx="6942138" cy="2149475"/>
          </a:xfrm>
        </p:spPr>
      </p:pic>
      <p:sp>
        <p:nvSpPr>
          <p:cNvPr id="18436" name="Line 139"/>
          <p:cNvSpPr>
            <a:spLocks noChangeShapeType="1"/>
          </p:cNvSpPr>
          <p:nvPr/>
        </p:nvSpPr>
        <p:spPr bwMode="auto">
          <a:xfrm rot="16200000" flipV="1">
            <a:off x="5864225" y="3306763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5410200" y="2652713"/>
            <a:ext cx="1476375" cy="42068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Non-conductive </a:t>
            </a:r>
            <a:r>
              <a:rPr lang="en-US" sz="1100" b="1" dirty="0" smtClean="0">
                <a:solidFill>
                  <a:schemeClr val="tx1"/>
                </a:solidFill>
              </a:rPr>
              <a:t>insulated coating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438" name="Line 139"/>
          <p:cNvSpPr>
            <a:spLocks noChangeShapeType="1"/>
          </p:cNvSpPr>
          <p:nvPr/>
        </p:nvSpPr>
        <p:spPr bwMode="auto">
          <a:xfrm rot="16200000" flipV="1">
            <a:off x="4035425" y="3022601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581400" y="2514600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Braided </a:t>
            </a:r>
            <a:r>
              <a:rPr lang="en-US" sz="1100" b="1" dirty="0" smtClean="0">
                <a:solidFill>
                  <a:schemeClr val="tx1"/>
                </a:solidFill>
              </a:rPr>
              <a:t>shielding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8440" name="Line 139"/>
          <p:cNvSpPr>
            <a:spLocks noChangeShapeType="1"/>
          </p:cNvSpPr>
          <p:nvPr/>
        </p:nvSpPr>
        <p:spPr bwMode="auto">
          <a:xfrm rot="16200000" flipV="1">
            <a:off x="7340600" y="3927476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886575" y="3271838"/>
            <a:ext cx="1476375" cy="422275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Single </a:t>
            </a:r>
            <a:r>
              <a:rPr lang="en-US" sz="1100" b="1" dirty="0" smtClean="0">
                <a:solidFill>
                  <a:schemeClr val="tx1"/>
                </a:solidFill>
              </a:rPr>
              <a:t>copper conductor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Coaxial Cable and Connector Types</a:t>
            </a:r>
          </a:p>
        </p:txBody>
      </p:sp>
      <p:pic>
        <p:nvPicPr>
          <p:cNvPr id="20487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3933557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5229225" y="5963970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RG8 </a:t>
            </a:r>
            <a:r>
              <a:rPr lang="en-US" sz="1100" b="1" dirty="0" smtClean="0">
                <a:solidFill>
                  <a:schemeClr val="tx1"/>
                </a:solidFill>
              </a:rPr>
              <a:t>connector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8" y="1554935"/>
            <a:ext cx="2438400" cy="198042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4961" y="3292102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BNC </a:t>
            </a:r>
            <a:r>
              <a:rPr lang="en-US" sz="1100" b="1" dirty="0" smtClean="0">
                <a:solidFill>
                  <a:schemeClr val="tx1"/>
                </a:solidFill>
              </a:rPr>
              <a:t>connector</a:t>
            </a:r>
            <a:endParaRPr lang="en-US" sz="11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38" y="1469872"/>
            <a:ext cx="2247619" cy="176190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781800" y="2971800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F-connector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Fiber Optic Cables</a:t>
            </a:r>
          </a:p>
        </p:txBody>
      </p:sp>
      <p:pic>
        <p:nvPicPr>
          <p:cNvPr id="22531" name="Picture 2" descr="f0859874-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1738313"/>
            <a:ext cx="72136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295400" y="1905000"/>
            <a:ext cx="1476375" cy="3810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Outer </a:t>
            </a:r>
            <a:r>
              <a:rPr lang="en-US" sz="1100" b="1" dirty="0" smtClean="0">
                <a:solidFill>
                  <a:schemeClr val="tx1"/>
                </a:solidFill>
              </a:rPr>
              <a:t>jacket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038600" y="2133600"/>
            <a:ext cx="1476375" cy="3810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Coating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570538" y="2095500"/>
            <a:ext cx="1476375" cy="4191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Cladding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00700" y="4572000"/>
            <a:ext cx="2362200" cy="4191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Glass or </a:t>
            </a:r>
            <a:r>
              <a:rPr lang="en-US" sz="1100" b="1" dirty="0" smtClean="0">
                <a:solidFill>
                  <a:schemeClr val="tx1"/>
                </a:solidFill>
              </a:rPr>
              <a:t>plastic core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87600" y="4572000"/>
            <a:ext cx="2362200" cy="4191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Strengthening </a:t>
            </a:r>
            <a:r>
              <a:rPr lang="en-US" sz="1100" b="1" dirty="0" smtClean="0">
                <a:solidFill>
                  <a:schemeClr val="tx1"/>
                </a:solidFill>
              </a:rPr>
              <a:t>fibers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3830031" y="5784850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Single core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85532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Fiber Optic Cables (Cont.)</a:t>
            </a:r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3366312" y="5784850"/>
            <a:ext cx="2421355" cy="684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Dual core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FRP = Flexible Reinforced Plastic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881" y="1887071"/>
            <a:ext cx="5324238" cy="325072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909881" y="1887071"/>
            <a:ext cx="2662119" cy="39892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Line 205"/>
          <p:cNvSpPr>
            <a:spLocks noChangeShapeType="1"/>
          </p:cNvSpPr>
          <p:nvPr/>
        </p:nvSpPr>
        <p:spPr bwMode="auto">
          <a:xfrm flipV="1">
            <a:off x="3212685" y="3430992"/>
            <a:ext cx="7732" cy="5314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205"/>
          <p:cNvSpPr>
            <a:spLocks noChangeShapeType="1"/>
          </p:cNvSpPr>
          <p:nvPr/>
        </p:nvSpPr>
        <p:spPr bwMode="auto">
          <a:xfrm flipV="1">
            <a:off x="3220417" y="3583391"/>
            <a:ext cx="152400" cy="37900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Line 205"/>
          <p:cNvSpPr>
            <a:spLocks noChangeShapeType="1"/>
          </p:cNvSpPr>
          <p:nvPr/>
        </p:nvSpPr>
        <p:spPr bwMode="auto">
          <a:xfrm flipH="1" flipV="1">
            <a:off x="5293777" y="3282526"/>
            <a:ext cx="464511" cy="758314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205"/>
          <p:cNvSpPr>
            <a:spLocks noChangeShapeType="1"/>
          </p:cNvSpPr>
          <p:nvPr/>
        </p:nvSpPr>
        <p:spPr bwMode="auto">
          <a:xfrm flipH="1" flipV="1">
            <a:off x="4491092" y="2866638"/>
            <a:ext cx="1267195" cy="117420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875126" y="4009835"/>
            <a:ext cx="1815213" cy="260229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FRP strength member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868314" y="3922555"/>
            <a:ext cx="688741" cy="236571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Fiber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97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Fiber Optic Cables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595" y="1516520"/>
            <a:ext cx="3056810" cy="847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639" y="4854784"/>
            <a:ext cx="2685926" cy="9918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015" y="2950282"/>
            <a:ext cx="2776863" cy="1318426"/>
          </a:xfrm>
          <a:prstGeom prst="rect">
            <a:avLst/>
          </a:prstGeom>
        </p:spPr>
      </p:pic>
      <p:sp>
        <p:nvSpPr>
          <p:cNvPr id="7" name="Text Box 307"/>
          <p:cNvSpPr txBox="1">
            <a:spLocks noChangeArrowheads="1"/>
          </p:cNvSpPr>
          <p:nvPr/>
        </p:nvSpPr>
        <p:spPr bwMode="auto">
          <a:xfrm>
            <a:off x="3361321" y="2364206"/>
            <a:ext cx="24213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Single mode</a:t>
            </a:r>
            <a:endParaRPr lang="en-US" sz="1100" b="1" dirty="0"/>
          </a:p>
        </p:txBody>
      </p:sp>
      <p:sp>
        <p:nvSpPr>
          <p:cNvPr id="8" name="Text Box 307"/>
          <p:cNvSpPr txBox="1">
            <a:spLocks noChangeArrowheads="1"/>
          </p:cNvSpPr>
          <p:nvPr/>
        </p:nvSpPr>
        <p:spPr bwMode="auto">
          <a:xfrm>
            <a:off x="3374768" y="4358996"/>
            <a:ext cx="24213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Step index multimode</a:t>
            </a:r>
            <a:endParaRPr lang="en-US" sz="1100" b="1" dirty="0"/>
          </a:p>
        </p:txBody>
      </p:sp>
      <p:sp>
        <p:nvSpPr>
          <p:cNvPr id="9" name="Text Box 307"/>
          <p:cNvSpPr txBox="1">
            <a:spLocks noChangeArrowheads="1"/>
          </p:cNvSpPr>
          <p:nvPr/>
        </p:nvSpPr>
        <p:spPr bwMode="auto">
          <a:xfrm>
            <a:off x="3365803" y="5869094"/>
            <a:ext cx="24213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Graded index multimode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56696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Fiber Optic Connectors</a:t>
            </a:r>
          </a:p>
        </p:txBody>
      </p:sp>
      <p:sp>
        <p:nvSpPr>
          <p:cNvPr id="25604" name="Text Box 1028"/>
          <p:cNvSpPr txBox="1">
            <a:spLocks noChangeArrowheads="1"/>
          </p:cNvSpPr>
          <p:nvPr/>
        </p:nvSpPr>
        <p:spPr bwMode="auto">
          <a:xfrm>
            <a:off x="2522538" y="2998692"/>
            <a:ext cx="365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ST</a:t>
            </a:r>
          </a:p>
        </p:txBody>
      </p:sp>
      <p:sp>
        <p:nvSpPr>
          <p:cNvPr id="25605" name="Text Box 1029"/>
          <p:cNvSpPr txBox="1">
            <a:spLocks noChangeArrowheads="1"/>
          </p:cNvSpPr>
          <p:nvPr/>
        </p:nvSpPr>
        <p:spPr bwMode="auto">
          <a:xfrm>
            <a:off x="4338638" y="2998692"/>
            <a:ext cx="382587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SC</a:t>
            </a:r>
          </a:p>
        </p:txBody>
      </p:sp>
      <p:sp>
        <p:nvSpPr>
          <p:cNvPr id="25606" name="Text Box 1030"/>
          <p:cNvSpPr txBox="1">
            <a:spLocks noChangeArrowheads="1"/>
          </p:cNvSpPr>
          <p:nvPr/>
        </p:nvSpPr>
        <p:spPr bwMode="auto">
          <a:xfrm>
            <a:off x="6105525" y="2998692"/>
            <a:ext cx="3730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FC</a:t>
            </a:r>
          </a:p>
        </p:txBody>
      </p:sp>
      <p:sp>
        <p:nvSpPr>
          <p:cNvPr id="25607" name="Text Box 1031"/>
          <p:cNvSpPr txBox="1">
            <a:spLocks noChangeArrowheads="1"/>
          </p:cNvSpPr>
          <p:nvPr/>
        </p:nvSpPr>
        <p:spPr bwMode="auto">
          <a:xfrm>
            <a:off x="4195763" y="4921626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SMA</a:t>
            </a:r>
          </a:p>
        </p:txBody>
      </p:sp>
      <p:sp>
        <p:nvSpPr>
          <p:cNvPr id="25611" name="Text Box 1035"/>
          <p:cNvSpPr txBox="1">
            <a:spLocks noChangeArrowheads="1"/>
          </p:cNvSpPr>
          <p:nvPr/>
        </p:nvSpPr>
        <p:spPr bwMode="auto">
          <a:xfrm>
            <a:off x="5956300" y="4921626"/>
            <a:ext cx="615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MT-RJ</a:t>
            </a:r>
          </a:p>
        </p:txBody>
      </p:sp>
      <p:sp>
        <p:nvSpPr>
          <p:cNvPr id="25612" name="Text Box 1036"/>
          <p:cNvSpPr txBox="1">
            <a:spLocks noChangeArrowheads="1"/>
          </p:cNvSpPr>
          <p:nvPr/>
        </p:nvSpPr>
        <p:spPr bwMode="auto">
          <a:xfrm>
            <a:off x="2522538" y="4921626"/>
            <a:ext cx="3730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LC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52" y="2111377"/>
            <a:ext cx="1496030" cy="8099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14" y="3929443"/>
            <a:ext cx="1324510" cy="86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277" y="3934208"/>
            <a:ext cx="1505559" cy="857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278" y="2086484"/>
            <a:ext cx="1658020" cy="8385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985" y="3915151"/>
            <a:ext cx="1496030" cy="8957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699" y="2086484"/>
            <a:ext cx="1610802" cy="84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31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Connections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29753"/>
            <a:ext cx="1323975" cy="1638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443" y="2743200"/>
            <a:ext cx="2662517" cy="1841161"/>
          </a:xfrm>
          <a:prstGeom prst="rect">
            <a:avLst/>
          </a:prstGeom>
        </p:spPr>
      </p:pic>
      <p:sp>
        <p:nvSpPr>
          <p:cNvPr id="6" name="Text Box 1028"/>
          <p:cNvSpPr txBox="1">
            <a:spLocks noChangeArrowheads="1"/>
          </p:cNvSpPr>
          <p:nvPr/>
        </p:nvSpPr>
        <p:spPr bwMode="auto">
          <a:xfrm>
            <a:off x="1997167" y="4800600"/>
            <a:ext cx="103906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Radio waves</a:t>
            </a:r>
            <a:endParaRPr lang="en-US" altLang="en-US" sz="1100" b="1" dirty="0"/>
          </a:p>
        </p:txBody>
      </p:sp>
      <p:sp>
        <p:nvSpPr>
          <p:cNvPr id="7" name="Text Box 1028"/>
          <p:cNvSpPr txBox="1">
            <a:spLocks noChangeArrowheads="1"/>
          </p:cNvSpPr>
          <p:nvPr/>
        </p:nvSpPr>
        <p:spPr bwMode="auto">
          <a:xfrm>
            <a:off x="6472549" y="4800600"/>
            <a:ext cx="72327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Satellite</a:t>
            </a:r>
            <a:endParaRPr lang="en-US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864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Other Network Connection Methods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68" y="2357571"/>
            <a:ext cx="2142857" cy="2142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450" y="2076450"/>
            <a:ext cx="2705100" cy="2705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357571"/>
            <a:ext cx="2142857" cy="2142857"/>
          </a:xfrm>
          <a:prstGeom prst="rect">
            <a:avLst/>
          </a:prstGeom>
        </p:spPr>
      </p:pic>
      <p:sp>
        <p:nvSpPr>
          <p:cNvPr id="8" name="Text Box 307"/>
          <p:cNvSpPr txBox="1">
            <a:spLocks noChangeArrowheads="1"/>
          </p:cNvSpPr>
          <p:nvPr/>
        </p:nvSpPr>
        <p:spPr bwMode="auto">
          <a:xfrm>
            <a:off x="1090032" y="4350663"/>
            <a:ext cx="163972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USB network adapter</a:t>
            </a:r>
            <a:endParaRPr lang="en-US" sz="1100" b="1" dirty="0"/>
          </a:p>
        </p:txBody>
      </p:sp>
      <p:sp>
        <p:nvSpPr>
          <p:cNvPr id="9" name="Text Box 307"/>
          <p:cNvSpPr txBox="1">
            <a:spLocks noChangeArrowheads="1"/>
          </p:cNvSpPr>
          <p:nvPr/>
        </p:nvSpPr>
        <p:spPr bwMode="auto">
          <a:xfrm>
            <a:off x="3579964" y="4350663"/>
            <a:ext cx="1984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FireWire network adapter</a:t>
            </a:r>
            <a:endParaRPr lang="en-US" sz="1100" b="1" dirty="0"/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6480192" y="4355145"/>
            <a:ext cx="19840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RS-232 null modem cable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7724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/>
          <p:nvPr/>
        </p:nvCxnSpPr>
        <p:spPr>
          <a:xfrm flipV="1">
            <a:off x="8124914" y="3796560"/>
            <a:ext cx="0" cy="75999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757648" y="3805812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086600" y="3636962"/>
            <a:ext cx="0" cy="91959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400800" y="2712389"/>
            <a:ext cx="0" cy="919592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8127951" y="2891096"/>
            <a:ext cx="0" cy="759994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TCP/IP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639160" y="1894680"/>
            <a:ext cx="86631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27452" y="3631927"/>
            <a:ext cx="7300499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3513429" y="1885851"/>
            <a:ext cx="0" cy="3492151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44644" y="5364147"/>
            <a:ext cx="866315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842091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79562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3347174" y="2951624"/>
            <a:ext cx="0" cy="1346375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974851" y="2961017"/>
            <a:ext cx="137160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2539742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99" y="3122339"/>
            <a:ext cx="444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74" y="3360464"/>
            <a:ext cx="9683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2636030" y="4293142"/>
            <a:ext cx="715963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876377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Alex Tong\Desktop\9_13_ppt\new icons\inter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4117395"/>
            <a:ext cx="942975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 descr="C:\Users\Alex Tong\Desktop\rack_serv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2425" y="3508950"/>
            <a:ext cx="14001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28233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926" y="2444402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098" y="4141516"/>
            <a:ext cx="1285875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" descr="comput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01" y="4136478"/>
            <a:ext cx="4445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Text Box 307"/>
          <p:cNvSpPr txBox="1">
            <a:spLocks noChangeArrowheads="1"/>
          </p:cNvSpPr>
          <p:nvPr/>
        </p:nvSpPr>
        <p:spPr bwMode="auto">
          <a:xfrm>
            <a:off x="2043950" y="6029236"/>
            <a:ext cx="514617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TCP/IP enables communication across different network types.</a:t>
            </a:r>
            <a:endParaRPr lang="en-US" sz="11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388" y="3496399"/>
            <a:ext cx="1062612" cy="43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6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IPv4 Addresses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057400" y="2590800"/>
            <a:ext cx="6324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11010000.01111011.00101101.00010010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208.123.45.18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332163" y="1951038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Network </a:t>
            </a:r>
            <a:r>
              <a:rPr lang="en-US" sz="1100" b="1" dirty="0" smtClean="0">
                <a:solidFill>
                  <a:schemeClr val="tx1"/>
                </a:solidFill>
              </a:rPr>
              <a:t>segment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184900" y="1935163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Node </a:t>
            </a:r>
            <a:r>
              <a:rPr lang="en-US" sz="1100" b="1" dirty="0" smtClean="0">
                <a:solidFill>
                  <a:schemeClr val="tx1"/>
                </a:solidFill>
              </a:rPr>
              <a:t>segment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66775" y="2690813"/>
            <a:ext cx="10382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66775" y="3810000"/>
            <a:ext cx="10382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Decimal</a:t>
            </a:r>
          </a:p>
        </p:txBody>
      </p:sp>
    </p:spTree>
    <p:extLst>
      <p:ext uri="{BB962C8B-B14F-4D97-AF65-F5344CB8AC3E}">
        <p14:creationId xmlns:p14="http://schemas.microsoft.com/office/powerpoint/2010/main" val="19650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Network Interface Card Characteristics</a:t>
            </a:r>
          </a:p>
        </p:txBody>
      </p:sp>
      <p:pic>
        <p:nvPicPr>
          <p:cNvPr id="10243" name="Picture 1034" descr="D:\FromSourceSafe\A+\photos\reversenetc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7" y="1520825"/>
            <a:ext cx="420211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Line 1032"/>
          <p:cNvSpPr>
            <a:spLocks noChangeShapeType="1"/>
          </p:cNvSpPr>
          <p:nvPr/>
        </p:nvSpPr>
        <p:spPr bwMode="auto">
          <a:xfrm>
            <a:off x="5140325" y="1989138"/>
            <a:ext cx="1587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5" name="Line 1035"/>
          <p:cNvSpPr>
            <a:spLocks noChangeShapeType="1"/>
          </p:cNvSpPr>
          <p:nvPr/>
        </p:nvSpPr>
        <p:spPr bwMode="auto">
          <a:xfrm rot="-5400000">
            <a:off x="3018631" y="2918619"/>
            <a:ext cx="1588" cy="1219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246" name="Rectangle 1036"/>
          <p:cNvSpPr>
            <a:spLocks noChangeArrowheads="1"/>
          </p:cNvSpPr>
          <p:nvPr/>
        </p:nvSpPr>
        <p:spPr bwMode="auto">
          <a:xfrm>
            <a:off x="4795837" y="2633663"/>
            <a:ext cx="641350" cy="1158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0247" name="AutoShape 1037"/>
          <p:cNvSpPr>
            <a:spLocks/>
          </p:cNvSpPr>
          <p:nvPr/>
        </p:nvSpPr>
        <p:spPr bwMode="auto">
          <a:xfrm>
            <a:off x="3368675" y="3995738"/>
            <a:ext cx="203200" cy="696912"/>
          </a:xfrm>
          <a:prstGeom prst="leftBrace">
            <a:avLst>
              <a:gd name="adj1" fmla="val 28581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2" name="Rounded Rectangle 11"/>
          <p:cNvSpPr/>
          <p:nvPr/>
        </p:nvSpPr>
        <p:spPr>
          <a:xfrm>
            <a:off x="4259262" y="1635125"/>
            <a:ext cx="1762125" cy="40481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Physical </a:t>
            </a:r>
            <a:r>
              <a:rPr lang="en-US" sz="1100" b="1" dirty="0" smtClean="0">
                <a:solidFill>
                  <a:schemeClr val="tx1"/>
                </a:solidFill>
              </a:rPr>
              <a:t>network </a:t>
            </a:r>
            <a:r>
              <a:rPr lang="en-US" sz="1100" b="1" dirty="0">
                <a:solidFill>
                  <a:schemeClr val="tx1"/>
                </a:solidFill>
              </a:rPr>
              <a:t>a</a:t>
            </a:r>
            <a:r>
              <a:rPr lang="en-US" sz="1100" b="1" dirty="0" smtClean="0">
                <a:solidFill>
                  <a:schemeClr val="tx1"/>
                </a:solidFill>
              </a:rPr>
              <a:t>ddress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136650" y="3324225"/>
            <a:ext cx="1762125" cy="4064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Network </a:t>
            </a:r>
            <a:r>
              <a:rPr lang="en-US" sz="1100" b="1" dirty="0" smtClean="0">
                <a:solidFill>
                  <a:schemeClr val="tx1"/>
                </a:solidFill>
              </a:rPr>
              <a:t>connection </a:t>
            </a:r>
            <a:r>
              <a:rPr lang="en-US" sz="1100" b="1" dirty="0">
                <a:solidFill>
                  <a:schemeClr val="tx1"/>
                </a:solidFill>
              </a:rPr>
              <a:t>p</a:t>
            </a:r>
            <a:r>
              <a:rPr lang="en-US" sz="1100" b="1" dirty="0" smtClean="0">
                <a:solidFill>
                  <a:schemeClr val="tx1"/>
                </a:solidFill>
              </a:rPr>
              <a:t>ort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617662" y="4141788"/>
            <a:ext cx="1762125" cy="404812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Status </a:t>
            </a:r>
            <a:r>
              <a:rPr lang="en-US" sz="1100" b="1" dirty="0" smtClean="0">
                <a:solidFill>
                  <a:schemeClr val="tx1"/>
                </a:solidFill>
              </a:rPr>
              <a:t>indicator </a:t>
            </a:r>
            <a:r>
              <a:rPr lang="en-US" sz="1100" b="1" dirty="0">
                <a:solidFill>
                  <a:schemeClr val="tx1"/>
                </a:solidFill>
              </a:rPr>
              <a:t>l</a:t>
            </a:r>
            <a:r>
              <a:rPr lang="en-US" sz="1100" b="1" dirty="0" smtClean="0">
                <a:solidFill>
                  <a:schemeClr val="tx1"/>
                </a:solidFill>
              </a:rPr>
              <a:t>ights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5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Subnet Masks</a:t>
            </a:r>
          </a:p>
        </p:txBody>
      </p:sp>
      <p:sp>
        <p:nvSpPr>
          <p:cNvPr id="33795" name="Line 9"/>
          <p:cNvSpPr>
            <a:spLocks noChangeShapeType="1"/>
          </p:cNvSpPr>
          <p:nvPr/>
        </p:nvSpPr>
        <p:spPr bwMode="auto">
          <a:xfrm>
            <a:off x="3303758" y="3633788"/>
            <a:ext cx="2362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3511125" y="2657475"/>
            <a:ext cx="2154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139.87.140.76</a:t>
            </a:r>
          </a:p>
        </p:txBody>
      </p:sp>
      <p:sp>
        <p:nvSpPr>
          <p:cNvPr id="33797" name="Text Box 11"/>
          <p:cNvSpPr txBox="1">
            <a:spLocks noChangeArrowheads="1"/>
          </p:cNvSpPr>
          <p:nvPr/>
        </p:nvSpPr>
        <p:spPr bwMode="auto">
          <a:xfrm>
            <a:off x="3360865" y="3144838"/>
            <a:ext cx="1811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255.255.0.0</a:t>
            </a:r>
          </a:p>
        </p:txBody>
      </p:sp>
      <p:sp>
        <p:nvSpPr>
          <p:cNvPr id="33798" name="Text Box 15"/>
          <p:cNvSpPr txBox="1">
            <a:spLocks noChangeArrowheads="1"/>
          </p:cNvSpPr>
          <p:nvPr/>
        </p:nvSpPr>
        <p:spPr bwMode="auto">
          <a:xfrm>
            <a:off x="3516664" y="3738563"/>
            <a:ext cx="163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b="1" dirty="0"/>
              <a:t>139.87.0.0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19200" y="2747815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IP </a:t>
            </a:r>
            <a:r>
              <a:rPr lang="en-US" sz="1100" b="1" dirty="0" smtClean="0">
                <a:solidFill>
                  <a:schemeClr val="tx1"/>
                </a:solidFill>
              </a:rPr>
              <a:t>address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19200" y="3237630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Subnet </a:t>
            </a:r>
            <a:r>
              <a:rPr lang="en-US" sz="1100" b="1" dirty="0" smtClean="0">
                <a:solidFill>
                  <a:schemeClr val="tx1"/>
                </a:solidFill>
              </a:rPr>
              <a:t>mask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19200" y="3816925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Network ID</a:t>
            </a:r>
          </a:p>
        </p:txBody>
      </p:sp>
      <p:sp>
        <p:nvSpPr>
          <p:cNvPr id="33803" name="Line 113"/>
          <p:cNvSpPr>
            <a:spLocks noChangeShapeType="1"/>
          </p:cNvSpPr>
          <p:nvPr/>
        </p:nvSpPr>
        <p:spPr bwMode="auto">
          <a:xfrm rot="10800000">
            <a:off x="5232037" y="3394075"/>
            <a:ext cx="88308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060265" y="3062758"/>
            <a:ext cx="2209800" cy="654554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Removes the node portion of the IP address</a:t>
            </a:r>
          </a:p>
        </p:txBody>
      </p:sp>
    </p:spTree>
    <p:extLst>
      <p:ext uri="{BB962C8B-B14F-4D97-AF65-F5344CB8AC3E}">
        <p14:creationId xmlns:p14="http://schemas.microsoft.com/office/powerpoint/2010/main" val="276341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Gateways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838200" y="2149985"/>
            <a:ext cx="3657600" cy="2063750"/>
          </a:xfrm>
        </p:spPr>
        <p:txBody>
          <a:bodyPr/>
          <a:lstStyle/>
          <a:p>
            <a:pPr marL="0" indent="0" eaLnBrk="1" hangingPunct="1">
              <a:buClr>
                <a:srgbClr val="009DDC"/>
              </a:buClr>
              <a:buNone/>
            </a:pPr>
            <a:r>
              <a:rPr lang="en-US" altLang="en-US" sz="1600" b="1" dirty="0" smtClean="0"/>
              <a:t>Gateway: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Converts data between incompatible systems or devices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Translates data between different operating systems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Implemented as hardware, software, or both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648200" y="2199413"/>
            <a:ext cx="36576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kern="0" dirty="0" smtClean="0"/>
              <a:t>Default gateway:</a:t>
            </a:r>
          </a:p>
          <a:p>
            <a:pPr eaLnBrk="1" hangingPunct="1"/>
            <a:r>
              <a:rPr lang="en-US" altLang="en-US" kern="0" dirty="0" smtClean="0"/>
              <a:t>Address where traffic for other networks is sent</a:t>
            </a:r>
          </a:p>
          <a:p>
            <a:pPr eaLnBrk="1" hangingPunct="1"/>
            <a:r>
              <a:rPr lang="en-US" altLang="en-US" kern="0" dirty="0" smtClean="0"/>
              <a:t>Normally the address of a network router</a:t>
            </a:r>
          </a:p>
          <a:p>
            <a:pPr eaLnBrk="1" hangingPunct="1"/>
            <a:r>
              <a:rPr lang="en-US" altLang="en-US" kern="0" dirty="0" smtClean="0"/>
              <a:t>Not required, but limited communication if not present</a:t>
            </a:r>
          </a:p>
        </p:txBody>
      </p:sp>
    </p:spTree>
    <p:extLst>
      <p:ext uri="{BB962C8B-B14F-4D97-AF65-F5344CB8AC3E}">
        <p14:creationId xmlns:p14="http://schemas.microsoft.com/office/powerpoint/2010/main" val="217184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IP Address Classes</a:t>
            </a:r>
          </a:p>
        </p:txBody>
      </p:sp>
      <p:graphicFrame>
        <p:nvGraphicFramePr>
          <p:cNvPr id="4" name="Group 23"/>
          <p:cNvGraphicFramePr>
            <a:graphicFrameLocks noGrp="1"/>
          </p:cNvGraphicFramePr>
          <p:nvPr/>
        </p:nvGraphicFramePr>
        <p:xfrm>
          <a:off x="685800" y="2438400"/>
          <a:ext cx="7772401" cy="1600200"/>
        </p:xfrm>
        <a:graphic>
          <a:graphicData uri="http://schemas.openxmlformats.org/drawingml/2006/table">
            <a:tbl>
              <a:tblPr/>
              <a:tblGrid>
                <a:gridCol w="1586204"/>
                <a:gridCol w="2808904"/>
                <a:gridCol w="3377293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 Class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Subnet Mask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Nodes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255.0.0.0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16,777,214 nodes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B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255.255.0.0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65,534 nodes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255.255.255.0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Up to 254 nodes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173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CIDR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62224"/>
            <a:ext cx="7815835" cy="273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1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IPv6 Addresses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46150" y="1538288"/>
            <a:ext cx="7010400" cy="2520950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Increases the available pool of IP addresses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Includes new efficiency features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Not compatible with IPv4, so its deployment is limited</a:t>
            </a:r>
          </a:p>
        </p:txBody>
      </p:sp>
      <p:pic>
        <p:nvPicPr>
          <p:cNvPr id="37892" name="Picture 6" descr="ov2-slid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614805"/>
            <a:ext cx="72517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07"/>
          <p:cNvSpPr txBox="1">
            <a:spLocks noChangeArrowheads="1"/>
          </p:cNvSpPr>
          <p:nvPr/>
        </p:nvSpPr>
        <p:spPr bwMode="auto">
          <a:xfrm>
            <a:off x="2002385" y="3268220"/>
            <a:ext cx="51461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An example IPv6 address</a:t>
            </a:r>
            <a:endParaRPr lang="en-US" sz="11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112576" y="4047454"/>
            <a:ext cx="4918847" cy="365543"/>
          </a:xfrm>
          <a:prstGeom prst="roundRect">
            <a:avLst/>
          </a:prstGeom>
          <a:solidFill>
            <a:srgbClr val="009DDC"/>
          </a:soli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2001:0DB8:AC10:FE01:0056:0000:0000:0000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771" y="5128492"/>
            <a:ext cx="8572268" cy="742592"/>
          </a:xfrm>
          <a:prstGeom prst="roundRect">
            <a:avLst/>
          </a:prstGeom>
          <a:solidFill>
            <a:srgbClr val="009DDC"/>
          </a:soli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0010 0000 0000 0001:0000 1101 1011 1000:1010 1100 0001 0000:1111 1110 0000 0001: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0000 0000 0101 0110:0000 0000 0000 0000:0000 0000 0000 0000:0000 0000 0000 0000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9" name="Text Box 307"/>
          <p:cNvSpPr txBox="1">
            <a:spLocks noChangeArrowheads="1"/>
          </p:cNvSpPr>
          <p:nvPr/>
        </p:nvSpPr>
        <p:spPr bwMode="auto">
          <a:xfrm>
            <a:off x="2008953" y="5951905"/>
            <a:ext cx="51461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128-bit binary format</a:t>
            </a:r>
            <a:endParaRPr lang="en-US" sz="1100" b="1" dirty="0"/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1992476" y="4451043"/>
            <a:ext cx="51461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Hexadecimal format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61262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Comparing IPv4 and IPv6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53847"/>
              </p:ext>
            </p:extLst>
          </p:nvPr>
        </p:nvGraphicFramePr>
        <p:xfrm>
          <a:off x="990600" y="2438400"/>
          <a:ext cx="7239000" cy="1600200"/>
        </p:xfrm>
        <a:graphic>
          <a:graphicData uri="http://schemas.openxmlformats.org/drawingml/2006/table">
            <a:tbl>
              <a:tblPr/>
              <a:tblGrid>
                <a:gridCol w="1676400"/>
                <a:gridCol w="2781300"/>
                <a:gridCol w="27813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IPv4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IPv6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 length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 bits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128 bits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IPSec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Optional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Required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Deployment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Widespread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Limited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33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Addressing Schemes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304147"/>
              </p:ext>
            </p:extLst>
          </p:nvPr>
        </p:nvGraphicFramePr>
        <p:xfrm>
          <a:off x="952500" y="2237232"/>
          <a:ext cx="7239000" cy="2715768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Addressing Scheme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Private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 addresses that organizations use for nodes requiring IP connectivity within enterprise networks, but not requiring external connections such as to the Internet. In IPv6, referred to as site-local addresses.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IP addresses that connect computers to the Internet. Assigned by ICANN.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APIPA/Link local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 Windows computers, an IPv4 address within the 169.254.0.0/16 block that is automatically assigned when there is no DHCP server available.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 IPv6, an address in the FE80::/10 block.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Loopback 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Addresses in the IPv4 127.0.0.0/8 or IPv6 ::1 range are reserved for loopback. Information sent out from the device is routed back to the source without any processing or change. Mainly used for testing purposes.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63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Static and Dynamic Addressing</a:t>
            </a:r>
          </a:p>
        </p:txBody>
      </p:sp>
      <p:pic>
        <p:nvPicPr>
          <p:cNvPr id="43011" name="Picture 1037" descr="static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95400"/>
            <a:ext cx="47498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052" descr="C:\Documents and Settings\TDrake\My Documents\085821_Network+\ILT\Lesson7\automaticI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" t="26152" r="3647" b="37550"/>
          <a:stretch>
            <a:fillRect/>
          </a:stretch>
        </p:blipFill>
        <p:spPr bwMode="auto">
          <a:xfrm>
            <a:off x="3067050" y="3657600"/>
            <a:ext cx="47117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AutoShape 303"/>
          <p:cNvSpPr>
            <a:spLocks/>
          </p:cNvSpPr>
          <p:nvPr/>
        </p:nvSpPr>
        <p:spPr bwMode="auto">
          <a:xfrm flipH="1">
            <a:off x="2797175" y="3733800"/>
            <a:ext cx="174625" cy="1908175"/>
          </a:xfrm>
          <a:prstGeom prst="rightBrace">
            <a:avLst>
              <a:gd name="adj1" fmla="val 6591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1095375" y="1828800"/>
            <a:ext cx="1724025" cy="37941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Static </a:t>
            </a:r>
            <a:r>
              <a:rPr lang="en-US" sz="1100" b="1" dirty="0" smtClean="0">
                <a:solidFill>
                  <a:schemeClr val="tx1"/>
                </a:solidFill>
              </a:rPr>
              <a:t>addressing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73150" y="4498975"/>
            <a:ext cx="1724025" cy="379413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Dynamic </a:t>
            </a:r>
            <a:r>
              <a:rPr lang="en-US" sz="1100" b="1" dirty="0" smtClean="0">
                <a:solidFill>
                  <a:schemeClr val="tx1"/>
                </a:solidFill>
              </a:rPr>
              <a:t>addressing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43016" name="AutoShape 303"/>
          <p:cNvSpPr>
            <a:spLocks/>
          </p:cNvSpPr>
          <p:nvPr/>
        </p:nvSpPr>
        <p:spPr bwMode="auto">
          <a:xfrm flipH="1">
            <a:off x="2819400" y="1219200"/>
            <a:ext cx="174625" cy="1603375"/>
          </a:xfrm>
          <a:prstGeom prst="rightBrace">
            <a:avLst>
              <a:gd name="adj1" fmla="val 65888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1069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DHCP</a:t>
            </a:r>
            <a:endParaRPr lang="en-US" dirty="0"/>
          </a:p>
        </p:txBody>
      </p:sp>
      <p:sp>
        <p:nvSpPr>
          <p:cNvPr id="9" name="Line 316"/>
          <p:cNvSpPr>
            <a:spLocks noChangeShapeType="1"/>
          </p:cNvSpPr>
          <p:nvPr/>
        </p:nvSpPr>
        <p:spPr bwMode="auto">
          <a:xfrm rot="5400000">
            <a:off x="2270377" y="4071371"/>
            <a:ext cx="368884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Line 316"/>
          <p:cNvSpPr>
            <a:spLocks noChangeShapeType="1"/>
          </p:cNvSpPr>
          <p:nvPr/>
        </p:nvSpPr>
        <p:spPr bwMode="auto">
          <a:xfrm rot="5400000">
            <a:off x="3504883" y="3737739"/>
            <a:ext cx="304863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316"/>
          <p:cNvSpPr>
            <a:spLocks noChangeShapeType="1"/>
          </p:cNvSpPr>
          <p:nvPr/>
        </p:nvSpPr>
        <p:spPr bwMode="auto">
          <a:xfrm rot="10800000" flipV="1">
            <a:off x="1595268" y="5904205"/>
            <a:ext cx="25195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Line 316"/>
          <p:cNvSpPr>
            <a:spLocks noChangeShapeType="1"/>
          </p:cNvSpPr>
          <p:nvPr/>
        </p:nvSpPr>
        <p:spPr bwMode="auto">
          <a:xfrm rot="10800000" flipV="1">
            <a:off x="1595267" y="2237706"/>
            <a:ext cx="25195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0" y="1676400"/>
            <a:ext cx="1833619" cy="12276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500" y="5080125"/>
            <a:ext cx="1833619" cy="1227616"/>
          </a:xfrm>
          <a:prstGeom prst="rect">
            <a:avLst/>
          </a:prstGeom>
        </p:spPr>
      </p:pic>
      <p:sp>
        <p:nvSpPr>
          <p:cNvPr id="12" name="Line 316"/>
          <p:cNvSpPr>
            <a:spLocks noChangeShapeType="1"/>
          </p:cNvSpPr>
          <p:nvPr/>
        </p:nvSpPr>
        <p:spPr bwMode="auto">
          <a:xfrm rot="10800000" flipV="1">
            <a:off x="1592171" y="4286807"/>
            <a:ext cx="251953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99" y="3472525"/>
            <a:ext cx="1833619" cy="1227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07" y="3429000"/>
            <a:ext cx="1319786" cy="536972"/>
          </a:xfrm>
          <a:prstGeom prst="rect">
            <a:avLst/>
          </a:prstGeom>
        </p:spPr>
      </p:pic>
      <p:sp>
        <p:nvSpPr>
          <p:cNvPr id="14" name="Line 316"/>
          <p:cNvSpPr>
            <a:spLocks noChangeShapeType="1"/>
          </p:cNvSpPr>
          <p:nvPr/>
        </p:nvSpPr>
        <p:spPr bwMode="auto">
          <a:xfrm rot="10800000" flipV="1">
            <a:off x="5022345" y="5252421"/>
            <a:ext cx="17208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" name="Line 316"/>
          <p:cNvSpPr>
            <a:spLocks noChangeShapeType="1"/>
          </p:cNvSpPr>
          <p:nvPr/>
        </p:nvSpPr>
        <p:spPr bwMode="auto">
          <a:xfrm rot="10800000" flipV="1">
            <a:off x="5022345" y="2223290"/>
            <a:ext cx="172087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86807"/>
            <a:ext cx="2114142" cy="1586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61" y="1625279"/>
            <a:ext cx="1833619" cy="1227616"/>
          </a:xfrm>
          <a:prstGeom prst="rect">
            <a:avLst/>
          </a:prstGeom>
        </p:spPr>
      </p:pic>
      <p:sp>
        <p:nvSpPr>
          <p:cNvPr id="16" name="Text Box 307"/>
          <p:cNvSpPr txBox="1">
            <a:spLocks noChangeArrowheads="1"/>
          </p:cNvSpPr>
          <p:nvPr/>
        </p:nvSpPr>
        <p:spPr bwMode="auto">
          <a:xfrm>
            <a:off x="6026739" y="5956098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DHCP server</a:t>
            </a:r>
            <a:endParaRPr lang="en-US" sz="1100" b="1" dirty="0"/>
          </a:p>
        </p:txBody>
      </p:sp>
      <p:sp>
        <p:nvSpPr>
          <p:cNvPr id="17" name="Text Box 307"/>
          <p:cNvSpPr txBox="1">
            <a:spLocks noChangeArrowheads="1"/>
          </p:cNvSpPr>
          <p:nvPr/>
        </p:nvSpPr>
        <p:spPr bwMode="auto">
          <a:xfrm>
            <a:off x="6026739" y="2926966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192.168.100.150</a:t>
            </a:r>
            <a:endParaRPr lang="en-US" sz="1100" b="1" dirty="0"/>
          </a:p>
        </p:txBody>
      </p:sp>
      <p:sp>
        <p:nvSpPr>
          <p:cNvPr id="18" name="Text Box 307"/>
          <p:cNvSpPr txBox="1">
            <a:spLocks noChangeArrowheads="1"/>
          </p:cNvSpPr>
          <p:nvPr/>
        </p:nvSpPr>
        <p:spPr bwMode="auto">
          <a:xfrm>
            <a:off x="1391627" y="2928223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192.168.100.151</a:t>
            </a:r>
            <a:endParaRPr lang="en-US" sz="1100" b="1" dirty="0"/>
          </a:p>
        </p:txBody>
      </p:sp>
      <p:sp>
        <p:nvSpPr>
          <p:cNvPr id="19" name="Text Box 307"/>
          <p:cNvSpPr txBox="1">
            <a:spLocks noChangeArrowheads="1"/>
          </p:cNvSpPr>
          <p:nvPr/>
        </p:nvSpPr>
        <p:spPr bwMode="auto">
          <a:xfrm>
            <a:off x="1376637" y="4728934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192.168.100.152</a:t>
            </a:r>
            <a:endParaRPr lang="en-US" sz="1100" b="1" dirty="0"/>
          </a:p>
        </p:txBody>
      </p:sp>
      <p:sp>
        <p:nvSpPr>
          <p:cNvPr id="20" name="Text Box 307"/>
          <p:cNvSpPr txBox="1">
            <a:spLocks noChangeArrowheads="1"/>
          </p:cNvSpPr>
          <p:nvPr/>
        </p:nvSpPr>
        <p:spPr bwMode="auto">
          <a:xfrm>
            <a:off x="1361274" y="6317538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192.168.100.153</a:t>
            </a:r>
            <a:endParaRPr lang="en-US" sz="1100" b="1" dirty="0"/>
          </a:p>
        </p:txBody>
      </p:sp>
      <p:sp>
        <p:nvSpPr>
          <p:cNvPr id="21" name="AutoShape 305"/>
          <p:cNvSpPr>
            <a:spLocks noChangeArrowheads="1"/>
          </p:cNvSpPr>
          <p:nvPr/>
        </p:nvSpPr>
        <p:spPr bwMode="auto">
          <a:xfrm flipH="1">
            <a:off x="5204480" y="4947621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2" name="Text Box 307"/>
          <p:cNvSpPr txBox="1">
            <a:spLocks noChangeArrowheads="1"/>
          </p:cNvSpPr>
          <p:nvPr/>
        </p:nvSpPr>
        <p:spPr bwMode="auto">
          <a:xfrm>
            <a:off x="4840149" y="5508906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IP address assignments</a:t>
            </a:r>
            <a:endParaRPr lang="en-US" sz="1100" b="1" dirty="0"/>
          </a:p>
        </p:txBody>
      </p:sp>
      <p:sp>
        <p:nvSpPr>
          <p:cNvPr id="23" name="AutoShape 305"/>
          <p:cNvSpPr>
            <a:spLocks noChangeArrowheads="1"/>
          </p:cNvSpPr>
          <p:nvPr/>
        </p:nvSpPr>
        <p:spPr bwMode="auto">
          <a:xfrm flipH="1">
            <a:off x="3150915" y="5608436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4" name="AutoShape 305"/>
          <p:cNvSpPr>
            <a:spLocks noChangeArrowheads="1"/>
          </p:cNvSpPr>
          <p:nvPr/>
        </p:nvSpPr>
        <p:spPr bwMode="auto">
          <a:xfrm flipH="1">
            <a:off x="3121819" y="3982007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5" name="AutoShape 305"/>
          <p:cNvSpPr>
            <a:spLocks noChangeArrowheads="1"/>
          </p:cNvSpPr>
          <p:nvPr/>
        </p:nvSpPr>
        <p:spPr bwMode="auto">
          <a:xfrm flipH="1">
            <a:off x="3097891" y="1932906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6" name="AutoShape 305"/>
          <p:cNvSpPr>
            <a:spLocks noChangeArrowheads="1"/>
          </p:cNvSpPr>
          <p:nvPr/>
        </p:nvSpPr>
        <p:spPr bwMode="auto">
          <a:xfrm rot="10800000" flipH="1">
            <a:off x="5059556" y="1908623"/>
            <a:ext cx="762000" cy="609600"/>
          </a:xfrm>
          <a:prstGeom prst="rightArrow">
            <a:avLst>
              <a:gd name="adj1" fmla="val 52602"/>
              <a:gd name="adj2" fmla="val 59572"/>
            </a:avLst>
          </a:prstGeom>
          <a:solidFill>
            <a:srgbClr val="009DDC"/>
          </a:solidFill>
          <a:ln w="9525">
            <a:noFill/>
            <a:miter lim="800000"/>
            <a:headEnd/>
            <a:tailEnd/>
          </a:ln>
          <a:effectLst>
            <a:outerShdw blurRad="38100" dist="25400" dir="2700000" sx="99000" sy="99000" algn="ctr" rotWithShape="0">
              <a:schemeClr val="tx1">
                <a:alpha val="75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6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DHCP Settings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540" y="1219200"/>
            <a:ext cx="4685714" cy="5133333"/>
          </a:xfrm>
          <a:prstGeom prst="rect">
            <a:avLst/>
          </a:prstGeom>
        </p:spPr>
      </p:pic>
      <p:sp>
        <p:nvSpPr>
          <p:cNvPr id="5" name="AutoShape 303"/>
          <p:cNvSpPr>
            <a:spLocks/>
          </p:cNvSpPr>
          <p:nvPr/>
        </p:nvSpPr>
        <p:spPr bwMode="auto">
          <a:xfrm flipH="1">
            <a:off x="2362200" y="2693772"/>
            <a:ext cx="174625" cy="1519238"/>
          </a:xfrm>
          <a:prstGeom prst="rightBrace">
            <a:avLst>
              <a:gd name="adj1" fmla="val 6590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Line 144"/>
          <p:cNvSpPr>
            <a:spLocks noChangeShapeType="1"/>
          </p:cNvSpPr>
          <p:nvPr/>
        </p:nvSpPr>
        <p:spPr bwMode="auto">
          <a:xfrm>
            <a:off x="1847665" y="3452920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595185" y="3316395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DHCP settings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24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Interface Card Characteristics (Cont.)</a:t>
            </a:r>
            <a:endParaRPr lang="en-US" dirty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41563"/>
              </p:ext>
            </p:extLst>
          </p:nvPr>
        </p:nvGraphicFramePr>
        <p:xfrm>
          <a:off x="952500" y="1676400"/>
          <a:ext cx="7239000" cy="2173224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Characteristic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connection port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One or more ports that are configured to connect to specific types of network cables.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Physical network address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globally unique physical address assigned by the card manufacturer. Commonly referred to as the MAC address.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Status indicator lights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LEDs that provide information about the network connection.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Link light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Activity light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Speed light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05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DNS</a:t>
            </a:r>
          </a:p>
        </p:txBody>
      </p:sp>
      <p:sp>
        <p:nvSpPr>
          <p:cNvPr id="45062" name="Line 300"/>
          <p:cNvSpPr>
            <a:spLocks noChangeShapeType="1"/>
          </p:cNvSpPr>
          <p:nvPr/>
        </p:nvSpPr>
        <p:spPr bwMode="auto">
          <a:xfrm>
            <a:off x="1179968" y="3848100"/>
            <a:ext cx="1255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3" name="Line 300"/>
          <p:cNvSpPr>
            <a:spLocks noChangeShapeType="1"/>
          </p:cNvSpPr>
          <p:nvPr/>
        </p:nvSpPr>
        <p:spPr bwMode="auto">
          <a:xfrm>
            <a:off x="1810205" y="3205163"/>
            <a:ext cx="0" cy="642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4" name="Line 300"/>
          <p:cNvSpPr>
            <a:spLocks noChangeShapeType="1"/>
          </p:cNvSpPr>
          <p:nvPr/>
        </p:nvSpPr>
        <p:spPr bwMode="auto">
          <a:xfrm>
            <a:off x="1179968" y="3838052"/>
            <a:ext cx="0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5" name="Line 300"/>
          <p:cNvSpPr>
            <a:spLocks noChangeShapeType="1"/>
          </p:cNvSpPr>
          <p:nvPr/>
        </p:nvSpPr>
        <p:spPr bwMode="auto">
          <a:xfrm>
            <a:off x="2435680" y="3838052"/>
            <a:ext cx="0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66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568" y="4229100"/>
            <a:ext cx="3619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818" y="4229100"/>
            <a:ext cx="3619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8" name="Line 300"/>
          <p:cNvSpPr>
            <a:spLocks noChangeShapeType="1"/>
          </p:cNvSpPr>
          <p:nvPr/>
        </p:nvSpPr>
        <p:spPr bwMode="auto">
          <a:xfrm>
            <a:off x="6735217" y="3859213"/>
            <a:ext cx="119203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69" name="Line 300"/>
          <p:cNvSpPr>
            <a:spLocks noChangeShapeType="1"/>
          </p:cNvSpPr>
          <p:nvPr/>
        </p:nvSpPr>
        <p:spPr bwMode="auto">
          <a:xfrm>
            <a:off x="7347052" y="3216275"/>
            <a:ext cx="0" cy="642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70" name="Line 300"/>
          <p:cNvSpPr>
            <a:spLocks noChangeShapeType="1"/>
          </p:cNvSpPr>
          <p:nvPr/>
        </p:nvSpPr>
        <p:spPr bwMode="auto">
          <a:xfrm>
            <a:off x="6736911" y="3854189"/>
            <a:ext cx="0" cy="642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45071" name="Line 300"/>
          <p:cNvSpPr>
            <a:spLocks noChangeShapeType="1"/>
          </p:cNvSpPr>
          <p:nvPr/>
        </p:nvSpPr>
        <p:spPr bwMode="auto">
          <a:xfrm>
            <a:off x="7932335" y="3854189"/>
            <a:ext cx="0" cy="6429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72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342" y="4240213"/>
            <a:ext cx="37795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3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400" y="4240213"/>
            <a:ext cx="37795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74" name="Line 300"/>
          <p:cNvSpPr>
            <a:spLocks noChangeShapeType="1"/>
          </p:cNvSpPr>
          <p:nvPr/>
        </p:nvSpPr>
        <p:spPr bwMode="auto">
          <a:xfrm>
            <a:off x="1945409" y="3009900"/>
            <a:ext cx="531668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45075" name="Picture 3" descr="C:\Users\Alex Tong\Desktop\9_13_ppt\new icons\inter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2628900"/>
            <a:ext cx="942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6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004" y="2716213"/>
            <a:ext cx="37795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07"/>
          <p:cNvSpPr txBox="1">
            <a:spLocks noChangeArrowheads="1"/>
          </p:cNvSpPr>
          <p:nvPr/>
        </p:nvSpPr>
        <p:spPr bwMode="auto">
          <a:xfrm>
            <a:off x="1062493" y="2454275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.com</a:t>
            </a:r>
            <a:endParaRPr lang="en-US" sz="1100" b="1" dirty="0"/>
          </a:p>
        </p:txBody>
      </p:sp>
      <p:sp>
        <p:nvSpPr>
          <p:cNvPr id="22" name="Text Box 307"/>
          <p:cNvSpPr txBox="1">
            <a:spLocks noChangeArrowheads="1"/>
          </p:cNvSpPr>
          <p:nvPr/>
        </p:nvSpPr>
        <p:spPr bwMode="auto">
          <a:xfrm>
            <a:off x="6584268" y="2451101"/>
            <a:ext cx="1556576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.org</a:t>
            </a:r>
            <a:endParaRPr lang="en-US" sz="1100" b="1" dirty="0"/>
          </a:p>
        </p:txBody>
      </p:sp>
      <p:sp>
        <p:nvSpPr>
          <p:cNvPr id="23" name="Text Box 307"/>
          <p:cNvSpPr txBox="1">
            <a:spLocks noChangeArrowheads="1"/>
          </p:cNvSpPr>
          <p:nvPr/>
        </p:nvSpPr>
        <p:spPr bwMode="auto">
          <a:xfrm>
            <a:off x="1533829" y="5259372"/>
            <a:ext cx="18037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/>
              <a:t>m</a:t>
            </a:r>
            <a:r>
              <a:rPr lang="en-US" sz="1100" b="1" dirty="0" smtClean="0"/>
              <a:t>ail.develetech.com</a:t>
            </a:r>
            <a:endParaRPr lang="en-US" sz="1100" b="1" dirty="0"/>
          </a:p>
        </p:txBody>
      </p:sp>
      <p:sp>
        <p:nvSpPr>
          <p:cNvPr id="24" name="Text Box 307"/>
          <p:cNvSpPr txBox="1">
            <a:spLocks noChangeArrowheads="1"/>
          </p:cNvSpPr>
          <p:nvPr/>
        </p:nvSpPr>
        <p:spPr bwMode="auto">
          <a:xfrm>
            <a:off x="306692" y="5047252"/>
            <a:ext cx="180370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www.develetech.com</a:t>
            </a:r>
            <a:endParaRPr lang="en-US" sz="1100" b="1" dirty="0"/>
          </a:p>
        </p:txBody>
      </p:sp>
      <p:sp>
        <p:nvSpPr>
          <p:cNvPr id="25" name="Text Box 307"/>
          <p:cNvSpPr txBox="1">
            <a:spLocks noChangeArrowheads="1"/>
          </p:cNvSpPr>
          <p:nvPr/>
        </p:nvSpPr>
        <p:spPr bwMode="auto">
          <a:xfrm>
            <a:off x="5664425" y="5097703"/>
            <a:ext cx="21415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www.buildingwithheart.org</a:t>
            </a:r>
            <a:endParaRPr lang="en-US" sz="1100" b="1" dirty="0"/>
          </a:p>
        </p:txBody>
      </p:sp>
      <p:sp>
        <p:nvSpPr>
          <p:cNvPr id="26" name="Text Box 307"/>
          <p:cNvSpPr txBox="1">
            <a:spLocks noChangeArrowheads="1"/>
          </p:cNvSpPr>
          <p:nvPr/>
        </p:nvSpPr>
        <p:spPr bwMode="auto">
          <a:xfrm>
            <a:off x="6865585" y="5344205"/>
            <a:ext cx="21415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donors.buildingwithheart.org</a:t>
            </a:r>
            <a:endParaRPr lang="en-US" sz="1100" b="1" dirty="0"/>
          </a:p>
        </p:txBody>
      </p:sp>
      <p:pic>
        <p:nvPicPr>
          <p:cNvPr id="45061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230" y="2705100"/>
            <a:ext cx="3619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50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Client-Side DNS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3143"/>
            <a:ext cx="1788556" cy="1197446"/>
          </a:xfrm>
          <a:prstGeom prst="rect">
            <a:avLst/>
          </a:prstGeom>
        </p:spPr>
      </p:pic>
      <p:pic>
        <p:nvPicPr>
          <p:cNvPr id="5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82" y="4800600"/>
            <a:ext cx="61895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811" y="2945606"/>
            <a:ext cx="1580378" cy="1576387"/>
          </a:xfrm>
          <a:prstGeom prst="rect">
            <a:avLst/>
          </a:prstGeom>
        </p:spPr>
      </p:pic>
      <p:pic>
        <p:nvPicPr>
          <p:cNvPr id="9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61" y="4169570"/>
            <a:ext cx="618955" cy="137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1368147" y="2945606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DNS client</a:t>
            </a:r>
            <a:endParaRPr lang="en-US" sz="11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982" y="1403842"/>
            <a:ext cx="784104" cy="1021587"/>
          </a:xfrm>
          <a:prstGeom prst="rect">
            <a:avLst/>
          </a:prstGeom>
        </p:spPr>
      </p:pic>
      <p:sp>
        <p:nvSpPr>
          <p:cNvPr id="12" name="Line 113"/>
          <p:cNvSpPr>
            <a:spLocks noChangeShapeType="1"/>
          </p:cNvSpPr>
          <p:nvPr/>
        </p:nvSpPr>
        <p:spPr bwMode="auto">
          <a:xfrm rot="10800000">
            <a:off x="3897312" y="1852762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191000" y="1643515"/>
            <a:ext cx="1476375" cy="44230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Client-side resolver cache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4" name="Text Box 307"/>
          <p:cNvSpPr txBox="1">
            <a:spLocks noChangeArrowheads="1"/>
          </p:cNvSpPr>
          <p:nvPr/>
        </p:nvSpPr>
        <p:spPr bwMode="auto">
          <a:xfrm>
            <a:off x="6110075" y="5675388"/>
            <a:ext cx="2400726" cy="43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Remote host with no address in client resolver cache</a:t>
            </a:r>
            <a:endParaRPr lang="en-US" sz="1100" b="1" dirty="0"/>
          </a:p>
        </p:txBody>
      </p:sp>
      <p:sp>
        <p:nvSpPr>
          <p:cNvPr id="17" name="Text Box 307"/>
          <p:cNvSpPr txBox="1">
            <a:spLocks noChangeArrowheads="1"/>
          </p:cNvSpPr>
          <p:nvPr/>
        </p:nvSpPr>
        <p:spPr bwMode="auto">
          <a:xfrm>
            <a:off x="1883228" y="6245103"/>
            <a:ext cx="14906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DNS server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11174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Line 19"/>
          <p:cNvSpPr>
            <a:spLocks noChangeShapeType="1"/>
          </p:cNvSpPr>
          <p:nvPr/>
        </p:nvSpPr>
        <p:spPr bwMode="auto">
          <a:xfrm>
            <a:off x="2068513" y="3557588"/>
            <a:ext cx="49418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4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ISPs</a:t>
            </a:r>
          </a:p>
        </p:txBody>
      </p:sp>
      <p:sp>
        <p:nvSpPr>
          <p:cNvPr id="61444" name="Text Box 12"/>
          <p:cNvSpPr txBox="1">
            <a:spLocks noChangeArrowheads="1"/>
          </p:cNvSpPr>
          <p:nvPr/>
        </p:nvSpPr>
        <p:spPr bwMode="auto">
          <a:xfrm>
            <a:off x="2792413" y="3910013"/>
            <a:ext cx="17573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Internet </a:t>
            </a:r>
            <a:r>
              <a:rPr lang="en-US" altLang="en-US" sz="1100" b="1" dirty="0" smtClean="0"/>
              <a:t>connectivity device</a:t>
            </a:r>
            <a:endParaRPr lang="en-US" altLang="en-US" sz="1100" b="1" dirty="0"/>
          </a:p>
        </p:txBody>
      </p:sp>
      <p:sp>
        <p:nvSpPr>
          <p:cNvPr id="61445" name="Text Box 13"/>
          <p:cNvSpPr txBox="1">
            <a:spLocks noChangeArrowheads="1"/>
          </p:cNvSpPr>
          <p:nvPr/>
        </p:nvSpPr>
        <p:spPr bwMode="auto">
          <a:xfrm>
            <a:off x="5273675" y="3910013"/>
            <a:ext cx="4111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ISP</a:t>
            </a:r>
          </a:p>
        </p:txBody>
      </p:sp>
      <p:pic>
        <p:nvPicPr>
          <p:cNvPr id="61446" name="Picture 17" descr="modem_modem_8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575" y="3225800"/>
            <a:ext cx="1066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2" descr="C:\Users\Alex Tong\Desktop\ho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2989263"/>
            <a:ext cx="104298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3" descr="C:\Users\Alex Tong\Desktop\9_13_ppt\new icons\interne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300" y="3087688"/>
            <a:ext cx="942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9" name="Picture 2" descr="C:\Users\Alex Tong\Desktop\9_13_ppt\new icons\building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3178175"/>
            <a:ext cx="10144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9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Internet Connection Types and Features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277803"/>
              </p:ext>
            </p:extLst>
          </p:nvPr>
        </p:nvGraphicFramePr>
        <p:xfrm>
          <a:off x="952500" y="1663700"/>
          <a:ext cx="7239000" cy="4084320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Connection Method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Cable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Cable or cable-modem transmissions use a cable television connection and a specialized interface device to provide high-speed Internet access to homes and small businesses.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DSL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DSL transmits digital signals over existing phone lines to provide high-speed Internet access.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Dial-up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Dial-up lines are local loop telephone connections that use modems, existing phone lines, and existing long-distance carrier services to provide low cost, low bandwidth WAN connectivity, and remote network access.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Fiber connects devices to the Internet using fiber optic cable.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Satellite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Satellites provide wireless Internet connectivity to rural and remote areas.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ISDN carries both voice and data over digital phone lines or PSTN wires.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Cellular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Cellular uses radio signals to transmit network data over the cellular telephone system.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Line of sight is a wireless connection method in which endpoints can transmit signals to one another as long as they are unobstructed by physical objects.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520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TCP </a:t>
            </a:r>
            <a:r>
              <a:rPr lang="en-US" altLang="en-US" dirty="0" smtClean="0">
                <a:ea typeface="Calibri" panose="020F0502020204030204" pitchFamily="34" charset="0"/>
              </a:rPr>
              <a:t>and</a:t>
            </a:r>
            <a:r>
              <a:rPr lang="en-US" altLang="en-US" sz="2400" dirty="0" smtClean="0">
                <a:ea typeface="Calibri" panose="020F0502020204030204" pitchFamily="34" charset="0"/>
              </a:rPr>
              <a:t> UDP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609600" y="2734870"/>
            <a:ext cx="3810000" cy="2209800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A connection oriented, guaranteed delivery protocol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Breaks up data into datagrams, reassembling, resending, and resequencing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Complex slower service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endParaRPr lang="en-US" altLang="en-US" sz="1600" b="1" dirty="0" smtClean="0"/>
          </a:p>
        </p:txBody>
      </p:sp>
      <p:sp>
        <p:nvSpPr>
          <p:cNvPr id="67588" name="Content Placeholder 2"/>
          <p:cNvSpPr txBox="1">
            <a:spLocks/>
          </p:cNvSpPr>
          <p:nvPr/>
        </p:nvSpPr>
        <p:spPr bwMode="auto">
          <a:xfrm>
            <a:off x="4953000" y="273487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A connectionless, best effort protocol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Transmits data and ensures integrity, but lacks reliability, flow-control, and error recovery functions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/>
              <a:t>Less complex than TCP, faster service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62" y="1959354"/>
            <a:ext cx="2023876" cy="5806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62" y="1959354"/>
            <a:ext cx="2023876" cy="5806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7884" y="2078752"/>
            <a:ext cx="593432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TCP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59563" y="2078752"/>
            <a:ext cx="61587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600" b="1" dirty="0" smtClean="0">
                <a:solidFill>
                  <a:schemeClr val="bg1"/>
                </a:solidFill>
              </a:rPr>
              <a:t>UDP</a:t>
            </a:r>
          </a:p>
          <a:p>
            <a:pPr algn="ctr"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36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Network Ports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945931" y="1517650"/>
            <a:ext cx="7436069" cy="1377950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The endpoint of a logical connection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All ports are assigned a port range from 0 to 65,535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IANA separates port numbers into three blocks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883" y="4572000"/>
            <a:ext cx="2586234" cy="1731495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 bwMode="auto">
          <a:xfrm>
            <a:off x="1403130" y="2819400"/>
            <a:ext cx="1828800" cy="1219200"/>
          </a:xfrm>
          <a:prstGeom prst="cloudCallout">
            <a:avLst>
              <a:gd name="adj1" fmla="val 47200"/>
              <a:gd name="adj2" fmla="val 8586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Cloud Callout 5"/>
          <p:cNvSpPr/>
          <p:nvPr/>
        </p:nvSpPr>
        <p:spPr bwMode="auto">
          <a:xfrm>
            <a:off x="6400800" y="2895600"/>
            <a:ext cx="1828800" cy="1219200"/>
          </a:xfrm>
          <a:prstGeom prst="cloudCallout">
            <a:avLst>
              <a:gd name="adj1" fmla="val -60997"/>
              <a:gd name="adj2" fmla="val 7479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Cloud Callout 6"/>
          <p:cNvSpPr/>
          <p:nvPr/>
        </p:nvSpPr>
        <p:spPr bwMode="auto">
          <a:xfrm>
            <a:off x="685800" y="4343400"/>
            <a:ext cx="1828800" cy="1219200"/>
          </a:xfrm>
          <a:prstGeom prst="cloudCallout">
            <a:avLst>
              <a:gd name="adj1" fmla="val 81626"/>
              <a:gd name="adj2" fmla="val 3668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Cloud Callout 7"/>
          <p:cNvSpPr/>
          <p:nvPr/>
        </p:nvSpPr>
        <p:spPr bwMode="auto">
          <a:xfrm>
            <a:off x="3749565" y="2590800"/>
            <a:ext cx="1828800" cy="1219200"/>
          </a:xfrm>
          <a:prstGeom prst="cloudCallout">
            <a:avLst>
              <a:gd name="adj1" fmla="val -3620"/>
              <a:gd name="adj2" fmla="val 96926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Cloud Callout 8"/>
          <p:cNvSpPr/>
          <p:nvPr/>
        </p:nvSpPr>
        <p:spPr bwMode="auto">
          <a:xfrm>
            <a:off x="6553200" y="4572000"/>
            <a:ext cx="1828800" cy="1219200"/>
          </a:xfrm>
          <a:prstGeom prst="cloudCallout">
            <a:avLst>
              <a:gd name="adj1" fmla="val -82309"/>
              <a:gd name="adj2" fmla="val 15778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 Box 307"/>
          <p:cNvSpPr txBox="1">
            <a:spLocks noChangeArrowheads="1"/>
          </p:cNvSpPr>
          <p:nvPr/>
        </p:nvSpPr>
        <p:spPr bwMode="auto">
          <a:xfrm>
            <a:off x="854869" y="4717101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HTTP? </a:t>
            </a:r>
            <a:br>
              <a:rPr lang="en-US" sz="1100" b="1" dirty="0" smtClean="0"/>
            </a:br>
            <a:r>
              <a:rPr lang="en-US" sz="1100" b="1" dirty="0" smtClean="0"/>
              <a:t>Port 80</a:t>
            </a:r>
            <a:endParaRPr lang="en-US" sz="1100" b="1" dirty="0"/>
          </a:p>
        </p:txBody>
      </p:sp>
      <p:sp>
        <p:nvSpPr>
          <p:cNvPr id="11" name="Text Box 307"/>
          <p:cNvSpPr txBox="1">
            <a:spLocks noChangeArrowheads="1"/>
          </p:cNvSpPr>
          <p:nvPr/>
        </p:nvSpPr>
        <p:spPr bwMode="auto">
          <a:xfrm>
            <a:off x="1572199" y="3213556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DNS? </a:t>
            </a:r>
            <a:br>
              <a:rPr lang="en-US" sz="1100" b="1" dirty="0" smtClean="0"/>
            </a:br>
            <a:r>
              <a:rPr lang="en-US" sz="1100" b="1" dirty="0" smtClean="0"/>
              <a:t>Port 53</a:t>
            </a:r>
            <a:endParaRPr lang="en-US" sz="1100" b="1" dirty="0"/>
          </a:p>
        </p:txBody>
      </p:sp>
      <p:sp>
        <p:nvSpPr>
          <p:cNvPr id="12" name="Text Box 307"/>
          <p:cNvSpPr txBox="1">
            <a:spLocks noChangeArrowheads="1"/>
          </p:cNvSpPr>
          <p:nvPr/>
        </p:nvSpPr>
        <p:spPr bwMode="auto">
          <a:xfrm>
            <a:off x="3838849" y="2929432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SSH? </a:t>
            </a:r>
            <a:br>
              <a:rPr lang="en-US" sz="1100" b="1" dirty="0" smtClean="0"/>
            </a:br>
            <a:r>
              <a:rPr lang="en-US" sz="1100" b="1" dirty="0" smtClean="0"/>
              <a:t>Port 22</a:t>
            </a:r>
            <a:endParaRPr lang="en-US" sz="1100" b="1" dirty="0"/>
          </a:p>
        </p:txBody>
      </p:sp>
      <p:sp>
        <p:nvSpPr>
          <p:cNvPr id="13" name="Text Box 307"/>
          <p:cNvSpPr txBox="1">
            <a:spLocks noChangeArrowheads="1"/>
          </p:cNvSpPr>
          <p:nvPr/>
        </p:nvSpPr>
        <p:spPr bwMode="auto">
          <a:xfrm>
            <a:off x="6605236" y="3241038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DHCP? </a:t>
            </a:r>
            <a:br>
              <a:rPr lang="en-US" sz="1100" b="1" dirty="0" smtClean="0"/>
            </a:br>
            <a:r>
              <a:rPr lang="en-US" sz="1100" b="1" dirty="0" smtClean="0"/>
              <a:t>Port 68</a:t>
            </a:r>
            <a:endParaRPr lang="en-US" sz="1100" b="1" dirty="0"/>
          </a:p>
        </p:txBody>
      </p:sp>
      <p:sp>
        <p:nvSpPr>
          <p:cNvPr id="14" name="Text Box 307"/>
          <p:cNvSpPr txBox="1">
            <a:spLocks noChangeArrowheads="1"/>
          </p:cNvSpPr>
          <p:nvPr/>
        </p:nvSpPr>
        <p:spPr bwMode="auto">
          <a:xfrm>
            <a:off x="6722269" y="4932544"/>
            <a:ext cx="149066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HTTPS? </a:t>
            </a:r>
            <a:br>
              <a:rPr lang="en-US" sz="1100" b="1" dirty="0" smtClean="0"/>
            </a:br>
            <a:r>
              <a:rPr lang="en-US" sz="1100" b="1" dirty="0" smtClean="0"/>
              <a:t>Port 443</a:t>
            </a:r>
            <a:endParaRPr 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331222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Port Ranges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9923232"/>
              </p:ext>
            </p:extLst>
          </p:nvPr>
        </p:nvGraphicFramePr>
        <p:xfrm>
          <a:off x="952500" y="1828800"/>
          <a:ext cx="7239000" cy="2910840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Port Range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to 1,023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Well-known ports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Well-known ports used by common services, such as HTTP (TCP port 80), IMAP (TCP port 143), and DNS (UDP port 53).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1,024 to 49,151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Registered ports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Registered ports are registered by software makers for use by specific applications and services that are not as well known as the services in the well-known range.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49,152 to 65,535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 or private ports</a:t>
                      </a:r>
                      <a:b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Dynamic or private ports are set aside for use by unregistered services and by services needing a temporary connection.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55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Common Ports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524000"/>
            <a:ext cx="3810000" cy="4572000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21:   FTP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22:   SSH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23:   TELNET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25:   SMTP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53:   DNS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80:   HTTP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110: POP3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137: SMB/NetBIOS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138: SMB/NetBIOS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 smtClean="0"/>
              <a:t>Port 139: SMB/NetBIOS</a:t>
            </a:r>
          </a:p>
          <a:p>
            <a:pPr eaLnBrk="1" hangingPunct="1"/>
            <a:endParaRPr lang="en-US" altLang="en-US" kern="0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524000"/>
            <a:ext cx="3810000" cy="4114800"/>
          </a:xfrm>
          <a:prstGeom prst="rect">
            <a:avLst/>
          </a:prstGeom>
        </p:spPr>
        <p:txBody>
          <a:bodyPr/>
          <a:lstStyle>
            <a:lvl1pPr marL="2317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6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0375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2pPr>
            <a:lvl3pPr marL="68262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3pPr>
            <a:lvl4pPr marL="917575" indent="-2349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4pPr>
            <a:lvl5pPr marL="1146175" indent="-2317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DDC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kern="0" dirty="0"/>
              <a:t>Port 143: </a:t>
            </a:r>
            <a:r>
              <a:rPr lang="en-US" altLang="en-US" kern="0" dirty="0" smtClean="0"/>
              <a:t> IMAP</a:t>
            </a:r>
            <a:endParaRPr lang="en-US" altLang="en-US" kern="0" dirty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/>
              <a:t>Port 427: </a:t>
            </a:r>
            <a:r>
              <a:rPr lang="en-US" altLang="en-US" kern="0" dirty="0" smtClean="0"/>
              <a:t> SLP</a:t>
            </a:r>
            <a:endParaRPr lang="en-US" altLang="en-US" kern="0" dirty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/>
              <a:t>Port 443: </a:t>
            </a:r>
            <a:r>
              <a:rPr lang="en-US" altLang="en-US" kern="0" dirty="0" smtClean="0"/>
              <a:t> HTTPS</a:t>
            </a:r>
            <a:endParaRPr lang="en-US" altLang="en-US" kern="0" dirty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/>
              <a:t>Port 445: </a:t>
            </a:r>
            <a:r>
              <a:rPr lang="en-US" altLang="en-US" kern="0" dirty="0" smtClean="0"/>
              <a:t> SMB/CIFS</a:t>
            </a:r>
            <a:endParaRPr lang="en-US" altLang="en-US" kern="0" dirty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/>
              <a:t>Port 548: </a:t>
            </a:r>
            <a:r>
              <a:rPr lang="en-US" altLang="en-US" kern="0" dirty="0" smtClean="0"/>
              <a:t> AFP</a:t>
            </a:r>
            <a:endParaRPr lang="en-US" altLang="en-US" kern="0" dirty="0"/>
          </a:p>
          <a:p>
            <a:pPr eaLnBrk="1" hangingPunct="1">
              <a:lnSpc>
                <a:spcPct val="150000"/>
              </a:lnSpc>
            </a:pPr>
            <a:r>
              <a:rPr lang="en-US" altLang="en-US" kern="0" dirty="0"/>
              <a:t>Port 3389: RDP</a:t>
            </a:r>
          </a:p>
        </p:txBody>
      </p:sp>
    </p:spTree>
    <p:extLst>
      <p:ext uri="{BB962C8B-B14F-4D97-AF65-F5344CB8AC3E}">
        <p14:creationId xmlns:p14="http://schemas.microsoft.com/office/powerpoint/2010/main" val="24863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>
          <a:xfrm>
            <a:off x="457200" y="193965"/>
            <a:ext cx="6853238" cy="6096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LDAP</a:t>
            </a:r>
          </a:p>
        </p:txBody>
      </p:sp>
      <p:sp>
        <p:nvSpPr>
          <p:cNvPr id="70659" name="Line 9"/>
          <p:cNvSpPr>
            <a:spLocks noChangeShapeType="1"/>
          </p:cNvSpPr>
          <p:nvPr/>
        </p:nvSpPr>
        <p:spPr bwMode="auto">
          <a:xfrm flipV="1">
            <a:off x="1943100" y="528694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0" name="Text Box 10"/>
          <p:cNvSpPr txBox="1">
            <a:spLocks noChangeArrowheads="1"/>
          </p:cNvSpPr>
          <p:nvPr/>
        </p:nvSpPr>
        <p:spPr bwMode="auto">
          <a:xfrm>
            <a:off x="1365250" y="5058343"/>
            <a:ext cx="103265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LDAP </a:t>
            </a:r>
            <a:r>
              <a:rPr lang="en-US" altLang="en-US" sz="1100" b="1" dirty="0" smtClean="0"/>
              <a:t>server</a:t>
            </a:r>
            <a:endParaRPr lang="en-US" altLang="en-US" sz="1100" b="1" dirty="0"/>
          </a:p>
        </p:txBody>
      </p:sp>
      <p:sp>
        <p:nvSpPr>
          <p:cNvPr id="70661" name="Text Box 11"/>
          <p:cNvSpPr txBox="1">
            <a:spLocks noChangeArrowheads="1"/>
          </p:cNvSpPr>
          <p:nvPr/>
        </p:nvSpPr>
        <p:spPr bwMode="auto">
          <a:xfrm>
            <a:off x="3235325" y="5058343"/>
            <a:ext cx="9460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DNS server</a:t>
            </a:r>
            <a:endParaRPr lang="en-US" altLang="en-US" sz="1100" b="1" dirty="0"/>
          </a:p>
        </p:txBody>
      </p:sp>
      <p:sp>
        <p:nvSpPr>
          <p:cNvPr id="70662" name="Line 13"/>
          <p:cNvSpPr>
            <a:spLocks noChangeShapeType="1"/>
          </p:cNvSpPr>
          <p:nvPr/>
        </p:nvSpPr>
        <p:spPr bwMode="auto">
          <a:xfrm flipV="1">
            <a:off x="3743325" y="5286943"/>
            <a:ext cx="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0665" name="Text Box 19"/>
          <p:cNvSpPr txBox="1">
            <a:spLocks noChangeArrowheads="1"/>
          </p:cNvSpPr>
          <p:nvPr/>
        </p:nvSpPr>
        <p:spPr bwMode="auto">
          <a:xfrm>
            <a:off x="2438066" y="1759866"/>
            <a:ext cx="131478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LDAP/DNS </a:t>
            </a:r>
            <a:r>
              <a:rPr lang="en-US" altLang="en-US" sz="1100" b="1" dirty="0" smtClean="0"/>
              <a:t>client</a:t>
            </a:r>
            <a:endParaRPr lang="en-US" altLang="en-US" sz="110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068388" y="5618731"/>
            <a:ext cx="1724025" cy="5794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LDAP </a:t>
            </a:r>
            <a:r>
              <a:rPr lang="en-US" sz="1100" b="1" dirty="0" smtClean="0">
                <a:solidFill>
                  <a:schemeClr val="tx1"/>
                </a:solidFill>
              </a:rPr>
              <a:t>servers </a:t>
            </a:r>
            <a:r>
              <a:rPr lang="en-US" sz="1100" b="1" dirty="0">
                <a:solidFill>
                  <a:schemeClr val="tx1"/>
                </a:solidFill>
              </a:rPr>
              <a:t>store directory data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882900" y="5618731"/>
            <a:ext cx="1724025" cy="5794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DNS servers locate </a:t>
            </a:r>
            <a:r>
              <a:rPr lang="en-US" sz="1100" b="1" dirty="0">
                <a:solidFill>
                  <a:schemeClr val="tx1"/>
                </a:solidFill>
              </a:rPr>
              <a:t>LDAP servers</a:t>
            </a:r>
          </a:p>
        </p:txBody>
      </p:sp>
      <p:grpSp>
        <p:nvGrpSpPr>
          <p:cNvPr id="70669" name="Group 18"/>
          <p:cNvGrpSpPr>
            <a:grpSpLocks/>
          </p:cNvGrpSpPr>
          <p:nvPr/>
        </p:nvGrpSpPr>
        <p:grpSpPr bwMode="auto">
          <a:xfrm>
            <a:off x="2475014" y="2056568"/>
            <a:ext cx="1335087" cy="781050"/>
            <a:chOff x="1314273" y="2266514"/>
            <a:chExt cx="1475106" cy="863354"/>
          </a:xfrm>
        </p:grpSpPr>
        <p:pic>
          <p:nvPicPr>
            <p:cNvPr id="70677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678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0674" name="Straight Connector 27"/>
          <p:cNvCxnSpPr>
            <a:cxnSpLocks noChangeShapeType="1"/>
          </p:cNvCxnSpPr>
          <p:nvPr/>
        </p:nvCxnSpPr>
        <p:spPr bwMode="auto">
          <a:xfrm>
            <a:off x="3514133" y="3440030"/>
            <a:ext cx="3170237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0675" name="Picture 2" descr="C:\Users\Alex Tong\Desktop\r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863" y="3332080"/>
            <a:ext cx="10144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6" name="Picture 3" descr="C:\Users\Alex Tong\Desktop\9_13_ppt\new icons\internet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2970130"/>
            <a:ext cx="942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ounded Rectangle 23"/>
          <p:cNvSpPr/>
          <p:nvPr/>
        </p:nvSpPr>
        <p:spPr>
          <a:xfrm>
            <a:off x="4027430" y="4648678"/>
            <a:ext cx="307975" cy="284162"/>
          </a:xfrm>
          <a:prstGeom prst="roundRect">
            <a:avLst/>
          </a:prstGeom>
          <a:solidFill>
            <a:srgbClr val="009DDC"/>
          </a:soli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1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400969" y="4648678"/>
            <a:ext cx="307975" cy="284162"/>
          </a:xfrm>
          <a:prstGeom prst="roundRect">
            <a:avLst/>
          </a:prstGeom>
          <a:solidFill>
            <a:srgbClr val="009DDC"/>
          </a:soli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 smtClean="0">
                <a:solidFill>
                  <a:schemeClr val="bg1"/>
                </a:solidFill>
              </a:rPr>
              <a:t>2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7" name="Line 314"/>
          <p:cNvSpPr>
            <a:spLocks noChangeShapeType="1"/>
          </p:cNvSpPr>
          <p:nvPr/>
        </p:nvSpPr>
        <p:spPr bwMode="auto">
          <a:xfrm rot="16200000" flipV="1">
            <a:off x="3494087" y="4173372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Line 314"/>
          <p:cNvSpPr>
            <a:spLocks noChangeShapeType="1"/>
          </p:cNvSpPr>
          <p:nvPr/>
        </p:nvSpPr>
        <p:spPr bwMode="auto">
          <a:xfrm rot="16200000" flipV="1">
            <a:off x="1746250" y="4173372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70670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194743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72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4194743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Connector 27"/>
          <p:cNvCxnSpPr>
            <a:cxnSpLocks noChangeShapeType="1"/>
          </p:cNvCxnSpPr>
          <p:nvPr/>
        </p:nvCxnSpPr>
        <p:spPr bwMode="auto">
          <a:xfrm>
            <a:off x="1989915" y="3924134"/>
            <a:ext cx="689936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Connector 27"/>
          <p:cNvCxnSpPr>
            <a:cxnSpLocks noChangeShapeType="1"/>
          </p:cNvCxnSpPr>
          <p:nvPr/>
        </p:nvCxnSpPr>
        <p:spPr bwMode="auto">
          <a:xfrm>
            <a:off x="3056615" y="3927692"/>
            <a:ext cx="689936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Line 314"/>
          <p:cNvSpPr>
            <a:spLocks noChangeShapeType="1"/>
          </p:cNvSpPr>
          <p:nvPr/>
        </p:nvSpPr>
        <p:spPr bwMode="auto">
          <a:xfrm rot="16200000" flipV="1">
            <a:off x="2811816" y="3680658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2" name="Line 314"/>
          <p:cNvSpPr>
            <a:spLocks noChangeShapeType="1"/>
          </p:cNvSpPr>
          <p:nvPr/>
        </p:nvSpPr>
        <p:spPr bwMode="auto">
          <a:xfrm rot="16200000" flipV="1">
            <a:off x="2428520" y="3680657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3" name="Line 314"/>
          <p:cNvSpPr>
            <a:spLocks noChangeShapeType="1"/>
          </p:cNvSpPr>
          <p:nvPr/>
        </p:nvSpPr>
        <p:spPr bwMode="auto">
          <a:xfrm rot="16200000" flipV="1">
            <a:off x="2625778" y="2956253"/>
            <a:ext cx="66347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14" y="3217196"/>
            <a:ext cx="1043561" cy="424586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3282494" y="3872514"/>
            <a:ext cx="117475" cy="1190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2892323" y="2969930"/>
            <a:ext cx="119062" cy="1190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90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SNMP</a:t>
            </a:r>
          </a:p>
        </p:txBody>
      </p:sp>
      <p:sp>
        <p:nvSpPr>
          <p:cNvPr id="72707" name="Text Box 6"/>
          <p:cNvSpPr txBox="1">
            <a:spLocks noChangeArrowheads="1"/>
          </p:cNvSpPr>
          <p:nvPr/>
        </p:nvSpPr>
        <p:spPr bwMode="auto">
          <a:xfrm>
            <a:off x="5157788" y="1270000"/>
            <a:ext cx="11112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SNMP </a:t>
            </a:r>
            <a:r>
              <a:rPr lang="en-US" altLang="en-US" sz="1100" b="1" dirty="0" smtClean="0"/>
              <a:t>agents</a:t>
            </a:r>
            <a:endParaRPr lang="en-US" altLang="en-US" sz="1100" b="1" dirty="0"/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5349875" y="2819400"/>
            <a:ext cx="7016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Servers</a:t>
            </a:r>
          </a:p>
        </p:txBody>
      </p:sp>
      <p:sp>
        <p:nvSpPr>
          <p:cNvPr id="72709" name="Text Box 8"/>
          <p:cNvSpPr txBox="1">
            <a:spLocks noChangeArrowheads="1"/>
          </p:cNvSpPr>
          <p:nvPr/>
        </p:nvSpPr>
        <p:spPr bwMode="auto">
          <a:xfrm>
            <a:off x="5341938" y="3657600"/>
            <a:ext cx="717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Routers</a:t>
            </a:r>
          </a:p>
        </p:txBody>
      </p:sp>
      <p:sp>
        <p:nvSpPr>
          <p:cNvPr id="72710" name="Text Box 9"/>
          <p:cNvSpPr txBox="1">
            <a:spLocks noChangeArrowheads="1"/>
          </p:cNvSpPr>
          <p:nvPr/>
        </p:nvSpPr>
        <p:spPr bwMode="auto">
          <a:xfrm>
            <a:off x="5341938" y="4953000"/>
            <a:ext cx="7175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Printers</a:t>
            </a:r>
          </a:p>
        </p:txBody>
      </p:sp>
      <p:sp>
        <p:nvSpPr>
          <p:cNvPr id="72711" name="Text Box 10"/>
          <p:cNvSpPr txBox="1">
            <a:spLocks noChangeArrowheads="1"/>
          </p:cNvSpPr>
          <p:nvPr/>
        </p:nvSpPr>
        <p:spPr bwMode="auto">
          <a:xfrm>
            <a:off x="2111112" y="4056063"/>
            <a:ext cx="1170513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  SNMP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  </a:t>
            </a:r>
            <a:r>
              <a:rPr lang="en-US" altLang="en-US" sz="1100" b="1" dirty="0" smtClean="0"/>
              <a:t>management </a:t>
            </a:r>
            <a:endParaRPr lang="en-US" altLang="en-US" sz="1100" b="1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system</a:t>
            </a:r>
            <a:endParaRPr lang="en-US" altLang="en-US" sz="1100" b="1" dirty="0"/>
          </a:p>
        </p:txBody>
      </p:sp>
      <p:sp>
        <p:nvSpPr>
          <p:cNvPr id="72712" name="Line 11"/>
          <p:cNvSpPr>
            <a:spLocks noChangeShapeType="1"/>
          </p:cNvSpPr>
          <p:nvPr/>
        </p:nvSpPr>
        <p:spPr bwMode="auto">
          <a:xfrm>
            <a:off x="3365500" y="3494088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13" name="Line 12"/>
          <p:cNvSpPr>
            <a:spLocks noChangeShapeType="1"/>
          </p:cNvSpPr>
          <p:nvPr/>
        </p:nvSpPr>
        <p:spPr bwMode="auto">
          <a:xfrm>
            <a:off x="3822700" y="2427288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14" name="Line 13"/>
          <p:cNvSpPr>
            <a:spLocks noChangeShapeType="1"/>
          </p:cNvSpPr>
          <p:nvPr/>
        </p:nvSpPr>
        <p:spPr bwMode="auto">
          <a:xfrm>
            <a:off x="3822700" y="2427288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2715" name="Line 14"/>
          <p:cNvSpPr>
            <a:spLocks noChangeShapeType="1"/>
          </p:cNvSpPr>
          <p:nvPr/>
        </p:nvSpPr>
        <p:spPr bwMode="auto">
          <a:xfrm>
            <a:off x="3822700" y="4560888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72716" name="Group 14"/>
          <p:cNvGrpSpPr>
            <a:grpSpLocks/>
          </p:cNvGrpSpPr>
          <p:nvPr/>
        </p:nvGrpSpPr>
        <p:grpSpPr bwMode="auto">
          <a:xfrm>
            <a:off x="2146300" y="3182938"/>
            <a:ext cx="1336675" cy="781050"/>
            <a:chOff x="1314273" y="2266514"/>
            <a:chExt cx="1475106" cy="863354"/>
          </a:xfrm>
        </p:grpSpPr>
        <p:pic>
          <p:nvPicPr>
            <p:cNvPr id="72721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2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2717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024063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8" name="Picture 2" descr="C:\Users\Alex Tong\Desktop\rack_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344863"/>
            <a:ext cx="14001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9" name="Picture 3" descr="C:\Users\Alex Tong\Desktop\prin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425" y="4267200"/>
            <a:ext cx="10445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821238" y="1752600"/>
            <a:ext cx="1758950" cy="3962400"/>
          </a:xfrm>
          <a:prstGeom prst="rect">
            <a:avLst/>
          </a:prstGeom>
          <a:noFill/>
          <a:ln w="19050" algn="ctr">
            <a:solidFill>
              <a:schemeClr val="bg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lang="en-US" dirty="0"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74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Ethernet</a:t>
            </a:r>
          </a:p>
        </p:txBody>
      </p:sp>
      <p:pic>
        <p:nvPicPr>
          <p:cNvPr id="57348" name="Picture 21" descr="D:\FromSourceSafe\A+\ov-10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83"/>
          <a:stretch>
            <a:fillRect/>
          </a:stretch>
        </p:blipFill>
        <p:spPr bwMode="auto">
          <a:xfrm>
            <a:off x="6069013" y="1573213"/>
            <a:ext cx="2060575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041933" y="5433123"/>
            <a:ext cx="11239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Ethernet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adapter</a:t>
            </a:r>
            <a:endParaRPr lang="en-US" altLang="en-US" sz="1100" b="1" dirty="0"/>
          </a:p>
        </p:txBody>
      </p:sp>
      <p:sp>
        <p:nvSpPr>
          <p:cNvPr id="57350" name="AutoShape 13"/>
          <p:cNvSpPr>
            <a:spLocks/>
          </p:cNvSpPr>
          <p:nvPr/>
        </p:nvSpPr>
        <p:spPr bwMode="auto">
          <a:xfrm flipH="1">
            <a:off x="6435725" y="2554288"/>
            <a:ext cx="374650" cy="1881187"/>
          </a:xfrm>
          <a:prstGeom prst="rightBrace">
            <a:avLst>
              <a:gd name="adj1" fmla="val 4184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57351" name="Text Box 14"/>
          <p:cNvSpPr txBox="1">
            <a:spLocks noChangeArrowheads="1"/>
          </p:cNvSpPr>
          <p:nvPr/>
        </p:nvSpPr>
        <p:spPr bwMode="auto">
          <a:xfrm>
            <a:off x="7851775" y="3232150"/>
            <a:ext cx="76517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Media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types</a:t>
            </a:r>
            <a:endParaRPr lang="en-US" altLang="en-US" sz="1100" b="1" dirty="0"/>
          </a:p>
        </p:txBody>
      </p:sp>
      <p:sp>
        <p:nvSpPr>
          <p:cNvPr id="57352" name="Text Box 15"/>
          <p:cNvSpPr txBox="1">
            <a:spLocks noChangeArrowheads="1"/>
          </p:cNvSpPr>
          <p:nvPr/>
        </p:nvSpPr>
        <p:spPr bwMode="auto">
          <a:xfrm>
            <a:off x="1570920" y="5955090"/>
            <a:ext cx="1936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1100" b="1" dirty="0"/>
              <a:t>Contention-based </a:t>
            </a:r>
            <a:r>
              <a:rPr lang="en-US" altLang="en-US" sz="1100" b="1" dirty="0" smtClean="0"/>
              <a:t>media access</a:t>
            </a:r>
            <a:endParaRPr lang="en-US" altLang="en-US" sz="1100" b="1" dirty="0"/>
          </a:p>
        </p:txBody>
      </p:sp>
      <p:sp>
        <p:nvSpPr>
          <p:cNvPr id="57353" name="Line 17"/>
          <p:cNvSpPr>
            <a:spLocks noChangeShapeType="1"/>
          </p:cNvSpPr>
          <p:nvPr/>
        </p:nvSpPr>
        <p:spPr bwMode="auto">
          <a:xfrm flipH="1">
            <a:off x="3200166" y="3490913"/>
            <a:ext cx="3258611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7354" name="AutoShape 18"/>
          <p:cNvSpPr>
            <a:spLocks/>
          </p:cNvSpPr>
          <p:nvPr/>
        </p:nvSpPr>
        <p:spPr bwMode="auto">
          <a:xfrm>
            <a:off x="7542213" y="2554288"/>
            <a:ext cx="374650" cy="1881187"/>
          </a:xfrm>
          <a:prstGeom prst="rightBrace">
            <a:avLst>
              <a:gd name="adj1" fmla="val 4184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57355" name="Text Box 20"/>
          <p:cNvSpPr txBox="1">
            <a:spLocks noChangeArrowheads="1"/>
          </p:cNvSpPr>
          <p:nvPr/>
        </p:nvSpPr>
        <p:spPr bwMode="auto">
          <a:xfrm>
            <a:off x="3016917" y="2487147"/>
            <a:ext cx="1123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Ethernet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adapter</a:t>
            </a:r>
            <a:endParaRPr lang="en-US" altLang="en-US" sz="1100" b="1" dirty="0"/>
          </a:p>
        </p:txBody>
      </p:sp>
      <p:grpSp>
        <p:nvGrpSpPr>
          <p:cNvPr id="57356" name="Group 11"/>
          <p:cNvGrpSpPr>
            <a:grpSpLocks/>
          </p:cNvGrpSpPr>
          <p:nvPr/>
        </p:nvGrpSpPr>
        <p:grpSpPr bwMode="auto">
          <a:xfrm>
            <a:off x="3917946" y="1550848"/>
            <a:ext cx="1336675" cy="781050"/>
            <a:chOff x="1314273" y="2266514"/>
            <a:chExt cx="1475106" cy="863354"/>
          </a:xfrm>
        </p:grpSpPr>
        <p:pic>
          <p:nvPicPr>
            <p:cNvPr id="57366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7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357" name="Group 14"/>
          <p:cNvGrpSpPr>
            <a:grpSpLocks/>
          </p:cNvGrpSpPr>
          <p:nvPr/>
        </p:nvGrpSpPr>
        <p:grpSpPr bwMode="auto">
          <a:xfrm flipH="1">
            <a:off x="788892" y="3039130"/>
            <a:ext cx="1336675" cy="782637"/>
            <a:chOff x="1314273" y="2266514"/>
            <a:chExt cx="1475106" cy="863354"/>
          </a:xfrm>
        </p:grpSpPr>
        <p:pic>
          <p:nvPicPr>
            <p:cNvPr id="57364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365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7358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265" y="4626673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Line 300"/>
          <p:cNvSpPr>
            <a:spLocks noChangeShapeType="1"/>
          </p:cNvSpPr>
          <p:nvPr/>
        </p:nvSpPr>
        <p:spPr bwMode="auto">
          <a:xfrm rot="16200000">
            <a:off x="1597438" y="3756213"/>
            <a:ext cx="294014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1905299" y="3836330"/>
            <a:ext cx="1123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Ethernet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 smtClean="0"/>
              <a:t>adapter</a:t>
            </a:r>
            <a:endParaRPr lang="en-US" altLang="en-US" sz="1100" b="1" dirty="0"/>
          </a:p>
        </p:txBody>
      </p:sp>
      <p:sp>
        <p:nvSpPr>
          <p:cNvPr id="28" name="Line 315"/>
          <p:cNvSpPr>
            <a:spLocks noChangeShapeType="1"/>
          </p:cNvSpPr>
          <p:nvPr/>
        </p:nvSpPr>
        <p:spPr bwMode="auto">
          <a:xfrm>
            <a:off x="2577743" y="3673191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315"/>
          <p:cNvSpPr>
            <a:spLocks noChangeShapeType="1"/>
          </p:cNvSpPr>
          <p:nvPr/>
        </p:nvSpPr>
        <p:spPr bwMode="auto">
          <a:xfrm>
            <a:off x="3062827" y="5221549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Line 315"/>
          <p:cNvSpPr>
            <a:spLocks noChangeShapeType="1"/>
          </p:cNvSpPr>
          <p:nvPr/>
        </p:nvSpPr>
        <p:spPr bwMode="auto">
          <a:xfrm>
            <a:off x="3057266" y="2286139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57360" name="Picture 2" descr="C:\Users\Alex Tong\Desktop\eth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593" y="1888080"/>
            <a:ext cx="582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Alex Tong\Desktop\eth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75" y="3237263"/>
            <a:ext cx="582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9" name="Picture 2" descr="C:\Users\Alex Tong\Desktop\etherne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79" y="4836504"/>
            <a:ext cx="5826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595205" y="4264537"/>
            <a:ext cx="893763" cy="636587"/>
            <a:chOff x="1320800" y="4227513"/>
            <a:chExt cx="893763" cy="636587"/>
          </a:xfrm>
        </p:grpSpPr>
        <p:pic>
          <p:nvPicPr>
            <p:cNvPr id="57361" name="Picture 3" descr="C:\Users\Alex Tong\Desktop\blast-1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800" y="4227513"/>
              <a:ext cx="893763" cy="636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Oval 20"/>
            <p:cNvSpPr/>
            <p:nvPr/>
          </p:nvSpPr>
          <p:spPr>
            <a:xfrm>
              <a:off x="1649413" y="4427538"/>
              <a:ext cx="117475" cy="119062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  <p:sp>
          <p:nvSpPr>
            <p:cNvPr id="22" name="Oval 21"/>
            <p:cNvSpPr/>
            <p:nvPr/>
          </p:nvSpPr>
          <p:spPr>
            <a:xfrm>
              <a:off x="1801813" y="4505325"/>
              <a:ext cx="117475" cy="11906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8355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SMB</a:t>
            </a:r>
          </a:p>
        </p:txBody>
      </p:sp>
      <p:pic>
        <p:nvPicPr>
          <p:cNvPr id="77827" name="Picture 4" descr="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4" t="74857"/>
          <a:stretch>
            <a:fillRect/>
          </a:stretch>
        </p:blipFill>
        <p:spPr bwMode="auto">
          <a:xfrm>
            <a:off x="5961063" y="4614863"/>
            <a:ext cx="1258887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2176463" y="2652713"/>
            <a:ext cx="11874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NetBIOS </a:t>
            </a:r>
            <a:r>
              <a:rPr lang="en-US" altLang="en-US" sz="1100" b="1" dirty="0" smtClean="0"/>
              <a:t>client</a:t>
            </a:r>
            <a:endParaRPr lang="en-US" altLang="en-US" sz="1100" b="1" dirty="0"/>
          </a:p>
        </p:txBody>
      </p:sp>
      <p:sp>
        <p:nvSpPr>
          <p:cNvPr id="77829" name="Text Box 6"/>
          <p:cNvSpPr txBox="1">
            <a:spLocks noChangeArrowheads="1"/>
          </p:cNvSpPr>
          <p:nvPr/>
        </p:nvSpPr>
        <p:spPr bwMode="auto">
          <a:xfrm>
            <a:off x="3259138" y="4314825"/>
            <a:ext cx="75088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TCP/IP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IPX/SPX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NetBEUI</a:t>
            </a:r>
          </a:p>
        </p:txBody>
      </p:sp>
      <p:pic>
        <p:nvPicPr>
          <p:cNvPr id="77830" name="Picture 3" descr="C:\Users\Alex Tong\Desktop\prin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0" y="3724275"/>
            <a:ext cx="1042988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5" descr="D:\A+\new icons\share_fol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508250"/>
            <a:ext cx="1046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7832" name="Straight Connector 13"/>
          <p:cNvCxnSpPr>
            <a:cxnSpLocks noChangeShapeType="1"/>
          </p:cNvCxnSpPr>
          <p:nvPr/>
        </p:nvCxnSpPr>
        <p:spPr bwMode="auto">
          <a:xfrm>
            <a:off x="2162175" y="4152900"/>
            <a:ext cx="29733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3" name="Straight Connector 14"/>
          <p:cNvCxnSpPr>
            <a:cxnSpLocks noChangeShapeType="1"/>
          </p:cNvCxnSpPr>
          <p:nvPr/>
        </p:nvCxnSpPr>
        <p:spPr bwMode="auto">
          <a:xfrm flipH="1">
            <a:off x="4381500" y="3767138"/>
            <a:ext cx="0" cy="385762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34" name="Straight Connector 15"/>
          <p:cNvCxnSpPr>
            <a:cxnSpLocks noChangeShapeType="1"/>
          </p:cNvCxnSpPr>
          <p:nvPr/>
        </p:nvCxnSpPr>
        <p:spPr bwMode="auto">
          <a:xfrm flipH="1">
            <a:off x="2906713" y="3778250"/>
            <a:ext cx="0" cy="38576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7835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013" y="3006725"/>
            <a:ext cx="3619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6" name="Group 8"/>
          <p:cNvGrpSpPr>
            <a:grpSpLocks/>
          </p:cNvGrpSpPr>
          <p:nvPr/>
        </p:nvGrpSpPr>
        <p:grpSpPr bwMode="auto">
          <a:xfrm>
            <a:off x="2095500" y="2971800"/>
            <a:ext cx="1474788" cy="863600"/>
            <a:chOff x="1314273" y="2266514"/>
            <a:chExt cx="1475106" cy="863354"/>
          </a:xfrm>
        </p:grpSpPr>
        <p:pic>
          <p:nvPicPr>
            <p:cNvPr id="77837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8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20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Common Internet File System</a:t>
            </a:r>
          </a:p>
          <a:p>
            <a:r>
              <a:rPr lang="en-US" dirty="0" smtClean="0"/>
              <a:t>File sharing across OSs</a:t>
            </a:r>
          </a:p>
          <a:p>
            <a:r>
              <a:rPr lang="en-US" dirty="0" smtClean="0"/>
              <a:t>Related to SMB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5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SSH</a:t>
            </a:r>
          </a:p>
        </p:txBody>
      </p:sp>
      <p:sp>
        <p:nvSpPr>
          <p:cNvPr id="74755" name="Text Box 5"/>
          <p:cNvSpPr txBox="1">
            <a:spLocks noChangeArrowheads="1"/>
          </p:cNvSpPr>
          <p:nvPr/>
        </p:nvSpPr>
        <p:spPr bwMode="auto">
          <a:xfrm>
            <a:off x="5327650" y="3500438"/>
            <a:ext cx="6477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slogin</a:t>
            </a:r>
          </a:p>
        </p:txBody>
      </p:sp>
      <p:sp>
        <p:nvSpPr>
          <p:cNvPr id="74756" name="Text Box 6"/>
          <p:cNvSpPr txBox="1">
            <a:spLocks noChangeArrowheads="1"/>
          </p:cNvSpPr>
          <p:nvPr/>
        </p:nvSpPr>
        <p:spPr bwMode="auto">
          <a:xfrm>
            <a:off x="2730500" y="2633663"/>
            <a:ext cx="963613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Password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400" dirty="0"/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dirty="0"/>
              <a:t>011001</a:t>
            </a:r>
          </a:p>
        </p:txBody>
      </p:sp>
      <p:sp>
        <p:nvSpPr>
          <p:cNvPr id="74757" name="Line 10"/>
          <p:cNvSpPr>
            <a:spLocks noChangeShapeType="1"/>
          </p:cNvSpPr>
          <p:nvPr/>
        </p:nvSpPr>
        <p:spPr bwMode="auto">
          <a:xfrm flipV="1">
            <a:off x="5632450" y="3805238"/>
            <a:ext cx="0" cy="685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758" name="Line 12"/>
          <p:cNvSpPr>
            <a:spLocks noChangeShapeType="1"/>
          </p:cNvSpPr>
          <p:nvPr/>
        </p:nvSpPr>
        <p:spPr bwMode="auto">
          <a:xfrm>
            <a:off x="2197100" y="2731862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4759" name="AutoShape 14"/>
          <p:cNvSpPr>
            <a:spLocks noChangeArrowheads="1"/>
          </p:cNvSpPr>
          <p:nvPr/>
        </p:nvSpPr>
        <p:spPr bwMode="auto">
          <a:xfrm rot="5400000" flipV="1">
            <a:off x="3021013" y="2943225"/>
            <a:ext cx="381000" cy="304800"/>
          </a:xfrm>
          <a:prstGeom prst="rightArrow">
            <a:avLst>
              <a:gd name="adj1" fmla="val 52602"/>
              <a:gd name="adj2" fmla="val 59572"/>
            </a:avLst>
          </a:prstGeom>
          <a:gradFill rotWithShape="0">
            <a:gsLst>
              <a:gs pos="0">
                <a:srgbClr val="A4C7FF"/>
              </a:gs>
              <a:gs pos="100000">
                <a:srgbClr val="473AB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0" y="2522538"/>
            <a:ext cx="1581150" cy="5334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Password is encrypted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841875" y="4224338"/>
            <a:ext cx="1581150" cy="5334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Session is secured</a:t>
            </a:r>
          </a:p>
        </p:txBody>
      </p:sp>
      <p:pic>
        <p:nvPicPr>
          <p:cNvPr id="74762" name="Picture 18" descr="D:\A+\new icons\docume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516188"/>
            <a:ext cx="6381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4763" name="Straight Connector 21"/>
          <p:cNvCxnSpPr>
            <a:cxnSpLocks noChangeShapeType="1"/>
          </p:cNvCxnSpPr>
          <p:nvPr/>
        </p:nvCxnSpPr>
        <p:spPr bwMode="auto">
          <a:xfrm>
            <a:off x="4629150" y="3033713"/>
            <a:ext cx="218122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74764" name="Picture 2" descr="C:\Users\Alex Tong\Desktop\9_13_ppt\new icons\compu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30500"/>
            <a:ext cx="3619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4765" name="Group 15"/>
          <p:cNvGrpSpPr>
            <a:grpSpLocks/>
          </p:cNvGrpSpPr>
          <p:nvPr/>
        </p:nvGrpSpPr>
        <p:grpSpPr bwMode="auto">
          <a:xfrm>
            <a:off x="3913188" y="2678113"/>
            <a:ext cx="1476375" cy="862012"/>
            <a:chOff x="1314273" y="2266514"/>
            <a:chExt cx="1475106" cy="863354"/>
          </a:xfrm>
        </p:grpSpPr>
        <p:pic>
          <p:nvPicPr>
            <p:cNvPr id="74766" name="Picture 5" descr="C:\Users\Alex Tong\Desktop\LCD_sm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4995" y="2266514"/>
              <a:ext cx="1294384" cy="863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767" name="Picture 2" descr="C:\Users\Alex Tong\Desktop\9_13_ppt\new icons\computer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273" y="2320347"/>
              <a:ext cx="362127" cy="80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7797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Apple File Protocol.</a:t>
            </a:r>
          </a:p>
          <a:p>
            <a:r>
              <a:rPr lang="en-US" dirty="0" smtClean="0"/>
              <a:t>Still used for some communication between Macintosh computers.</a:t>
            </a:r>
          </a:p>
          <a:p>
            <a:r>
              <a:rPr lang="en-US" dirty="0" smtClean="0"/>
              <a:t>SMB2 used for communication between Macintosh and Windows computers.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Cable Tester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238" y="1828800"/>
            <a:ext cx="3809524" cy="394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0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Strippers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406" y="2228849"/>
            <a:ext cx="3782788" cy="2647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4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Crimpers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386" y="2057400"/>
            <a:ext cx="4043228" cy="404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43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Multimeters</a:t>
            </a:r>
          </a:p>
        </p:txBody>
      </p:sp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1312863" y="5314950"/>
            <a:ext cx="1981200" cy="2619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Digital </a:t>
            </a:r>
            <a:r>
              <a:rPr lang="en-US" altLang="en-US" sz="1100" b="1" dirty="0" smtClean="0"/>
              <a:t>multimeter</a:t>
            </a:r>
            <a:endParaRPr lang="en-US" altLang="en-US" sz="1100" b="1" dirty="0"/>
          </a:p>
        </p:txBody>
      </p:sp>
      <p:sp>
        <p:nvSpPr>
          <p:cNvPr id="99334" name="Text Box 6"/>
          <p:cNvSpPr txBox="1">
            <a:spLocks noChangeArrowheads="1"/>
          </p:cNvSpPr>
          <p:nvPr/>
        </p:nvSpPr>
        <p:spPr bwMode="auto">
          <a:xfrm>
            <a:off x="5374615" y="5314951"/>
            <a:ext cx="1981200" cy="26193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/>
              <a:t>Analog </a:t>
            </a:r>
            <a:r>
              <a:rPr lang="en-US" altLang="en-US" sz="1100" b="1" dirty="0" smtClean="0"/>
              <a:t>multimeter</a:t>
            </a:r>
            <a:endParaRPr lang="en-US" alt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06" y="2830467"/>
            <a:ext cx="2376219" cy="2376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939" y="2667000"/>
            <a:ext cx="1819048" cy="2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7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Tone Generators and Probes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62" y="2424238"/>
            <a:ext cx="8790476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Loopback Plugs</a:t>
            </a:r>
          </a:p>
        </p:txBody>
      </p:sp>
      <p:pic>
        <p:nvPicPr>
          <p:cNvPr id="103427" name="Picture 2059" descr="C:\Documents and Settings\TDrake\My Documents\085820\ILT UPDATES\085820ovs\085820_A_plus_ILT_RS_0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2578100"/>
            <a:ext cx="355441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8" name="Line 2055"/>
          <p:cNvSpPr>
            <a:spLocks noChangeShapeType="1"/>
          </p:cNvSpPr>
          <p:nvPr/>
        </p:nvSpPr>
        <p:spPr bwMode="auto">
          <a:xfrm flipH="1">
            <a:off x="5122863" y="2700338"/>
            <a:ext cx="9874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943600" y="2433638"/>
            <a:ext cx="1581150" cy="533400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Crosses over transmit/receive lines</a:t>
            </a:r>
          </a:p>
        </p:txBody>
      </p:sp>
    </p:spTree>
    <p:extLst>
      <p:ext uri="{BB962C8B-B14F-4D97-AF65-F5344CB8AC3E}">
        <p14:creationId xmlns:p14="http://schemas.microsoft.com/office/powerpoint/2010/main" val="39801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Twisted Pair Cables</a:t>
            </a:r>
          </a:p>
        </p:txBody>
      </p:sp>
      <p:pic>
        <p:nvPicPr>
          <p:cNvPr id="12291" name="Picture 1027" descr="f0858214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2447925"/>
            <a:ext cx="62357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Line 1028"/>
          <p:cNvSpPr>
            <a:spLocks noChangeShapeType="1"/>
          </p:cNvSpPr>
          <p:nvPr/>
        </p:nvSpPr>
        <p:spPr bwMode="auto">
          <a:xfrm flipV="1">
            <a:off x="6167438" y="3971925"/>
            <a:ext cx="0" cy="8413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3" name="Line 1029"/>
          <p:cNvSpPr>
            <a:spLocks noChangeShapeType="1"/>
          </p:cNvSpPr>
          <p:nvPr/>
        </p:nvSpPr>
        <p:spPr bwMode="auto">
          <a:xfrm flipH="1">
            <a:off x="2820988" y="2682875"/>
            <a:ext cx="11112" cy="5937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294" name="AutoShape 1036"/>
          <p:cNvSpPr>
            <a:spLocks/>
          </p:cNvSpPr>
          <p:nvPr/>
        </p:nvSpPr>
        <p:spPr bwMode="auto">
          <a:xfrm flipH="1">
            <a:off x="6465888" y="2501900"/>
            <a:ext cx="203200" cy="1176338"/>
          </a:xfrm>
          <a:prstGeom prst="leftBrace">
            <a:avLst>
              <a:gd name="adj1" fmla="val 48242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1958975" y="2381250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Insulated </a:t>
            </a:r>
            <a:r>
              <a:rPr lang="en-US" sz="1100" b="1" dirty="0" smtClean="0">
                <a:solidFill>
                  <a:schemeClr val="tx1"/>
                </a:solidFill>
              </a:rPr>
              <a:t>jacket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69088" y="2763838"/>
            <a:ext cx="1724025" cy="59848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 smtClean="0">
                <a:solidFill>
                  <a:schemeClr val="tx1"/>
                </a:solidFill>
              </a:rPr>
              <a:t>Four pairs </a:t>
            </a:r>
            <a:r>
              <a:rPr lang="en-US" sz="1100" b="1" dirty="0">
                <a:solidFill>
                  <a:schemeClr val="tx1"/>
                </a:solidFill>
              </a:rPr>
              <a:t>of conductors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256213" y="4857750"/>
            <a:ext cx="172402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Wires twisted together</a:t>
            </a:r>
          </a:p>
        </p:txBody>
      </p:sp>
    </p:spTree>
    <p:extLst>
      <p:ext uri="{BB962C8B-B14F-4D97-AF65-F5344CB8AC3E}">
        <p14:creationId xmlns:p14="http://schemas.microsoft.com/office/powerpoint/2010/main" val="415272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Punch Down Tools</a:t>
            </a:r>
          </a:p>
        </p:txBody>
      </p:sp>
      <p:pic>
        <p:nvPicPr>
          <p:cNvPr id="10547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1825" y="1060450"/>
            <a:ext cx="5340350" cy="5340350"/>
          </a:xfrm>
        </p:spPr>
      </p:pic>
    </p:spTree>
    <p:extLst>
      <p:ext uri="{BB962C8B-B14F-4D97-AF65-F5344CB8AC3E}">
        <p14:creationId xmlns:p14="http://schemas.microsoft.com/office/powerpoint/2010/main" val="11519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300"/>
          <p:cNvSpPr>
            <a:spLocks noChangeShapeType="1"/>
          </p:cNvSpPr>
          <p:nvPr/>
        </p:nvSpPr>
        <p:spPr bwMode="auto">
          <a:xfrm>
            <a:off x="1828800" y="4495800"/>
            <a:ext cx="1371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Wi-Fi Analyzer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en-US" altLang="en-US" dirty="0"/>
              <a:t>Wi-Fi spectrum analyzers used for detecting problems on </a:t>
            </a:r>
            <a:r>
              <a:rPr lang="en-US" altLang="en-US" dirty="0" smtClean="0"/>
              <a:t>WLANs and other wireless networks</a:t>
            </a:r>
            <a:endParaRPr lang="en-US" altLang="en-US" dirty="0"/>
          </a:p>
          <a:p>
            <a:r>
              <a:rPr lang="en-US" dirty="0" smtClean="0"/>
              <a:t>Can detect:</a:t>
            </a:r>
          </a:p>
          <a:p>
            <a:pPr lvl="1"/>
            <a:r>
              <a:rPr lang="en-US" dirty="0" smtClean="0"/>
              <a:t>Wireless devices</a:t>
            </a:r>
          </a:p>
          <a:p>
            <a:pPr lvl="1"/>
            <a:r>
              <a:rPr lang="en-US" dirty="0" smtClean="0"/>
              <a:t>Points of interference</a:t>
            </a:r>
          </a:p>
          <a:p>
            <a:pPr lvl="1"/>
            <a:r>
              <a:rPr lang="en-US" dirty="0" smtClean="0"/>
              <a:t>Overall health of the WLAN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619" y="3692525"/>
            <a:ext cx="1219200" cy="984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44" y="3692525"/>
            <a:ext cx="1656771" cy="16525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512">
            <a:off x="5893565" y="2286000"/>
            <a:ext cx="826010" cy="76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946392"/>
            <a:ext cx="892975" cy="892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4512">
            <a:off x="6329862" y="4662191"/>
            <a:ext cx="826010" cy="7680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1572">
            <a:off x="4638076" y="4266810"/>
            <a:ext cx="892975" cy="892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174" y="2670049"/>
            <a:ext cx="1772870" cy="11869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01" y="5046240"/>
            <a:ext cx="1772870" cy="118694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16439">
            <a:off x="4806786" y="3469508"/>
            <a:ext cx="1650316" cy="970535"/>
          </a:xfrm>
          <a:prstGeom prst="rect">
            <a:avLst/>
          </a:prstGeom>
        </p:spPr>
      </p:pic>
      <p:sp>
        <p:nvSpPr>
          <p:cNvPr id="15" name="Text Box 307"/>
          <p:cNvSpPr txBox="1">
            <a:spLocks noChangeArrowheads="1"/>
          </p:cNvSpPr>
          <p:nvPr/>
        </p:nvSpPr>
        <p:spPr bwMode="auto">
          <a:xfrm>
            <a:off x="2311400" y="6158730"/>
            <a:ext cx="44958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100" b="1" dirty="0" smtClean="0"/>
              <a:t>WiFi analyzers monitor the health of wireless networks.</a:t>
            </a:r>
            <a:endParaRPr lang="en-US" sz="11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75" y="4920362"/>
            <a:ext cx="1610603" cy="111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Networking Utilities</a:t>
            </a:r>
          </a:p>
        </p:txBody>
      </p:sp>
      <p:graphicFrame>
        <p:nvGraphicFramePr>
          <p:cNvPr id="102423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724250"/>
              </p:ext>
            </p:extLst>
          </p:nvPr>
        </p:nvGraphicFramePr>
        <p:xfrm>
          <a:off x="952500" y="1600200"/>
          <a:ext cx="7239000" cy="4069080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Utility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ipconfig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and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ifconfig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Displays TCP/IP configuration and enables you to release or renew DHCP IP address leases.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ping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Tests connectivity on a TCP/IP network.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tracert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Courier New" panose="02070309020205020404" pitchFamily="49" charset="0"/>
                        </a:rPr>
                        <a:t>and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traceroute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Identifies and tests all points along the route used to send a packet to a destination.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nslookup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Verifies that the computer can connect to a DNS server and find the IP address for a given computer name.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netstat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Shows the status of each active network connection.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net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Manages Microsoft network resources from a command line.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Local Area Connection or Wireless Network Connection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Verifies that a devices is connected to the network and can send and receive data.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troubleshooters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Provides a wizard-like interface for you to work through the possible causes and resolutions for various common network issues.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6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2400" b="1" i="0" dirty="0" smtClean="0">
                <a:latin typeface="Calibri" pitchFamily="34" charset="0"/>
                <a:cs typeface="Calibri" pitchFamily="34" charset="0"/>
              </a:rPr>
              <a:t>Reflective Questions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DDC"/>
              </a:buClr>
              <a:buFont typeface="+mj-lt"/>
              <a:buAutoNum type="arabicPeriod"/>
              <a:defRPr/>
            </a:pPr>
            <a:r>
              <a:rPr lang="en-US" sz="1600" b="1" dirty="0" smtClean="0"/>
              <a:t>What do you think are the most important network concepts covered in this lesson?</a:t>
            </a:r>
            <a:br>
              <a:rPr lang="en-US" sz="1600" b="1" dirty="0" smtClean="0"/>
            </a:br>
            <a:endParaRPr lang="en-US" sz="1600" b="1" dirty="0"/>
          </a:p>
          <a:p>
            <a:pPr marL="342900" indent="-342900">
              <a:spcBef>
                <a:spcPct val="20000"/>
              </a:spcBef>
              <a:buClr>
                <a:srgbClr val="009DDC"/>
              </a:buClr>
              <a:buFont typeface="+mj-lt"/>
              <a:buAutoNum type="arabicPeriod"/>
              <a:defRPr/>
            </a:pPr>
            <a:r>
              <a:rPr lang="en-US" sz="1600" b="1" dirty="0" smtClean="0"/>
              <a:t>What experience do you have with any of the technologies discussed in this lesson?</a:t>
            </a:r>
            <a:endParaRPr lang="en-US" sz="1600" b="1" dirty="0"/>
          </a:p>
          <a:p>
            <a:pPr>
              <a:spcBef>
                <a:spcPct val="20000"/>
              </a:spcBef>
              <a:buClr>
                <a:srgbClr val="009DDC"/>
              </a:buClr>
              <a:defRPr/>
            </a:pP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Pair Categories</a:t>
            </a:r>
            <a:endParaRPr lang="en-US" dirty="0"/>
          </a:p>
        </p:txBody>
      </p:sp>
      <p:graphicFrame>
        <p:nvGraphicFramePr>
          <p:cNvPr id="4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108726"/>
              </p:ext>
            </p:extLst>
          </p:nvPr>
        </p:nvGraphicFramePr>
        <p:xfrm>
          <a:off x="952500" y="1447800"/>
          <a:ext cx="7239000" cy="4794504"/>
        </p:xfrm>
        <a:graphic>
          <a:graphicData uri="http://schemas.openxmlformats.org/drawingml/2006/table">
            <a:tbl>
              <a:tblPr/>
              <a:tblGrid>
                <a:gridCol w="1676400"/>
                <a:gridCol w="55626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Characteristics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3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Type: Telephone or Ethernet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speed: 10 Mbps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frequency: 16 MHz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Type: Fast Ethernet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speed: Up to 100 Mbps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frequency: 100 MHz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5e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Type: Gigabit Ethernet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speed: Up to 1 Gbps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frequency: 100 MHz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6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Type: Gigabit Ethernet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speed: 10 Gbps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frequency: 250 MHz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Extended CAT 6 or CAT 6e cables perform better than CAT 6 when they are installed in an environment with high noise or RF interference.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6a or CAT 6 Augmented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Type: Gigabit Ethernet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speed: 10 Gbps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frequency: 500 MHz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 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Network Type: Gigabit Ethernet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speed: 10 Gbps+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0B0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Maximum frequency: 600 MHz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05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Twisted Pair Connectors</a:t>
            </a:r>
          </a:p>
        </p:txBody>
      </p:sp>
      <p:pic>
        <p:nvPicPr>
          <p:cNvPr id="16387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4025"/>
            <a:ext cx="282733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2" descr="C:\Documents and Settings\TDrake\My Documents\A+_085816\Pics\RJ45 connect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273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 descr="f0858214-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16200"/>
            <a:ext cx="7493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791200" y="2514600"/>
            <a:ext cx="10048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1 W/Green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2 Green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3 W/Orange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4 Blue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5 W/Blue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6 Orange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7 W/Brown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8 Brown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7086600" y="2606675"/>
            <a:ext cx="855663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9900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9900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9900"/>
              </a:buClr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9900"/>
              </a:buClr>
              <a:buChar char="–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Char char="»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P3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P1       P2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200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200" dirty="0"/>
              <a:t>P4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62600" y="1531938"/>
            <a:ext cx="1724025" cy="274637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Eight pins</a:t>
            </a:r>
          </a:p>
        </p:txBody>
      </p:sp>
      <p:sp>
        <p:nvSpPr>
          <p:cNvPr id="16393" name="Line 139"/>
          <p:cNvSpPr>
            <a:spLocks noChangeShapeType="1"/>
          </p:cNvSpPr>
          <p:nvPr/>
        </p:nvSpPr>
        <p:spPr bwMode="auto">
          <a:xfrm rot="16200000" flipV="1">
            <a:off x="6070600" y="2160588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94" name="Line 205"/>
          <p:cNvSpPr>
            <a:spLocks noChangeShapeType="1"/>
          </p:cNvSpPr>
          <p:nvPr/>
        </p:nvSpPr>
        <p:spPr bwMode="auto">
          <a:xfrm flipH="1" flipV="1">
            <a:off x="7178675" y="4124325"/>
            <a:ext cx="463550" cy="463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775450" y="4422775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Four pairs of wires</a:t>
            </a:r>
          </a:p>
        </p:txBody>
      </p:sp>
    </p:spTree>
    <p:extLst>
      <p:ext uri="{BB962C8B-B14F-4D97-AF65-F5344CB8AC3E}">
        <p14:creationId xmlns:p14="http://schemas.microsoft.com/office/powerpoint/2010/main" val="133209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87318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ea typeface="Calibri" panose="020F0502020204030204" pitchFamily="34" charset="0"/>
              </a:rPr>
              <a:t>PVC Cable and Plenum Cables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685800" y="1522413"/>
            <a:ext cx="8229600" cy="4121150"/>
          </a:xfrm>
        </p:spPr>
        <p:txBody>
          <a:bodyPr/>
          <a:lstStyle/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PVC is inexpensive and flexible used to cover with twisted pair cabling.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r>
              <a:rPr lang="en-US" altLang="en-US" sz="1600" b="1" dirty="0" smtClean="0"/>
              <a:t>Plenum jacketing does not give off noxious or poisonous gas when burned.</a:t>
            </a:r>
          </a:p>
          <a:p>
            <a:pPr eaLnBrk="1" hangingPunct="1">
              <a:buClr>
                <a:srgbClr val="009DDC"/>
              </a:buClr>
              <a:buFont typeface="Wingdings" panose="05000000000000000000" pitchFamily="2" charset="2"/>
              <a:buChar char="§"/>
            </a:pPr>
            <a:endParaRPr lang="en-US" altLang="en-US" sz="1600" b="1" dirty="0" smtClean="0"/>
          </a:p>
        </p:txBody>
      </p:sp>
      <p:pic>
        <p:nvPicPr>
          <p:cNvPr id="15365" name="Picture 2" descr="C:\Documents and Settings\kpopen.LOGOPS\My Documents\My Pictures\new photos\PVC cabl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2961345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Line 167"/>
          <p:cNvSpPr>
            <a:spLocks noChangeShapeType="1"/>
          </p:cNvSpPr>
          <p:nvPr/>
        </p:nvSpPr>
        <p:spPr bwMode="auto">
          <a:xfrm rot="5400000">
            <a:off x="1631950" y="4658383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368" name="Line 167"/>
          <p:cNvSpPr>
            <a:spLocks noChangeShapeType="1"/>
          </p:cNvSpPr>
          <p:nvPr/>
        </p:nvSpPr>
        <p:spPr bwMode="auto">
          <a:xfrm rot="5400000">
            <a:off x="5629274" y="4615521"/>
            <a:ext cx="4984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142999" y="4822131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PVC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140323" y="4777634"/>
            <a:ext cx="1476375" cy="274638"/>
          </a:xfrm>
          <a:prstGeom prst="roundRect">
            <a:avLst/>
          </a:prstGeom>
          <a:gradFill flip="none" rotWithShape="0">
            <a:gsLst>
              <a:gs pos="0">
                <a:schemeClr val="bg1">
                  <a:lumMod val="92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  <a:effectLst>
            <a:outerShdw blurRad="38100" dist="25400" dir="2700000" sx="99000" sy="99000" algn="tl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100" b="1" dirty="0">
                <a:solidFill>
                  <a:schemeClr val="tx1"/>
                </a:solidFill>
              </a:rPr>
              <a:t>Plenum </a:t>
            </a:r>
            <a:r>
              <a:rPr lang="en-US" sz="1100" b="1" dirty="0" smtClean="0">
                <a:solidFill>
                  <a:schemeClr val="tx1"/>
                </a:solidFill>
              </a:rPr>
              <a:t>jacketing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75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Twisted Pair Wiring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5200" cy="3282950"/>
          </a:xfrm>
        </p:spPr>
        <p:txBody>
          <a:bodyPr/>
          <a:lstStyle/>
          <a:p>
            <a:r>
              <a:rPr lang="en-US" dirty="0" smtClean="0"/>
              <a:t>TIA and EIA</a:t>
            </a:r>
          </a:p>
          <a:p>
            <a:r>
              <a:rPr lang="en-US" dirty="0" smtClean="0"/>
              <a:t>568 Commercial Building Telecommunication Cabling standard</a:t>
            </a:r>
          </a:p>
          <a:p>
            <a:pPr lvl="1"/>
            <a:r>
              <a:rPr lang="en-US" dirty="0" smtClean="0"/>
              <a:t>Regulates design, construction, and management of structured cabling systems.</a:t>
            </a:r>
          </a:p>
          <a:p>
            <a:pPr lvl="1"/>
            <a:r>
              <a:rPr lang="en-US" dirty="0" smtClean="0"/>
              <a:t>Unified communications system.</a:t>
            </a:r>
          </a:p>
          <a:p>
            <a:r>
              <a:rPr lang="en-US" dirty="0" smtClean="0"/>
              <a:t>T568A</a:t>
            </a:r>
          </a:p>
          <a:p>
            <a:pPr lvl="1"/>
            <a:r>
              <a:rPr lang="en-US" dirty="0" smtClean="0"/>
              <a:t>Legacy standard for commercial systems that supported data, voice, and video.</a:t>
            </a:r>
          </a:p>
          <a:p>
            <a:r>
              <a:rPr lang="en-US" dirty="0" smtClean="0"/>
              <a:t>T568B</a:t>
            </a:r>
          </a:p>
          <a:p>
            <a:pPr lvl="1"/>
            <a:r>
              <a:rPr lang="en-US" dirty="0" smtClean="0"/>
              <a:t>Preferred cable types for home-based networks.</a:t>
            </a:r>
          </a:p>
          <a:p>
            <a:r>
              <a:rPr lang="en-US" dirty="0" smtClean="0"/>
              <a:t>T568C</a:t>
            </a:r>
          </a:p>
          <a:p>
            <a:pPr lvl="1"/>
            <a:r>
              <a:rPr lang="en-US" dirty="0" smtClean="0"/>
              <a:t>Latest standard combines home and commercial standards.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0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11963</TotalTime>
  <Words>1575</Words>
  <Application>Microsoft Office PowerPoint</Application>
  <PresentationFormat>On-screen Show (4:3)</PresentationFormat>
  <Paragraphs>400</Paragraphs>
  <Slides>53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Default Design</vt:lpstr>
      <vt:lpstr>Networking Technologies</vt:lpstr>
      <vt:lpstr>Network Interface Card Characteristics</vt:lpstr>
      <vt:lpstr>Network Interface Card Characteristics (Cont.)</vt:lpstr>
      <vt:lpstr>Ethernet</vt:lpstr>
      <vt:lpstr>Twisted Pair Cables</vt:lpstr>
      <vt:lpstr>Twisted Pair Categories</vt:lpstr>
      <vt:lpstr>Twisted Pair Connectors</vt:lpstr>
      <vt:lpstr>PVC Cable and Plenum Cables</vt:lpstr>
      <vt:lpstr>Twisted Pair Wiring Standards</vt:lpstr>
      <vt:lpstr>Coaxial Cables</vt:lpstr>
      <vt:lpstr>Coaxial Cable and Connector Types</vt:lpstr>
      <vt:lpstr>Fiber Optic Cables</vt:lpstr>
      <vt:lpstr>Fiber Optic Cables (Cont.)</vt:lpstr>
      <vt:lpstr>Types of Fiber Optic Cables</vt:lpstr>
      <vt:lpstr>Fiber Optic Connectors</vt:lpstr>
      <vt:lpstr>Wireless Connections</vt:lpstr>
      <vt:lpstr>Other Network Connection Methods</vt:lpstr>
      <vt:lpstr>TCP/IP</vt:lpstr>
      <vt:lpstr>IPv4 Addresses</vt:lpstr>
      <vt:lpstr>Subnet Masks</vt:lpstr>
      <vt:lpstr>Gateways</vt:lpstr>
      <vt:lpstr>IP Address Classes</vt:lpstr>
      <vt:lpstr>CIDR</vt:lpstr>
      <vt:lpstr>IPv6 Addresses</vt:lpstr>
      <vt:lpstr>Comparing IPv4 and IPv6</vt:lpstr>
      <vt:lpstr>Addressing Schemes</vt:lpstr>
      <vt:lpstr>Static and Dynamic Addressing</vt:lpstr>
      <vt:lpstr>DHCP</vt:lpstr>
      <vt:lpstr>Client-Side DHCP Settings</vt:lpstr>
      <vt:lpstr>DNS</vt:lpstr>
      <vt:lpstr>Client-Side DNS</vt:lpstr>
      <vt:lpstr>ISPs</vt:lpstr>
      <vt:lpstr>Internet Connection Types and Features</vt:lpstr>
      <vt:lpstr>TCP and UDP</vt:lpstr>
      <vt:lpstr>Network Ports</vt:lpstr>
      <vt:lpstr>Port Ranges</vt:lpstr>
      <vt:lpstr>Common Ports</vt:lpstr>
      <vt:lpstr>LDAP</vt:lpstr>
      <vt:lpstr>SNMP</vt:lpstr>
      <vt:lpstr>SMB</vt:lpstr>
      <vt:lpstr>CIFS</vt:lpstr>
      <vt:lpstr>SSH</vt:lpstr>
      <vt:lpstr>AFP</vt:lpstr>
      <vt:lpstr>Cable Tester</vt:lpstr>
      <vt:lpstr>Cable Strippers</vt:lpstr>
      <vt:lpstr>Crimpers</vt:lpstr>
      <vt:lpstr>Multimeters</vt:lpstr>
      <vt:lpstr>Tone Generators and Probes</vt:lpstr>
      <vt:lpstr>Loopback Plugs</vt:lpstr>
      <vt:lpstr>Punch Down Tools</vt:lpstr>
      <vt:lpstr>Wi-Fi Analyzer</vt:lpstr>
      <vt:lpstr>Networking Utilities</vt:lpstr>
      <vt:lpstr>Reflective Questions</vt:lpstr>
    </vt:vector>
  </TitlesOfParts>
  <Company>element 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OV-ILT Template –  Content Developer Section</dc:title>
  <dc:subject>Courseware Resource Supplement</dc:subject>
  <dc:creator>Isalgado</dc:creator>
  <dc:description>Version 1.6_x000d_
03.31.03</dc:description>
  <cp:lastModifiedBy>Tricia Murphy</cp:lastModifiedBy>
  <cp:revision>193</cp:revision>
  <dcterms:created xsi:type="dcterms:W3CDTF">2004-05-21T12:27:45Z</dcterms:created>
  <dcterms:modified xsi:type="dcterms:W3CDTF">2016-02-24T18:53:03Z</dcterms:modified>
  <cp:category>Templates</cp:category>
</cp:coreProperties>
</file>