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95" r:id="rId2"/>
    <p:sldId id="331" r:id="rId3"/>
    <p:sldId id="332" r:id="rId4"/>
    <p:sldId id="333" r:id="rId5"/>
    <p:sldId id="334" r:id="rId6"/>
    <p:sldId id="335" r:id="rId7"/>
    <p:sldId id="336" r:id="rId8"/>
    <p:sldId id="365" r:id="rId9"/>
    <p:sldId id="340" r:id="rId10"/>
    <p:sldId id="341" r:id="rId11"/>
    <p:sldId id="343" r:id="rId12"/>
    <p:sldId id="345" r:id="rId13"/>
    <p:sldId id="346" r:id="rId14"/>
    <p:sldId id="344" r:id="rId15"/>
    <p:sldId id="347" r:id="rId16"/>
    <p:sldId id="348" r:id="rId17"/>
    <p:sldId id="349" r:id="rId18"/>
    <p:sldId id="350" r:id="rId19"/>
    <p:sldId id="351" r:id="rId20"/>
    <p:sldId id="352" r:id="rId21"/>
    <p:sldId id="366" r:id="rId22"/>
    <p:sldId id="353" r:id="rId23"/>
    <p:sldId id="354" r:id="rId24"/>
    <p:sldId id="355" r:id="rId25"/>
    <p:sldId id="356" r:id="rId26"/>
    <p:sldId id="357" r:id="rId27"/>
    <p:sldId id="358" r:id="rId28"/>
    <p:sldId id="359" r:id="rId29"/>
    <p:sldId id="360" r:id="rId30"/>
    <p:sldId id="361" r:id="rId31"/>
    <p:sldId id="362" r:id="rId32"/>
    <p:sldId id="363" r:id="rId33"/>
    <p:sldId id="364" r:id="rId34"/>
    <p:sldId id="311" r:id="rId35"/>
  </p:sldIdLst>
  <p:sldSz cx="9144000" cy="6858000" type="screen4x3"/>
  <p:notesSz cx="7124700" cy="94107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9DDC"/>
    <a:srgbClr val="262CBE"/>
    <a:srgbClr val="DDDDDD"/>
    <a:srgbClr val="C4C4C4"/>
    <a:srgbClr val="CC3300"/>
    <a:srgbClr val="878787"/>
    <a:srgbClr val="787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18" autoAdjust="0"/>
    <p:restoredTop sz="87209" autoAdjust="0"/>
  </p:normalViewPr>
  <p:slideViewPr>
    <p:cSldViewPr>
      <p:cViewPr varScale="1">
        <p:scale>
          <a:sx n="98" d="100"/>
          <a:sy n="98" d="100"/>
        </p:scale>
        <p:origin x="-2124" y="-90"/>
      </p:cViewPr>
      <p:guideLst>
        <p:guide orient="horz" pos="19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3087688"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defTabSz="939800" eaLnBrk="1" hangingPunct="1">
              <a:defRPr sz="1200">
                <a:latin typeface="Arial" charset="0"/>
              </a:defRPr>
            </a:lvl1pPr>
          </a:lstStyle>
          <a:p>
            <a:pPr>
              <a:defRPr/>
            </a:pPr>
            <a:endParaRPr lang="en-US" dirty="0"/>
          </a:p>
        </p:txBody>
      </p:sp>
      <p:sp>
        <p:nvSpPr>
          <p:cNvPr id="114691" name="Rectangle 3"/>
          <p:cNvSpPr>
            <a:spLocks noGrp="1" noChangeArrowheads="1"/>
          </p:cNvSpPr>
          <p:nvPr>
            <p:ph type="dt" sz="quarter" idx="1"/>
          </p:nvPr>
        </p:nvSpPr>
        <p:spPr bwMode="auto">
          <a:xfrm>
            <a:off x="4037013" y="0"/>
            <a:ext cx="3087687"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algn="r" defTabSz="939800" eaLnBrk="1" hangingPunct="1">
              <a:defRPr sz="1200">
                <a:latin typeface="Arial" charset="0"/>
              </a:defRPr>
            </a:lvl1pPr>
          </a:lstStyle>
          <a:p>
            <a:pPr>
              <a:defRPr/>
            </a:pPr>
            <a:endParaRPr lang="en-US" dirty="0"/>
          </a:p>
        </p:txBody>
      </p:sp>
      <p:sp>
        <p:nvSpPr>
          <p:cNvPr id="114692" name="Rectangle 4"/>
          <p:cNvSpPr>
            <a:spLocks noGrp="1" noChangeArrowheads="1"/>
          </p:cNvSpPr>
          <p:nvPr>
            <p:ph type="ftr" sz="quarter" idx="2"/>
          </p:nvPr>
        </p:nvSpPr>
        <p:spPr bwMode="auto">
          <a:xfrm>
            <a:off x="0" y="8939213"/>
            <a:ext cx="3087688" cy="471487"/>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defTabSz="939800" eaLnBrk="1" hangingPunct="1">
              <a:defRPr sz="1200">
                <a:latin typeface="Arial" charset="0"/>
              </a:defRPr>
            </a:lvl1pPr>
          </a:lstStyle>
          <a:p>
            <a:pPr>
              <a:defRPr/>
            </a:pPr>
            <a:endParaRPr lang="en-US" dirty="0"/>
          </a:p>
        </p:txBody>
      </p:sp>
      <p:sp>
        <p:nvSpPr>
          <p:cNvPr id="114693" name="Rectangle 5"/>
          <p:cNvSpPr>
            <a:spLocks noGrp="1" noChangeArrowheads="1"/>
          </p:cNvSpPr>
          <p:nvPr>
            <p:ph type="sldNum" sz="quarter" idx="3"/>
          </p:nvPr>
        </p:nvSpPr>
        <p:spPr bwMode="auto">
          <a:xfrm>
            <a:off x="4037013" y="8939213"/>
            <a:ext cx="3087687" cy="471487"/>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algn="r" defTabSz="939800" eaLnBrk="1" hangingPunct="1">
              <a:defRPr sz="1200"/>
            </a:lvl1pPr>
          </a:lstStyle>
          <a:p>
            <a:fld id="{B63B04E6-DDC0-4814-B6B9-F7E847AD22B3}" type="slidenum">
              <a:rPr lang="en-US" altLang="en-US"/>
              <a:pPr/>
              <a:t>‹#›</a:t>
            </a:fld>
            <a:endParaRPr lang="en-US" altLang="en-US" dirty="0"/>
          </a:p>
        </p:txBody>
      </p:sp>
    </p:spTree>
    <p:extLst>
      <p:ext uri="{BB962C8B-B14F-4D97-AF65-F5344CB8AC3E}">
        <p14:creationId xmlns:p14="http://schemas.microsoft.com/office/powerpoint/2010/main" val="725886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87688"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defTabSz="939800" eaLnBrk="1" hangingPunct="1">
              <a:defRPr sz="120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4035425" y="0"/>
            <a:ext cx="3087688"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algn="r" defTabSz="939800" eaLnBrk="1" hangingPunct="1">
              <a:defRPr sz="1200">
                <a:latin typeface="Arial" charset="0"/>
              </a:defRPr>
            </a:lvl1pPr>
          </a:lstStyle>
          <a:p>
            <a:pPr>
              <a:defRPr/>
            </a:pPr>
            <a:endParaRPr lang="en-US" dirty="0"/>
          </a:p>
        </p:txBody>
      </p:sp>
      <p:sp>
        <p:nvSpPr>
          <p:cNvPr id="2052" name="Rectangle 4"/>
          <p:cNvSpPr>
            <a:spLocks noGrp="1" noRot="1" noChangeAspect="1" noChangeArrowheads="1" noTextEdit="1"/>
          </p:cNvSpPr>
          <p:nvPr>
            <p:ph type="sldImg" idx="2"/>
          </p:nvPr>
        </p:nvSpPr>
        <p:spPr bwMode="auto">
          <a:xfrm>
            <a:off x="1209675" y="704850"/>
            <a:ext cx="4705350" cy="3529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12788" y="4470400"/>
            <a:ext cx="5699125" cy="4235450"/>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937625"/>
            <a:ext cx="3087688" cy="471488"/>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defTabSz="939800" eaLnBrk="1" hangingPunct="1">
              <a:defRPr sz="120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4035425" y="8937625"/>
            <a:ext cx="3087688" cy="471488"/>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algn="r" defTabSz="939800" eaLnBrk="1" hangingPunct="1">
              <a:defRPr sz="1200"/>
            </a:lvl1pPr>
          </a:lstStyle>
          <a:p>
            <a:fld id="{20B20A92-4EFF-4293-BFC6-0A3A35EF5A9F}" type="slidenum">
              <a:rPr lang="en-US" altLang="en-US"/>
              <a:pPr/>
              <a:t>‹#›</a:t>
            </a:fld>
            <a:endParaRPr lang="en-US" altLang="en-US" dirty="0"/>
          </a:p>
        </p:txBody>
      </p:sp>
    </p:spTree>
    <p:extLst>
      <p:ext uri="{BB962C8B-B14F-4D97-AF65-F5344CB8AC3E}">
        <p14:creationId xmlns:p14="http://schemas.microsoft.com/office/powerpoint/2010/main" val="2469662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1DDAA548-10E1-4176-9167-E11D711EF412}" type="slidenum">
              <a:rPr lang="en-US" altLang="en-US"/>
              <a:pPr>
                <a:spcBef>
                  <a:spcPct val="0"/>
                </a:spcBef>
              </a:pPr>
              <a:t>1</a:t>
            </a:fld>
            <a:endParaRPr lang="en-US" altLang="en-US" dirty="0"/>
          </a:p>
        </p:txBody>
      </p:sp>
      <p:sp>
        <p:nvSpPr>
          <p:cNvPr id="5123" name="Rectangle 2"/>
          <p:cNvSpPr>
            <a:spLocks noGrp="1" noRot="1" noChangeAspect="1" noChangeArrowheads="1" noTextEdit="1"/>
          </p:cNvSpPr>
          <p:nvPr>
            <p:ph type="sldImg"/>
          </p:nvPr>
        </p:nvSpPr>
        <p:spPr>
          <a:solidFill>
            <a:srgbClr val="FFFFFF"/>
          </a:solidFill>
          <a:ln/>
        </p:spPr>
      </p:sp>
      <p:sp>
        <p:nvSpPr>
          <p:cNvPr id="51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0B22F839-A184-41DE-BC17-7F51E0C01A85}" type="slidenum">
              <a:rPr lang="en-US" altLang="en-US">
                <a:latin typeface="Calibri" pitchFamily="34" charset="0"/>
              </a:rPr>
              <a:pPr>
                <a:spcBef>
                  <a:spcPct val="0"/>
                </a:spcBef>
              </a:pPr>
              <a:t>15</a:t>
            </a:fld>
            <a:endParaRPr lang="en-US" altLang="en-US" dirty="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7031D93C-B4D7-4F24-BA13-8F1974F1736A}" type="slidenum">
              <a:rPr lang="en-US" altLang="en-US">
                <a:latin typeface="Calibri" pitchFamily="34" charset="0"/>
              </a:rPr>
              <a:pPr>
                <a:spcBef>
                  <a:spcPct val="0"/>
                </a:spcBef>
              </a:pPr>
              <a:t>16</a:t>
            </a:fld>
            <a:endParaRPr lang="en-US" altLang="en-US" dirty="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8A0C4BBD-6201-427D-9D3D-BE5E86AE05B6}" type="slidenum">
              <a:rPr lang="en-US" altLang="en-US">
                <a:latin typeface="Calibri" pitchFamily="34" charset="0"/>
              </a:rPr>
              <a:pPr>
                <a:spcBef>
                  <a:spcPct val="0"/>
                </a:spcBef>
              </a:pPr>
              <a:t>17</a:t>
            </a:fld>
            <a:endParaRPr lang="en-US" altLang="en-US" dirty="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884DABE7-9B02-4522-94D1-8310553D4A54}" type="slidenum">
              <a:rPr lang="en-US" altLang="en-US"/>
              <a:pPr>
                <a:spcBef>
                  <a:spcPct val="0"/>
                </a:spcBef>
              </a:pPr>
              <a:t>26</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5624787A-55D1-4BC4-815C-117C4D0BCBC6}" type="slidenum">
              <a:rPr lang="en-US" altLang="en-US"/>
              <a:pPr>
                <a:spcBef>
                  <a:spcPct val="0"/>
                </a:spcBef>
              </a:pPr>
              <a:t>27</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F8597B6E-1B52-4F67-9BDD-EF040BF28D3A}" type="slidenum">
              <a:rPr lang="en-US" altLang="en-US"/>
              <a:pPr>
                <a:spcBef>
                  <a:spcPct val="0"/>
                </a:spcBef>
              </a:pPr>
              <a:t>28</a:t>
            </a:fld>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335B13E5-8600-4A55-ABF2-02F2C795BC15}" type="slidenum">
              <a:rPr lang="en-US" altLang="en-US"/>
              <a:pPr>
                <a:spcBef>
                  <a:spcPct val="0"/>
                </a:spcBef>
              </a:pPr>
              <a:t>29</a:t>
            </a:fld>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3F878539-12F5-461B-BD88-3FB041D15B8C}" type="slidenum">
              <a:rPr lang="en-US" altLang="en-US"/>
              <a:pPr>
                <a:spcBef>
                  <a:spcPct val="0"/>
                </a:spcBef>
              </a:pPr>
              <a:t>30</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48577692-D823-4066-8ABB-5D1E8692BB95}" type="slidenum">
              <a:rPr lang="en-US" altLang="en-US"/>
              <a:pPr>
                <a:spcBef>
                  <a:spcPct val="0"/>
                </a:spcBef>
              </a:pPr>
              <a:t>32</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EC61EFA6-C2BD-423E-B991-8F97BDC83CF1}" type="slidenum">
              <a:rPr lang="en-US" altLang="en-US"/>
              <a:pPr>
                <a:spcBef>
                  <a:spcPct val="0"/>
                </a:spcBef>
              </a:pPr>
              <a:t>33</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smtClean="0"/>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120A5376-397A-47F4-9BAB-D39B597BB0D8}" type="slidenum">
              <a:rPr lang="en-US" altLang="en-US"/>
              <a:pPr>
                <a:spcBef>
                  <a:spcPct val="0"/>
                </a:spcBef>
              </a:pPr>
              <a:t>2</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395CCE14-47DA-4087-9F51-84C9D6439617}" type="slidenum">
              <a:rPr lang="en-US" altLang="en-US"/>
              <a:pPr>
                <a:spcBef>
                  <a:spcPct val="0"/>
                </a:spcBef>
              </a:pPr>
              <a:t>34</a:t>
            </a:fld>
            <a:endParaRPr lang="en-US" altLang="en-US" dirty="0"/>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AAFA7B41-7A4B-4CDE-BB50-8ECB646FF931}" type="slidenum">
              <a:rPr lang="en-US" altLang="en-US"/>
              <a:pPr>
                <a:spcBef>
                  <a:spcPct val="0"/>
                </a:spcBef>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47ABD5CC-ABE3-4A43-AB71-4773643E5D27}" type="slidenum">
              <a:rPr lang="en-US" altLang="en-US"/>
              <a:pPr>
                <a:spcBef>
                  <a:spcPct val="0"/>
                </a:spcBef>
              </a:pPr>
              <a:t>4</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6D74F504-CB4D-4F76-9F8A-B97699C3FF49}" type="slidenum">
              <a:rPr lang="en-US" altLang="en-US"/>
              <a:pPr>
                <a:spcBef>
                  <a:spcPct val="0"/>
                </a:spcBef>
              </a:pPr>
              <a:t>5</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5D164B48-B230-429A-A2E9-46BAC43427D1}" type="slidenum">
              <a:rPr lang="en-US" altLang="en-US"/>
              <a:pPr>
                <a:spcBef>
                  <a:spcPct val="0"/>
                </a:spcBef>
              </a:pPr>
              <a:t>6</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90B10A92-B067-4A26-992C-4287A3640965}" type="slidenum">
              <a:rPr lang="en-US" altLang="en-US"/>
              <a:pPr>
                <a:spcBef>
                  <a:spcPct val="0"/>
                </a:spcBef>
              </a:pPr>
              <a:t>7</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6AB7C276-EF2A-4770-B2E4-7B9A3053C283}" type="slidenum">
              <a:rPr lang="en-US" altLang="en-US">
                <a:latin typeface="Calibri" pitchFamily="34" charset="0"/>
              </a:rPr>
              <a:pPr>
                <a:spcBef>
                  <a:spcPct val="0"/>
                </a:spcBef>
              </a:pPr>
              <a:t>12</a:t>
            </a:fld>
            <a:endParaRPr lang="en-US" altLang="en-US" dirty="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A1CEC514-CA37-452D-A498-7D58741F8DFB}" type="slidenum">
              <a:rPr lang="en-US" altLang="en-US">
                <a:latin typeface="Calibri" pitchFamily="34" charset="0"/>
              </a:rPr>
              <a:pPr>
                <a:spcBef>
                  <a:spcPct val="0"/>
                </a:spcBef>
              </a:pPr>
              <a:t>13</a:t>
            </a:fld>
            <a:endParaRPr lang="en-US" altLang="en-US"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37660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i="0">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82601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i="0">
                <a:latin typeface="Calibri" panose="020F050202020403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060450"/>
            <a:ext cx="4038600" cy="5340350"/>
          </a:xfrm>
        </p:spPr>
        <p:txBody>
          <a:bodyPr/>
          <a:lstStyle>
            <a:lvl1pPr marL="231775" indent="-231775"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lang="en-US" sz="1400" b="0" dirty="0" smtClean="0">
                <a:solidFill>
                  <a:schemeClr val="tx1"/>
                </a:solidFill>
                <a:latin typeface="+mn-lt"/>
                <a:ea typeface="+mn-ea"/>
                <a:cs typeface="+mn-cs"/>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lang="en-US" sz="1200" b="0" dirty="0" smtClean="0">
                <a:solidFill>
                  <a:schemeClr val="tx1"/>
                </a:solidFill>
                <a:latin typeface="+mn-lt"/>
                <a:ea typeface="+mn-ea"/>
                <a:cs typeface="+mn-cs"/>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lang="en-US" sz="1200" b="0" dirty="0" smtClean="0">
                <a:solidFill>
                  <a:schemeClr val="tx1"/>
                </a:solidFill>
                <a:latin typeface="+mn-lt"/>
                <a:ea typeface="+mn-ea"/>
                <a:cs typeface="+mn-cs"/>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lang="en-US" sz="1200" b="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60450"/>
            <a:ext cx="4038600" cy="5340350"/>
          </a:xfrm>
        </p:spPr>
        <p:txBody>
          <a:bodyPr/>
          <a:lstStyle>
            <a:lvl1pPr marL="231775" indent="-231775"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lang="en-US" sz="1600" b="1"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10010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i="0">
                <a:latin typeface="Calibri" panose="020F050202020403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13026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2970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060450"/>
            <a:ext cx="8229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457200" y="201613"/>
            <a:ext cx="68532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3"/>
          <p:cNvSpPr>
            <a:spLocks noChangeArrowheads="1"/>
          </p:cNvSpPr>
          <p:nvPr/>
        </p:nvSpPr>
        <p:spPr bwMode="white">
          <a:xfrm>
            <a:off x="8178800" y="6551613"/>
            <a:ext cx="96520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895" tIns="41272" rIns="88895" bIns="41272">
            <a:spAutoFit/>
          </a:bodyPr>
          <a:lstStyle>
            <a:lvl1pPr>
              <a:tabLst>
                <a:tab pos="857250" algn="r"/>
              </a:tabLst>
              <a:defRPr>
                <a:solidFill>
                  <a:schemeClr val="tx1"/>
                </a:solidFill>
                <a:latin typeface="Arial" charset="0"/>
              </a:defRPr>
            </a:lvl1pPr>
            <a:lvl2pPr marL="742950" indent="-285750">
              <a:tabLst>
                <a:tab pos="857250" algn="r"/>
              </a:tabLst>
              <a:defRPr>
                <a:solidFill>
                  <a:schemeClr val="tx1"/>
                </a:solidFill>
                <a:latin typeface="Arial" charset="0"/>
              </a:defRPr>
            </a:lvl2pPr>
            <a:lvl3pPr marL="1143000" indent="-228600">
              <a:tabLst>
                <a:tab pos="857250" algn="r"/>
              </a:tabLst>
              <a:defRPr>
                <a:solidFill>
                  <a:schemeClr val="tx1"/>
                </a:solidFill>
                <a:latin typeface="Arial" charset="0"/>
              </a:defRPr>
            </a:lvl3pPr>
            <a:lvl4pPr marL="1600200" indent="-228600">
              <a:tabLst>
                <a:tab pos="857250" algn="r"/>
              </a:tabLst>
              <a:defRPr>
                <a:solidFill>
                  <a:schemeClr val="tx1"/>
                </a:solidFill>
                <a:latin typeface="Arial" charset="0"/>
              </a:defRPr>
            </a:lvl4pPr>
            <a:lvl5pPr marL="2057400" indent="-228600">
              <a:tabLst>
                <a:tab pos="857250" algn="r"/>
              </a:tabLst>
              <a:defRPr>
                <a:solidFill>
                  <a:schemeClr val="tx1"/>
                </a:solidFill>
                <a:latin typeface="Arial" charset="0"/>
              </a:defRPr>
            </a:lvl5pPr>
            <a:lvl6pPr marL="2514600" indent="-228600" eaLnBrk="0" fontAlgn="base" hangingPunct="0">
              <a:spcBef>
                <a:spcPct val="0"/>
              </a:spcBef>
              <a:spcAft>
                <a:spcPct val="0"/>
              </a:spcAft>
              <a:tabLst>
                <a:tab pos="857250" algn="r"/>
              </a:tabLst>
              <a:defRPr>
                <a:solidFill>
                  <a:schemeClr val="tx1"/>
                </a:solidFill>
                <a:latin typeface="Arial" charset="0"/>
              </a:defRPr>
            </a:lvl6pPr>
            <a:lvl7pPr marL="2971800" indent="-228600" eaLnBrk="0" fontAlgn="base" hangingPunct="0">
              <a:spcBef>
                <a:spcPct val="0"/>
              </a:spcBef>
              <a:spcAft>
                <a:spcPct val="0"/>
              </a:spcAft>
              <a:tabLst>
                <a:tab pos="857250" algn="r"/>
              </a:tabLst>
              <a:defRPr>
                <a:solidFill>
                  <a:schemeClr val="tx1"/>
                </a:solidFill>
                <a:latin typeface="Arial" charset="0"/>
              </a:defRPr>
            </a:lvl7pPr>
            <a:lvl8pPr marL="3429000" indent="-228600" eaLnBrk="0" fontAlgn="base" hangingPunct="0">
              <a:spcBef>
                <a:spcPct val="0"/>
              </a:spcBef>
              <a:spcAft>
                <a:spcPct val="0"/>
              </a:spcAft>
              <a:tabLst>
                <a:tab pos="857250" algn="r"/>
              </a:tabLst>
              <a:defRPr>
                <a:solidFill>
                  <a:schemeClr val="tx1"/>
                </a:solidFill>
                <a:latin typeface="Arial" charset="0"/>
              </a:defRPr>
            </a:lvl8pPr>
            <a:lvl9pPr marL="3886200" indent="-228600" eaLnBrk="0" fontAlgn="base" hangingPunct="0">
              <a:spcBef>
                <a:spcPct val="0"/>
              </a:spcBef>
              <a:spcAft>
                <a:spcPct val="0"/>
              </a:spcAft>
              <a:tabLst>
                <a:tab pos="857250" algn="r"/>
              </a:tabLst>
              <a:defRPr>
                <a:solidFill>
                  <a:schemeClr val="tx1"/>
                </a:solidFill>
                <a:latin typeface="Arial" charset="0"/>
              </a:defRPr>
            </a:lvl9pPr>
          </a:lstStyle>
          <a:p>
            <a:pPr algn="ctr">
              <a:spcBef>
                <a:spcPct val="50000"/>
              </a:spcBef>
            </a:pPr>
            <a:r>
              <a:rPr lang="en-US" altLang="en-US" sz="800" dirty="0">
                <a:solidFill>
                  <a:srgbClr val="C4C4C4"/>
                </a:solidFill>
              </a:rPr>
              <a:t>OV 3 - </a:t>
            </a:r>
            <a:fld id="{90F2AB14-1360-4388-B2CE-2704D378A937}" type="slidenum">
              <a:rPr lang="en-US" altLang="en-US" sz="800">
                <a:solidFill>
                  <a:srgbClr val="C4C4C4"/>
                </a:solidFill>
              </a:rPr>
              <a:pPr algn="ctr">
                <a:spcBef>
                  <a:spcPct val="50000"/>
                </a:spcBef>
              </a:pPr>
              <a:t>‹#›</a:t>
            </a:fld>
            <a:endParaRPr lang="en-US" altLang="en-US" sz="800" dirty="0">
              <a:solidFill>
                <a:srgbClr val="C4C4C4"/>
              </a:solidFill>
            </a:endParaRPr>
          </a:p>
        </p:txBody>
      </p:sp>
      <p:sp>
        <p:nvSpPr>
          <p:cNvPr id="1029" name="Rectangle 14"/>
          <p:cNvSpPr>
            <a:spLocks noChangeArrowheads="1"/>
          </p:cNvSpPr>
          <p:nvPr/>
        </p:nvSpPr>
        <p:spPr bwMode="auto">
          <a:xfrm>
            <a:off x="-19050" y="6551613"/>
            <a:ext cx="37528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7" rIns="90482" bIns="4444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altLang="en-US" sz="1000" dirty="0" smtClean="0">
                <a:solidFill>
                  <a:srgbClr val="D9D9D9"/>
                </a:solidFill>
              </a:rPr>
              <a:t>Copyright © 2016 </a:t>
            </a:r>
            <a:r>
              <a:rPr lang="en-US" altLang="en-US" sz="1000" b="1" dirty="0" smtClean="0">
                <a:solidFill>
                  <a:srgbClr val="D9D9D9"/>
                </a:solidFill>
              </a:rPr>
              <a:t>Logical Operations, Inc</a:t>
            </a:r>
            <a:r>
              <a:rPr lang="en-US" altLang="en-US" sz="1000" dirty="0" smtClean="0">
                <a:solidFill>
                  <a:srgbClr val="D9D9D9"/>
                </a:solidFill>
              </a:rPr>
              <a:t>. All rights reserved.</a:t>
            </a:r>
          </a:p>
        </p:txBody>
      </p:sp>
      <p:pic>
        <p:nvPicPr>
          <p:cNvPr id="1031" name="Picture 2"/>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7938"/>
            <a:ext cx="9144000" cy="93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iming>
    <p:tnLst>
      <p:par>
        <p:cTn id="1" dur="indefinite" restart="never" nodeType="tmRoot"/>
      </p:par>
    </p:tnLst>
  </p:timing>
  <p:txStyles>
    <p:titleStyle>
      <a:lvl1pPr algn="l" rtl="0" eaLnBrk="0" fontAlgn="base" hangingPunct="0">
        <a:spcBef>
          <a:spcPct val="0"/>
        </a:spcBef>
        <a:spcAft>
          <a:spcPct val="0"/>
        </a:spcAft>
        <a:defRPr sz="2200" i="1">
          <a:solidFill>
            <a:schemeClr val="bg1"/>
          </a:solidFill>
          <a:latin typeface="+mj-lt"/>
          <a:ea typeface="+mj-ea"/>
          <a:cs typeface="+mj-cs"/>
        </a:defRPr>
      </a:lvl1pPr>
      <a:lvl2pPr algn="l" rtl="0" eaLnBrk="0" fontAlgn="base" hangingPunct="0">
        <a:spcBef>
          <a:spcPct val="0"/>
        </a:spcBef>
        <a:spcAft>
          <a:spcPct val="0"/>
        </a:spcAft>
        <a:defRPr sz="2200" i="1">
          <a:solidFill>
            <a:schemeClr val="bg1"/>
          </a:solidFill>
          <a:latin typeface="Arial Black" pitchFamily="34" charset="0"/>
        </a:defRPr>
      </a:lvl2pPr>
      <a:lvl3pPr algn="l" rtl="0" eaLnBrk="0" fontAlgn="base" hangingPunct="0">
        <a:spcBef>
          <a:spcPct val="0"/>
        </a:spcBef>
        <a:spcAft>
          <a:spcPct val="0"/>
        </a:spcAft>
        <a:defRPr sz="2200" i="1">
          <a:solidFill>
            <a:schemeClr val="bg1"/>
          </a:solidFill>
          <a:latin typeface="Arial Black" pitchFamily="34" charset="0"/>
        </a:defRPr>
      </a:lvl3pPr>
      <a:lvl4pPr algn="l" rtl="0" eaLnBrk="0" fontAlgn="base" hangingPunct="0">
        <a:spcBef>
          <a:spcPct val="0"/>
        </a:spcBef>
        <a:spcAft>
          <a:spcPct val="0"/>
        </a:spcAft>
        <a:defRPr sz="2200" i="1">
          <a:solidFill>
            <a:schemeClr val="bg1"/>
          </a:solidFill>
          <a:latin typeface="Arial Black" pitchFamily="34" charset="0"/>
        </a:defRPr>
      </a:lvl4pPr>
      <a:lvl5pPr algn="l" rtl="0" eaLnBrk="0" fontAlgn="base" hangingPunct="0">
        <a:spcBef>
          <a:spcPct val="0"/>
        </a:spcBef>
        <a:spcAft>
          <a:spcPct val="0"/>
        </a:spcAft>
        <a:defRPr sz="2200" i="1">
          <a:solidFill>
            <a:schemeClr val="bg1"/>
          </a:solidFill>
          <a:latin typeface="Arial Black" pitchFamily="34" charset="0"/>
        </a:defRPr>
      </a:lvl5pPr>
      <a:lvl6pPr marL="457200" algn="l" rtl="0" fontAlgn="base">
        <a:spcBef>
          <a:spcPct val="0"/>
        </a:spcBef>
        <a:spcAft>
          <a:spcPct val="0"/>
        </a:spcAft>
        <a:defRPr sz="2200" i="1">
          <a:solidFill>
            <a:schemeClr val="bg1"/>
          </a:solidFill>
          <a:latin typeface="Arial Black" pitchFamily="34" charset="0"/>
        </a:defRPr>
      </a:lvl6pPr>
      <a:lvl7pPr marL="914400" algn="l" rtl="0" fontAlgn="base">
        <a:spcBef>
          <a:spcPct val="0"/>
        </a:spcBef>
        <a:spcAft>
          <a:spcPct val="0"/>
        </a:spcAft>
        <a:defRPr sz="2200" i="1">
          <a:solidFill>
            <a:schemeClr val="bg1"/>
          </a:solidFill>
          <a:latin typeface="Arial Black" pitchFamily="34" charset="0"/>
        </a:defRPr>
      </a:lvl7pPr>
      <a:lvl8pPr marL="1371600" algn="l" rtl="0" fontAlgn="base">
        <a:spcBef>
          <a:spcPct val="0"/>
        </a:spcBef>
        <a:spcAft>
          <a:spcPct val="0"/>
        </a:spcAft>
        <a:defRPr sz="2200" i="1">
          <a:solidFill>
            <a:schemeClr val="bg1"/>
          </a:solidFill>
          <a:latin typeface="Arial Black" pitchFamily="34" charset="0"/>
        </a:defRPr>
      </a:lvl8pPr>
      <a:lvl9pPr marL="1828800" algn="l" rtl="0" fontAlgn="base">
        <a:spcBef>
          <a:spcPct val="0"/>
        </a:spcBef>
        <a:spcAft>
          <a:spcPct val="0"/>
        </a:spcAft>
        <a:defRPr sz="2200" i="1">
          <a:solidFill>
            <a:schemeClr val="bg1"/>
          </a:solidFill>
          <a:latin typeface="Arial Black" pitchFamily="34" charset="0"/>
        </a:defRPr>
      </a:lvl9pPr>
    </p:titleStyle>
    <p:bodyStyle>
      <a:lvl1pPr marL="231775" indent="-231775" algn="l" rtl="0" eaLnBrk="0" fontAlgn="base" hangingPunct="0">
        <a:spcBef>
          <a:spcPct val="20000"/>
        </a:spcBef>
        <a:spcAft>
          <a:spcPct val="0"/>
        </a:spcAft>
        <a:buClr>
          <a:srgbClr val="009DDC"/>
        </a:buClr>
        <a:buFont typeface="Wingdings" pitchFamily="2" charset="2"/>
        <a:buChar char="§"/>
        <a:defRPr sz="1600" b="1">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itchFamily="2" charset="2"/>
        <a:buChar char="§"/>
        <a:defRPr sz="1400">
          <a:solidFill>
            <a:schemeClr val="tx1"/>
          </a:solidFill>
          <a:latin typeface="+mn-lt"/>
        </a:defRPr>
      </a:lvl2pPr>
      <a:lvl3pPr marL="682625" indent="-231775" algn="l" rtl="0" eaLnBrk="0" fontAlgn="base" hangingPunct="0">
        <a:spcBef>
          <a:spcPct val="20000"/>
        </a:spcBef>
        <a:spcAft>
          <a:spcPct val="0"/>
        </a:spcAft>
        <a:buClr>
          <a:srgbClr val="009DDC"/>
        </a:buClr>
        <a:buFont typeface="Wingdings" pitchFamily="2" charset="2"/>
        <a:buChar char="§"/>
        <a:defRPr sz="1200">
          <a:solidFill>
            <a:schemeClr val="tx1"/>
          </a:solidFill>
          <a:latin typeface="+mn-lt"/>
        </a:defRPr>
      </a:lvl3pPr>
      <a:lvl4pPr marL="917575" indent="-234950" algn="l" rtl="0" eaLnBrk="0" fontAlgn="base" hangingPunct="0">
        <a:spcBef>
          <a:spcPct val="20000"/>
        </a:spcBef>
        <a:spcAft>
          <a:spcPct val="0"/>
        </a:spcAft>
        <a:buClr>
          <a:srgbClr val="009DDC"/>
        </a:buClr>
        <a:buFont typeface="Wingdings" pitchFamily="2" charset="2"/>
        <a:buChar char="§"/>
        <a:defRPr sz="1200">
          <a:solidFill>
            <a:schemeClr val="tx1"/>
          </a:solidFill>
          <a:latin typeface="+mn-lt"/>
        </a:defRPr>
      </a:lvl4pPr>
      <a:lvl5pPr marL="1146175" indent="-231775" algn="l" rtl="0" eaLnBrk="0" fontAlgn="base" hangingPunct="0">
        <a:spcBef>
          <a:spcPct val="20000"/>
        </a:spcBef>
        <a:spcAft>
          <a:spcPct val="0"/>
        </a:spcAft>
        <a:buClr>
          <a:srgbClr val="009DDC"/>
        </a:buClr>
        <a:buFont typeface="Wingdings" pitchFamily="2" charset="2"/>
        <a:buChar char="§"/>
        <a:defRPr sz="1200">
          <a:solidFill>
            <a:schemeClr val="tx1"/>
          </a:solidFill>
          <a:latin typeface="+mn-lt"/>
        </a:defRPr>
      </a:lvl5pPr>
      <a:lvl6pPr marL="2514600" indent="-228600" algn="l" rtl="0" fontAlgn="base">
        <a:spcBef>
          <a:spcPct val="20000"/>
        </a:spcBef>
        <a:spcAft>
          <a:spcPct val="0"/>
        </a:spcAft>
        <a:buClr>
          <a:srgbClr val="FF9900"/>
        </a:buClr>
        <a:buChar char="»"/>
        <a:defRPr sz="1400">
          <a:solidFill>
            <a:schemeClr val="tx1"/>
          </a:solidFill>
          <a:latin typeface="+mn-lt"/>
        </a:defRPr>
      </a:lvl6pPr>
      <a:lvl7pPr marL="2971800" indent="-228600" algn="l" rtl="0" fontAlgn="base">
        <a:spcBef>
          <a:spcPct val="20000"/>
        </a:spcBef>
        <a:spcAft>
          <a:spcPct val="0"/>
        </a:spcAft>
        <a:buClr>
          <a:srgbClr val="FF9900"/>
        </a:buClr>
        <a:buChar char="»"/>
        <a:defRPr sz="1400">
          <a:solidFill>
            <a:schemeClr val="tx1"/>
          </a:solidFill>
          <a:latin typeface="+mn-lt"/>
        </a:defRPr>
      </a:lvl7pPr>
      <a:lvl8pPr marL="3429000" indent="-228600" algn="l" rtl="0" fontAlgn="base">
        <a:spcBef>
          <a:spcPct val="20000"/>
        </a:spcBef>
        <a:spcAft>
          <a:spcPct val="0"/>
        </a:spcAft>
        <a:buClr>
          <a:srgbClr val="FF9900"/>
        </a:buClr>
        <a:buChar char="»"/>
        <a:defRPr sz="1400">
          <a:solidFill>
            <a:schemeClr val="tx1"/>
          </a:solidFill>
          <a:latin typeface="+mn-lt"/>
        </a:defRPr>
      </a:lvl8pPr>
      <a:lvl9pPr marL="3886200" indent="-228600" algn="l" rtl="0" fontAlgn="base">
        <a:spcBef>
          <a:spcPct val="20000"/>
        </a:spcBef>
        <a:spcAft>
          <a:spcPct val="0"/>
        </a:spcAft>
        <a:buClr>
          <a:srgbClr val="FF9900"/>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6.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39.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60.pn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21.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64.png"/><Relationship Id="rId4" Type="http://schemas.openxmlformats.org/officeDocument/2006/relationships/image" Target="../media/image71.jpeg"/><Relationship Id="rId9"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3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6.png"/><Relationship Id="rId7" Type="http://schemas.openxmlformats.org/officeDocument/2006/relationships/image" Target="../media/image7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81.png"/><Relationship Id="rId5" Type="http://schemas.openxmlformats.org/officeDocument/2006/relationships/image" Target="../media/image6.png"/><Relationship Id="rId10" Type="http://schemas.openxmlformats.org/officeDocument/2006/relationships/image" Target="../media/image17.png"/><Relationship Id="rId4" Type="http://schemas.openxmlformats.org/officeDocument/2006/relationships/image" Target="../media/image20.png"/><Relationship Id="rId9" Type="http://schemas.openxmlformats.org/officeDocument/2006/relationships/image" Target="../media/image8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smtClean="0">
                <a:ea typeface="Calibri" pitchFamily="34" charset="0"/>
              </a:rPr>
              <a:t>Networking and Security Fundamentals</a:t>
            </a:r>
            <a:endParaRPr lang="en-US" altLang="en-US" sz="1400" dirty="0" smtClean="0">
              <a:ea typeface="Calibri" pitchFamily="34" charset="0"/>
            </a:endParaRPr>
          </a:p>
        </p:txBody>
      </p:sp>
      <p:sp>
        <p:nvSpPr>
          <p:cNvPr id="4099" name="Rectangle 3"/>
          <p:cNvSpPr>
            <a:spLocks noGrp="1" noChangeArrowheads="1"/>
          </p:cNvSpPr>
          <p:nvPr>
            <p:ph type="body" idx="1"/>
          </p:nvPr>
        </p:nvSpPr>
        <p:spPr>
          <a:xfrm>
            <a:off x="457200" y="1143000"/>
            <a:ext cx="8202613" cy="3435350"/>
          </a:xfrm>
        </p:spPr>
        <p:txBody>
          <a:bodyPr/>
          <a:lstStyle/>
          <a:p>
            <a:pPr marL="228600" indent="-228600" eaLnBrk="1" hangingPunct="1"/>
            <a:r>
              <a:rPr lang="en-US" altLang="en-US" dirty="0" smtClean="0"/>
              <a:t>Network Types</a:t>
            </a:r>
          </a:p>
          <a:p>
            <a:pPr marL="228600" indent="-228600" eaLnBrk="1" hangingPunct="1"/>
            <a:r>
              <a:rPr lang="en-US" altLang="en-US" dirty="0" smtClean="0"/>
              <a:t>Network Components</a:t>
            </a:r>
          </a:p>
          <a:p>
            <a:pPr marL="228600" indent="-228600" eaLnBrk="1" hangingPunct="1"/>
            <a:r>
              <a:rPr lang="en-US" altLang="en-US" dirty="0" smtClean="0"/>
              <a:t>Common Network Services</a:t>
            </a:r>
          </a:p>
          <a:p>
            <a:pPr marL="228600" indent="-228600" eaLnBrk="1" hangingPunct="1"/>
            <a:r>
              <a:rPr lang="en-US" altLang="en-US" dirty="0" smtClean="0"/>
              <a:t>Cloud Concepts</a:t>
            </a:r>
          </a:p>
          <a:p>
            <a:pPr marL="228600" indent="-228600" eaLnBrk="1" hangingPunct="1"/>
            <a:r>
              <a:rPr lang="en-US" altLang="en-US" dirty="0" smtClean="0"/>
              <a:t>Security Fundamentals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dirty="0" smtClean="0">
                <a:ea typeface="Calibri" pitchFamily="34" charset="0"/>
              </a:rPr>
              <a:t>Legacy Devices</a:t>
            </a:r>
          </a:p>
        </p:txBody>
      </p:sp>
      <p:graphicFrame>
        <p:nvGraphicFramePr>
          <p:cNvPr id="6" name="Group 23"/>
          <p:cNvGraphicFramePr>
            <a:graphicFrameLocks noGrp="1"/>
          </p:cNvGraphicFramePr>
          <p:nvPr/>
        </p:nvGraphicFramePr>
        <p:xfrm>
          <a:off x="996950" y="1600200"/>
          <a:ext cx="7239000" cy="3614833"/>
        </p:xfrm>
        <a:graphic>
          <a:graphicData uri="http://schemas.openxmlformats.org/drawingml/2006/table">
            <a:tbl>
              <a:tblPr/>
              <a:tblGrid>
                <a:gridCol w="1676400"/>
                <a:gridCol w="5562600"/>
              </a:tblGrid>
              <a:tr h="457141">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Device</a:t>
                      </a:r>
                    </a:p>
                  </a:txBody>
                  <a:tcPr marT="45714" marB="4571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marT="45714" marB="4571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1734245">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Hub</a:t>
                      </a:r>
                      <a:br>
                        <a:rPr kumimoji="0" lang="en-US" sz="1100" b="1" i="0" u="none" strike="noStrike" cap="none" normalizeH="0" baseline="0" dirty="0" smtClean="0">
                          <a:ln>
                            <a:noFill/>
                          </a:ln>
                          <a:solidFill>
                            <a:schemeClr val="tx1"/>
                          </a:solidFill>
                          <a:effectLst/>
                          <a:latin typeface="Arial" charset="0"/>
                        </a:rPr>
                      </a:br>
                      <a:r>
                        <a:rPr kumimoji="0" lang="en-US" sz="1100" b="1" i="0" u="none" strike="noStrike" cap="none" normalizeH="0" baseline="0" dirty="0" smtClean="0">
                          <a:ln>
                            <a:noFill/>
                          </a:ln>
                          <a:solidFill>
                            <a:schemeClr val="tx1"/>
                          </a:solidFill>
                          <a:effectLst/>
                          <a:latin typeface="Arial" charset="0"/>
                        </a:rPr>
                        <a:t/>
                      </a:r>
                      <a:br>
                        <a:rPr kumimoji="0" lang="en-US" sz="1100" b="1" i="0" u="none" strike="noStrike" cap="none" normalizeH="0" baseline="0" dirty="0" smtClean="0">
                          <a:ln>
                            <a:noFill/>
                          </a:ln>
                          <a:solidFill>
                            <a:schemeClr val="tx1"/>
                          </a:solidFill>
                          <a:effectLst/>
                          <a:latin typeface="Arial" charset="0"/>
                        </a:rPr>
                      </a:br>
                      <a:r>
                        <a:rPr kumimoji="0" lang="en-US" sz="1100" b="1" i="0" u="none" strike="noStrike" cap="none" normalizeH="0" baseline="0" dirty="0" smtClean="0">
                          <a:ln>
                            <a:noFill/>
                          </a:ln>
                          <a:solidFill>
                            <a:schemeClr val="tx1"/>
                          </a:solidFill>
                          <a:effectLst/>
                          <a:latin typeface="Arial" charset="0"/>
                        </a:rPr>
                        <a:t/>
                      </a:r>
                      <a:br>
                        <a:rPr kumimoji="0" lang="en-US" sz="1100" b="1" i="0" u="none" strike="noStrike" cap="none" normalizeH="0" baseline="0" dirty="0" smtClean="0">
                          <a:ln>
                            <a:noFill/>
                          </a:ln>
                          <a:solidFill>
                            <a:schemeClr val="tx1"/>
                          </a:solidFill>
                          <a:effectLst/>
                          <a:latin typeface="Arial" charset="0"/>
                        </a:rPr>
                      </a:br>
                      <a:r>
                        <a:rPr kumimoji="0" lang="en-US" sz="1100" b="1" i="0" u="none" strike="noStrike" cap="none" normalizeH="0" baseline="0" dirty="0" smtClean="0">
                          <a:ln>
                            <a:noFill/>
                          </a:ln>
                          <a:solidFill>
                            <a:schemeClr val="tx1"/>
                          </a:solidFill>
                          <a:effectLst/>
                          <a:latin typeface="Arial" charset="0"/>
                        </a:rPr>
                        <a:t/>
                      </a:r>
                      <a:br>
                        <a:rPr kumimoji="0" lang="en-US" sz="1100" b="1" i="0" u="none" strike="noStrike" cap="none" normalizeH="0" baseline="0" dirty="0" smtClean="0">
                          <a:ln>
                            <a:noFill/>
                          </a:ln>
                          <a:solidFill>
                            <a:schemeClr val="tx1"/>
                          </a:solidFill>
                          <a:effectLst/>
                          <a:latin typeface="Arial" charset="0"/>
                        </a:rPr>
                      </a:br>
                      <a:endParaRPr kumimoji="0" lang="en-US" sz="1100" b="1" i="0" u="none" strike="noStrike" cap="none" normalizeH="0" baseline="0" dirty="0" smtClean="0">
                        <a:ln>
                          <a:noFill/>
                        </a:ln>
                        <a:solidFill>
                          <a:schemeClr val="tx1"/>
                        </a:solidFill>
                        <a:effectLst/>
                        <a:latin typeface="Arial" charset="0"/>
                      </a:endParaRPr>
                    </a:p>
                  </a:txBody>
                  <a:tcPr marT="45714" marB="4571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Connects the nodes in a physical star topology network into a logical bus topology. A hub contains ports that you connect devices to. </a:t>
                      </a:r>
                    </a:p>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When data from a transmitting device arrives at a port, it is copied and transmitted to all other ports (all other nodes receive the packets). But only the specified destination node reads and processes the data (all other nodes ignore it). </a:t>
                      </a:r>
                    </a:p>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Two common types of hubs used were passive and active:</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Passive hub: Ports physically wired together, similar to a patch panel.</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defRPr/>
                      </a:pPr>
                      <a:r>
                        <a:rPr kumimoji="0" lang="en-US" sz="1100" b="0" i="0" u="none" strike="noStrike" cap="none" normalizeH="0" baseline="0" dirty="0" smtClean="0">
                          <a:ln>
                            <a:noFill/>
                          </a:ln>
                          <a:solidFill>
                            <a:schemeClr val="tx1"/>
                          </a:solidFill>
                          <a:effectLst/>
                          <a:latin typeface="Arial" charset="0"/>
                        </a:rPr>
                        <a:t>Active hub (multiport repeater): Receives incoming data and retransmits it out all ports with a signal boost.</a:t>
                      </a:r>
                    </a:p>
                  </a:txBody>
                  <a:tcPr marT="45714" marB="4571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426697">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Bridge</a:t>
                      </a:r>
                    </a:p>
                  </a:txBody>
                  <a:tcPr marT="45714" marB="4571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An older version of a switch with fewer ports and is software-based, rather than hardware-based.</a:t>
                      </a:r>
                    </a:p>
                  </a:txBody>
                  <a:tcPr marT="45714" marB="4571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996654">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Repeater</a:t>
                      </a:r>
                    </a:p>
                  </a:txBody>
                  <a:tcPr marT="45714" marB="4571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A device that regenerates a signal to improve signal strength over transmission distances. </a:t>
                      </a:r>
                    </a:p>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Enables you to exceed the normal limitations on segment lengths imposed by various networking technologies. </a:t>
                      </a:r>
                    </a:p>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Sometimes referred to as a signal extender.</a:t>
                      </a:r>
                    </a:p>
                  </a:txBody>
                  <a:tcPr marT="45714" marB="4571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dirty="0" smtClean="0">
                <a:ea typeface="Calibri" pitchFamily="34" charset="0"/>
              </a:rPr>
              <a:t>Switches</a:t>
            </a:r>
          </a:p>
        </p:txBody>
      </p:sp>
      <p:pic>
        <p:nvPicPr>
          <p:cNvPr id="2150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35400" y="3021013"/>
            <a:ext cx="14732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Line 300"/>
          <p:cNvSpPr>
            <a:spLocks noChangeShapeType="1"/>
          </p:cNvSpPr>
          <p:nvPr/>
        </p:nvSpPr>
        <p:spPr bwMode="auto">
          <a:xfrm>
            <a:off x="5070475" y="3511550"/>
            <a:ext cx="1976438" cy="298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509" name="Line 300"/>
          <p:cNvSpPr>
            <a:spLocks noChangeShapeType="1"/>
          </p:cNvSpPr>
          <p:nvPr/>
        </p:nvSpPr>
        <p:spPr bwMode="auto">
          <a:xfrm rot="16200000" flipV="1">
            <a:off x="4059238" y="4381500"/>
            <a:ext cx="1974850" cy="2349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510" name="Line 300"/>
          <p:cNvSpPr>
            <a:spLocks noChangeShapeType="1"/>
          </p:cNvSpPr>
          <p:nvPr/>
        </p:nvSpPr>
        <p:spPr bwMode="auto">
          <a:xfrm rot="-5400000">
            <a:off x="2794001" y="3548062"/>
            <a:ext cx="1974850" cy="19018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2151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2688" y="4778375"/>
            <a:ext cx="1597025"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Line 300"/>
          <p:cNvSpPr>
            <a:spLocks noChangeShapeType="1"/>
          </p:cNvSpPr>
          <p:nvPr/>
        </p:nvSpPr>
        <p:spPr bwMode="auto">
          <a:xfrm rot="16200000" flipV="1">
            <a:off x="4256088" y="2533650"/>
            <a:ext cx="1549400" cy="203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215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4725" y="1393825"/>
            <a:ext cx="1595438"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78625" y="3086100"/>
            <a:ext cx="1595438"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4138" y="4778375"/>
            <a:ext cx="1595437"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017281">
            <a:off x="4694238" y="4227513"/>
            <a:ext cx="661987"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7" name="Group 8"/>
          <p:cNvGrpSpPr>
            <a:grpSpLocks/>
          </p:cNvGrpSpPr>
          <p:nvPr/>
        </p:nvGrpSpPr>
        <p:grpSpPr bwMode="auto">
          <a:xfrm rot="1790828">
            <a:off x="1558925" y="2503488"/>
            <a:ext cx="3355975" cy="450850"/>
            <a:chOff x="1499642" y="3511006"/>
            <a:chExt cx="3072357" cy="451394"/>
          </a:xfrm>
        </p:grpSpPr>
        <p:sp>
          <p:nvSpPr>
            <p:cNvPr id="21520" name="Line 300"/>
            <p:cNvSpPr>
              <a:spLocks noChangeShapeType="1"/>
            </p:cNvSpPr>
            <p:nvPr/>
          </p:nvSpPr>
          <p:spPr bwMode="auto">
            <a:xfrm flipV="1">
              <a:off x="1499642" y="3511006"/>
              <a:ext cx="3072357" cy="45139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21521"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14549">
              <a:off x="2580761" y="3682808"/>
              <a:ext cx="661775" cy="14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8" name="Text Box 307"/>
          <p:cNvSpPr txBox="1">
            <a:spLocks noChangeArrowheads="1"/>
          </p:cNvSpPr>
          <p:nvPr/>
        </p:nvSpPr>
        <p:spPr bwMode="auto">
          <a:xfrm>
            <a:off x="2214563" y="6172200"/>
            <a:ext cx="46783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lgn="ctr" eaLnBrk="1" hangingPunct="1">
              <a:spcBef>
                <a:spcPct val="50000"/>
              </a:spcBef>
              <a:buClrTx/>
              <a:buFontTx/>
              <a:buNone/>
            </a:pPr>
            <a:r>
              <a:rPr lang="en-US" altLang="en-US" sz="1100" dirty="0"/>
              <a:t>Switches connect pairs of ports.</a:t>
            </a:r>
          </a:p>
        </p:txBody>
      </p:sp>
      <p:pic>
        <p:nvPicPr>
          <p:cNvPr id="2151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46225" y="1495425"/>
            <a:ext cx="55403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ea typeface="Calibri" pitchFamily="34" charset="0"/>
              </a:rPr>
              <a:t>Routers</a:t>
            </a:r>
          </a:p>
        </p:txBody>
      </p:sp>
      <p:cxnSp>
        <p:nvCxnSpPr>
          <p:cNvPr id="3" name="Straight Connector 2"/>
          <p:cNvCxnSpPr/>
          <p:nvPr/>
        </p:nvCxnSpPr>
        <p:spPr>
          <a:xfrm flipH="1">
            <a:off x="3608388" y="4057650"/>
            <a:ext cx="1968500" cy="0"/>
          </a:xfrm>
          <a:prstGeom prst="line">
            <a:avLst/>
          </a:prstGeom>
          <a:ln w="317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flipV="1">
            <a:off x="7115175" y="3108325"/>
            <a:ext cx="122238" cy="949325"/>
          </a:xfrm>
          <a:prstGeom prst="line">
            <a:avLst/>
          </a:prstGeom>
          <a:ln w="317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6294438" y="3149600"/>
            <a:ext cx="601662" cy="703263"/>
          </a:xfrm>
          <a:prstGeom prst="line">
            <a:avLst/>
          </a:prstGeom>
          <a:ln w="317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7102475" y="2425700"/>
            <a:ext cx="217488" cy="630238"/>
          </a:xfrm>
          <a:prstGeom prst="line">
            <a:avLst/>
          </a:prstGeom>
          <a:ln w="317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flipV="1">
            <a:off x="5783263" y="2479675"/>
            <a:ext cx="1193800" cy="573088"/>
          </a:xfrm>
          <a:prstGeom prst="line">
            <a:avLst/>
          </a:prstGeom>
          <a:ln w="317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22552" idx="2"/>
          </p:cNvCxnSpPr>
          <p:nvPr/>
        </p:nvCxnSpPr>
        <p:spPr>
          <a:xfrm flipH="1" flipV="1">
            <a:off x="2220913" y="3144838"/>
            <a:ext cx="492125" cy="990600"/>
          </a:xfrm>
          <a:prstGeom prst="line">
            <a:avLst/>
          </a:prstGeom>
          <a:ln w="317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2124075" y="2141538"/>
            <a:ext cx="233363" cy="906462"/>
          </a:xfrm>
          <a:prstGeom prst="line">
            <a:avLst/>
          </a:prstGeom>
          <a:ln w="317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881063" y="3140075"/>
            <a:ext cx="1114425" cy="596900"/>
          </a:xfrm>
          <a:prstGeom prst="line">
            <a:avLst/>
          </a:prstGeom>
          <a:ln w="317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flipV="1">
            <a:off x="889000" y="2560638"/>
            <a:ext cx="989013" cy="482600"/>
          </a:xfrm>
          <a:prstGeom prst="line">
            <a:avLst/>
          </a:prstGeom>
          <a:ln w="317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2220913" y="3052763"/>
            <a:ext cx="4545012" cy="0"/>
          </a:xfrm>
          <a:prstGeom prst="line">
            <a:avLst/>
          </a:prstGeom>
          <a:ln w="31750">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22541"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8138" y="2916238"/>
            <a:ext cx="83661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Connector 22"/>
          <p:cNvCxnSpPr/>
          <p:nvPr/>
        </p:nvCxnSpPr>
        <p:spPr>
          <a:xfrm flipV="1">
            <a:off x="3621088" y="3143250"/>
            <a:ext cx="0" cy="914400"/>
          </a:xfrm>
          <a:prstGeom prst="line">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4" name="Rounded Rectangle 23"/>
          <p:cNvSpPr/>
          <p:nvPr/>
        </p:nvSpPr>
        <p:spPr bwMode="auto">
          <a:xfrm>
            <a:off x="3840163" y="3775075"/>
            <a:ext cx="1452562" cy="60642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tx1"/>
                </a:solidFill>
              </a:rPr>
              <a:t>Divides network based on network addresses</a:t>
            </a:r>
          </a:p>
        </p:txBody>
      </p:sp>
      <p:cxnSp>
        <p:nvCxnSpPr>
          <p:cNvPr id="25" name="Straight Connector 24"/>
          <p:cNvCxnSpPr/>
          <p:nvPr/>
        </p:nvCxnSpPr>
        <p:spPr>
          <a:xfrm flipV="1">
            <a:off x="5567363" y="3143250"/>
            <a:ext cx="0" cy="914400"/>
          </a:xfrm>
          <a:prstGeom prst="line">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pic>
        <p:nvPicPr>
          <p:cNvPr id="22545"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57838" y="2003425"/>
            <a:ext cx="113347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15175" y="2003425"/>
            <a:ext cx="113347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15175" y="3475038"/>
            <a:ext cx="113347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Picture 11" descr="compute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97575" y="3360738"/>
            <a:ext cx="341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125" y="1998663"/>
            <a:ext cx="113506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05050" y="1990725"/>
            <a:ext cx="113347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1"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125" y="3319463"/>
            <a:ext cx="113506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19" descr="compute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43175" y="3376613"/>
            <a:ext cx="341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3" name="Picture 2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06525" y="2840038"/>
            <a:ext cx="941388"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4" name="Picture 2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94438" y="2852738"/>
            <a:ext cx="94297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ea typeface="Calibri" pitchFamily="34" charset="0"/>
              </a:rPr>
              <a:t>Access Points</a:t>
            </a:r>
          </a:p>
        </p:txBody>
      </p:sp>
      <p:cxnSp>
        <p:nvCxnSpPr>
          <p:cNvPr id="4" name="Straight Arrow Connector 3"/>
          <p:cNvCxnSpPr/>
          <p:nvPr/>
        </p:nvCxnSpPr>
        <p:spPr>
          <a:xfrm flipV="1">
            <a:off x="4784725" y="2185988"/>
            <a:ext cx="642938" cy="0"/>
          </a:xfrm>
          <a:prstGeom prst="straightConnector1">
            <a:avLst/>
          </a:prstGeom>
          <a:ln w="317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bwMode="auto">
          <a:xfrm>
            <a:off x="5302250" y="1892300"/>
            <a:ext cx="2455863" cy="585788"/>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50" b="1" dirty="0">
                <a:solidFill>
                  <a:schemeClr val="tx1"/>
                </a:solidFill>
              </a:rPr>
              <a:t>Device that provides a connection between wireless devices</a:t>
            </a:r>
          </a:p>
        </p:txBody>
      </p:sp>
      <p:pic>
        <p:nvPicPr>
          <p:cNvPr id="24581" name="Picture 5" descr="rout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9025" y="2319338"/>
            <a:ext cx="9683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05413" y="3800475"/>
            <a:ext cx="10334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9388" y="3381375"/>
            <a:ext cx="39052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43613" y="3502025"/>
            <a:ext cx="388937"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562023">
            <a:off x="4254500" y="1930400"/>
            <a:ext cx="39052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22513" y="3678238"/>
            <a:ext cx="50482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Text Box 307"/>
          <p:cNvSpPr txBox="1">
            <a:spLocks noChangeArrowheads="1"/>
          </p:cNvSpPr>
          <p:nvPr/>
        </p:nvSpPr>
        <p:spPr bwMode="auto">
          <a:xfrm>
            <a:off x="3367088" y="3203575"/>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lgn="ctr" eaLnBrk="1" hangingPunct="1">
              <a:spcBef>
                <a:spcPct val="50000"/>
              </a:spcBef>
              <a:buClrTx/>
              <a:buFontTx/>
              <a:buNone/>
            </a:pPr>
            <a:r>
              <a:rPr lang="en-US" altLang="en-US" sz="1100" dirty="0"/>
              <a:t>AP</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dirty="0" smtClean="0">
                <a:ea typeface="Calibri" pitchFamily="34" charset="0"/>
              </a:rPr>
              <a:t>Repeaters and Extenders</a:t>
            </a:r>
          </a:p>
        </p:txBody>
      </p:sp>
      <p:sp>
        <p:nvSpPr>
          <p:cNvPr id="26627" name="Content Placeholder 2"/>
          <p:cNvSpPr>
            <a:spLocks noGrp="1"/>
          </p:cNvSpPr>
          <p:nvPr>
            <p:ph idx="1"/>
          </p:nvPr>
        </p:nvSpPr>
        <p:spPr>
          <a:xfrm>
            <a:off x="952500" y="1600200"/>
            <a:ext cx="7239000" cy="4800600"/>
          </a:xfrm>
        </p:spPr>
        <p:txBody>
          <a:bodyPr/>
          <a:lstStyle/>
          <a:p>
            <a:pPr eaLnBrk="1" hangingPunct="1"/>
            <a:r>
              <a:rPr lang="en-US" altLang="en-US" dirty="0" smtClean="0"/>
              <a:t>Regenerate signals to improve signal strength over transmission distances.</a:t>
            </a:r>
          </a:p>
          <a:p>
            <a:pPr eaLnBrk="1" hangingPunct="1"/>
            <a:r>
              <a:rPr lang="en-US" altLang="en-US" dirty="0" smtClean="0"/>
              <a:t>Extend network segment length or wireless range.</a:t>
            </a:r>
          </a:p>
          <a:p>
            <a:pPr eaLnBrk="1" hangingPunct="1"/>
            <a:r>
              <a:rPr lang="en-US" altLang="en-US" dirty="0" smtClean="0"/>
              <a:t>Was originally used with coaxial cable.</a:t>
            </a:r>
          </a:p>
          <a:p>
            <a:pPr eaLnBrk="1" hangingPunct="1"/>
            <a:r>
              <a:rPr lang="en-US" altLang="en-US" dirty="0" smtClean="0"/>
              <a:t>Used in fiber optic networks and wireless networks.</a:t>
            </a:r>
          </a:p>
        </p:txBody>
      </p:sp>
      <p:pic>
        <p:nvPicPr>
          <p:cNvPr id="26628" name="Picture 5" descr="rout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343400"/>
            <a:ext cx="9683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62023">
            <a:off x="2073275" y="3954463"/>
            <a:ext cx="39052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307"/>
          <p:cNvSpPr txBox="1">
            <a:spLocks noChangeArrowheads="1"/>
          </p:cNvSpPr>
          <p:nvPr/>
        </p:nvSpPr>
        <p:spPr bwMode="auto">
          <a:xfrm>
            <a:off x="1185863" y="5281613"/>
            <a:ext cx="14906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lgn="ctr" eaLnBrk="1" hangingPunct="1">
              <a:spcBef>
                <a:spcPct val="50000"/>
              </a:spcBef>
              <a:buClrTx/>
              <a:buFontTx/>
              <a:buNone/>
            </a:pPr>
            <a:r>
              <a:rPr lang="en-US" altLang="en-US" sz="1100" dirty="0"/>
              <a:t>AP</a:t>
            </a:r>
          </a:p>
        </p:txBody>
      </p:sp>
      <p:pic>
        <p:nvPicPr>
          <p:cNvPr id="2663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48450" y="5127625"/>
            <a:ext cx="1582738"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559512">
            <a:off x="6881019" y="3169444"/>
            <a:ext cx="39052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008490">
            <a:off x="6467475" y="4860925"/>
            <a:ext cx="38893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99313" y="3432175"/>
            <a:ext cx="50482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5738" y="4035425"/>
            <a:ext cx="10731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469684">
            <a:off x="3745706" y="3713957"/>
            <a:ext cx="39052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21306">
            <a:off x="4979988" y="3736975"/>
            <a:ext cx="39052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8" name="Text Box 307"/>
          <p:cNvSpPr txBox="1">
            <a:spLocks noChangeArrowheads="1"/>
          </p:cNvSpPr>
          <p:nvPr/>
        </p:nvSpPr>
        <p:spPr bwMode="auto">
          <a:xfrm>
            <a:off x="3827463" y="5557838"/>
            <a:ext cx="1489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lgn="ctr" eaLnBrk="1" hangingPunct="1">
              <a:spcBef>
                <a:spcPct val="50000"/>
              </a:spcBef>
              <a:buClrTx/>
              <a:buFontTx/>
              <a:buNone/>
            </a:pPr>
            <a:r>
              <a:rPr lang="en-US" altLang="en-US" sz="1100" dirty="0" smtClean="0"/>
              <a:t>Wi-Fi </a:t>
            </a:r>
            <a:r>
              <a:rPr lang="en-US" altLang="en-US" sz="1100" dirty="0"/>
              <a:t>repeater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smtClean="0">
                <a:ea typeface="Calibri" pitchFamily="34" charset="0"/>
              </a:rPr>
              <a:t>Modems</a:t>
            </a:r>
          </a:p>
        </p:txBody>
      </p:sp>
      <p:cxnSp>
        <p:nvCxnSpPr>
          <p:cNvPr id="27651" name="Straight Connector 78"/>
          <p:cNvCxnSpPr>
            <a:cxnSpLocks noChangeShapeType="1"/>
          </p:cNvCxnSpPr>
          <p:nvPr/>
        </p:nvCxnSpPr>
        <p:spPr bwMode="auto">
          <a:xfrm>
            <a:off x="941388" y="2452688"/>
            <a:ext cx="5995987" cy="1905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pic>
        <p:nvPicPr>
          <p:cNvPr id="27652"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9100" y="1828800"/>
            <a:ext cx="114617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29375" y="1460500"/>
            <a:ext cx="2100263"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66875" y="2387600"/>
            <a:ext cx="61595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60925" y="2403475"/>
            <a:ext cx="615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656" name="Straight Connector 78"/>
          <p:cNvCxnSpPr>
            <a:cxnSpLocks noChangeShapeType="1"/>
          </p:cNvCxnSpPr>
          <p:nvPr/>
        </p:nvCxnSpPr>
        <p:spPr bwMode="auto">
          <a:xfrm>
            <a:off x="595313" y="5354638"/>
            <a:ext cx="7618412" cy="3333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pic>
        <p:nvPicPr>
          <p:cNvPr id="27657" name="Picture 2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82963" y="5303838"/>
            <a:ext cx="61436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88163" y="5321300"/>
            <a:ext cx="61595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659" name="Straight Connector 78"/>
          <p:cNvCxnSpPr>
            <a:cxnSpLocks noChangeShapeType="1"/>
          </p:cNvCxnSpPr>
          <p:nvPr/>
        </p:nvCxnSpPr>
        <p:spPr bwMode="auto">
          <a:xfrm>
            <a:off x="941388" y="3744913"/>
            <a:ext cx="7272337" cy="2857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pic>
        <p:nvPicPr>
          <p:cNvPr id="276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1575" y="4732338"/>
            <a:ext cx="114617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 y="4348163"/>
            <a:ext cx="2100263"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27"/>
          <p:cNvSpPr/>
          <p:nvPr/>
        </p:nvSpPr>
        <p:spPr>
          <a:xfrm>
            <a:off x="1524000" y="1582738"/>
            <a:ext cx="804863" cy="274637"/>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Analog</a:t>
            </a:r>
          </a:p>
        </p:txBody>
      </p:sp>
      <p:sp>
        <p:nvSpPr>
          <p:cNvPr id="29" name="Rounded Rectangle 28"/>
          <p:cNvSpPr/>
          <p:nvPr/>
        </p:nvSpPr>
        <p:spPr>
          <a:xfrm>
            <a:off x="4767263" y="1582738"/>
            <a:ext cx="803275" cy="274637"/>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Digital</a:t>
            </a:r>
          </a:p>
        </p:txBody>
      </p:sp>
      <p:sp>
        <p:nvSpPr>
          <p:cNvPr id="27664" name="Text Box 307"/>
          <p:cNvSpPr txBox="1">
            <a:spLocks noChangeArrowheads="1"/>
          </p:cNvSpPr>
          <p:nvPr/>
        </p:nvSpPr>
        <p:spPr bwMode="auto">
          <a:xfrm>
            <a:off x="4803775" y="5689600"/>
            <a:ext cx="14906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lgn="ctr" eaLnBrk="1" hangingPunct="1">
              <a:spcBef>
                <a:spcPct val="50000"/>
              </a:spcBef>
              <a:buClrTx/>
              <a:buFontTx/>
              <a:buNone/>
            </a:pPr>
            <a:r>
              <a:rPr lang="en-US" altLang="en-US" sz="1100" dirty="0"/>
              <a:t>Modem</a:t>
            </a:r>
          </a:p>
        </p:txBody>
      </p:sp>
      <p:sp>
        <p:nvSpPr>
          <p:cNvPr id="27665" name="Rectangle 11"/>
          <p:cNvSpPr>
            <a:spLocks noChangeArrowheads="1"/>
          </p:cNvSpPr>
          <p:nvPr/>
        </p:nvSpPr>
        <p:spPr bwMode="auto">
          <a:xfrm>
            <a:off x="712788" y="3759200"/>
            <a:ext cx="304800" cy="114300"/>
          </a:xfrm>
          <a:prstGeom prst="rect">
            <a:avLst/>
          </a:prstGeom>
          <a:solidFill>
            <a:srgbClr val="FFFFCC"/>
          </a:solidFill>
          <a:ln>
            <a:noFill/>
          </a:ln>
          <a:extLst>
            <a:ext uri="{91240B29-F687-4F45-9708-019B960494DF}">
              <a14:hiddenLine xmlns:a14="http://schemas.microsoft.com/office/drawing/2010/main" w="28575" algn="ctr">
                <a:solidFill>
                  <a:srgbClr val="000000"/>
                </a:solidFill>
                <a:round/>
                <a:headEnd/>
                <a:tailEnd type="triangle" w="med" len="me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sp>
        <p:nvSpPr>
          <p:cNvPr id="38" name="Rounded Rectangle 37"/>
          <p:cNvSpPr/>
          <p:nvPr/>
        </p:nvSpPr>
        <p:spPr>
          <a:xfrm>
            <a:off x="3287713" y="5895975"/>
            <a:ext cx="804862" cy="274638"/>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Digital</a:t>
            </a:r>
          </a:p>
        </p:txBody>
      </p:sp>
      <p:sp>
        <p:nvSpPr>
          <p:cNvPr id="39" name="Rounded Rectangle 38"/>
          <p:cNvSpPr/>
          <p:nvPr/>
        </p:nvSpPr>
        <p:spPr>
          <a:xfrm>
            <a:off x="6794500" y="5895975"/>
            <a:ext cx="803275" cy="274638"/>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Analog</a:t>
            </a:r>
          </a:p>
        </p:txBody>
      </p:sp>
      <p:sp>
        <p:nvSpPr>
          <p:cNvPr id="27668" name="Rectangle 41"/>
          <p:cNvSpPr>
            <a:spLocks noChangeArrowheads="1"/>
          </p:cNvSpPr>
          <p:nvPr/>
        </p:nvSpPr>
        <p:spPr bwMode="auto">
          <a:xfrm rot="2712037">
            <a:off x="8041482" y="5142706"/>
            <a:ext cx="166688" cy="206375"/>
          </a:xfrm>
          <a:prstGeom prst="rect">
            <a:avLst/>
          </a:prstGeom>
          <a:solidFill>
            <a:srgbClr val="FFFFCC"/>
          </a:solidFill>
          <a:ln>
            <a:noFill/>
          </a:ln>
          <a:extLst>
            <a:ext uri="{91240B29-F687-4F45-9708-019B960494DF}">
              <a14:hiddenLine xmlns:a14="http://schemas.microsoft.com/office/drawing/2010/main" w="28575" algn="ctr">
                <a:solidFill>
                  <a:srgbClr val="000000"/>
                </a:solidFill>
                <a:round/>
                <a:headEnd/>
                <a:tailEnd type="triangle" w="med" len="me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sp>
        <p:nvSpPr>
          <p:cNvPr id="27669" name="Text Box 307"/>
          <p:cNvSpPr txBox="1">
            <a:spLocks noChangeArrowheads="1"/>
          </p:cNvSpPr>
          <p:nvPr/>
        </p:nvSpPr>
        <p:spPr bwMode="auto">
          <a:xfrm>
            <a:off x="2784475" y="2774950"/>
            <a:ext cx="14906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lgn="ctr" eaLnBrk="1" hangingPunct="1">
              <a:spcBef>
                <a:spcPct val="50000"/>
              </a:spcBef>
              <a:buClrTx/>
              <a:buFontTx/>
              <a:buNone/>
            </a:pPr>
            <a:r>
              <a:rPr lang="en-US" altLang="en-US" sz="1100" dirty="0"/>
              <a:t>Modem</a:t>
            </a:r>
          </a:p>
        </p:txBody>
      </p:sp>
      <p:sp>
        <p:nvSpPr>
          <p:cNvPr id="27670" name="Text Box 307"/>
          <p:cNvSpPr txBox="1">
            <a:spLocks noChangeArrowheads="1"/>
          </p:cNvSpPr>
          <p:nvPr/>
        </p:nvSpPr>
        <p:spPr bwMode="auto">
          <a:xfrm>
            <a:off x="3529013" y="3854450"/>
            <a:ext cx="20986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lgn="ctr" eaLnBrk="1" hangingPunct="1">
              <a:spcBef>
                <a:spcPct val="50000"/>
              </a:spcBef>
              <a:buClrTx/>
              <a:buFontTx/>
              <a:buNone/>
            </a:pPr>
            <a:r>
              <a:rPr lang="en-US" altLang="en-US" sz="1100" dirty="0"/>
              <a:t>Public telephone network</a:t>
            </a:r>
          </a:p>
        </p:txBody>
      </p:sp>
      <p:sp>
        <p:nvSpPr>
          <p:cNvPr id="27671" name="Line 300"/>
          <p:cNvSpPr>
            <a:spLocks noChangeShapeType="1"/>
          </p:cNvSpPr>
          <p:nvPr/>
        </p:nvSpPr>
        <p:spPr bwMode="auto">
          <a:xfrm rot="-5400000">
            <a:off x="286544" y="3098007"/>
            <a:ext cx="13096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7672" name="Line 300"/>
          <p:cNvSpPr>
            <a:spLocks noChangeShapeType="1"/>
          </p:cNvSpPr>
          <p:nvPr/>
        </p:nvSpPr>
        <p:spPr bwMode="auto">
          <a:xfrm rot="-5400000">
            <a:off x="7404100" y="4573588"/>
            <a:ext cx="1601787"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27673" name="Picture 3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59263" y="1906588"/>
            <a:ext cx="1803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4" name="Picture 5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79713" y="5443538"/>
            <a:ext cx="18049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5" name="Picture 3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97613" y="5440363"/>
            <a:ext cx="1862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6" name="Picture 5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50913" y="1878013"/>
            <a:ext cx="1862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ea typeface="Calibri" pitchFamily="34" charset="0"/>
              </a:rPr>
              <a:t>Firewalls</a:t>
            </a:r>
          </a:p>
        </p:txBody>
      </p:sp>
      <p:pic>
        <p:nvPicPr>
          <p:cNvPr id="2969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267200"/>
            <a:ext cx="3441700"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Content Placeholder 2"/>
          <p:cNvSpPr>
            <a:spLocks noGrp="1"/>
          </p:cNvSpPr>
          <p:nvPr>
            <p:ph idx="1"/>
          </p:nvPr>
        </p:nvSpPr>
        <p:spPr>
          <a:xfrm>
            <a:off x="952500" y="1600200"/>
            <a:ext cx="7239000" cy="4800600"/>
          </a:xfrm>
        </p:spPr>
        <p:txBody>
          <a:bodyPr/>
          <a:lstStyle/>
          <a:p>
            <a:pPr eaLnBrk="1" hangingPunct="1"/>
            <a:r>
              <a:rPr lang="en-US" altLang="en-US" dirty="0" smtClean="0"/>
              <a:t>Software or hardware solution.</a:t>
            </a:r>
          </a:p>
          <a:p>
            <a:pPr eaLnBrk="1" hangingPunct="1"/>
            <a:r>
              <a:rPr lang="en-US" altLang="en-US" dirty="0" smtClean="0"/>
              <a:t>Blocks unsolicited network traffic.</a:t>
            </a:r>
          </a:p>
          <a:p>
            <a:pPr eaLnBrk="1" hangingPunct="1"/>
            <a:r>
              <a:rPr lang="en-US" altLang="en-US" dirty="0" smtClean="0"/>
              <a:t>Configured by administrator to control incoming and outgoing transmissions according to organizational policies.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smtClean="0">
                <a:ea typeface="Calibri" pitchFamily="34" charset="0"/>
              </a:rPr>
              <a:t>Patch Panels</a:t>
            </a:r>
          </a:p>
        </p:txBody>
      </p:sp>
      <p:pic>
        <p:nvPicPr>
          <p:cNvPr id="3174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4825" y="1739900"/>
            <a:ext cx="3046413"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748" name="Straight Arrow Connector 5"/>
          <p:cNvCxnSpPr>
            <a:cxnSpLocks noChangeShapeType="1"/>
          </p:cNvCxnSpPr>
          <p:nvPr/>
        </p:nvCxnSpPr>
        <p:spPr bwMode="auto">
          <a:xfrm flipH="1">
            <a:off x="6091238" y="2624138"/>
            <a:ext cx="528637" cy="0"/>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 name="Rounded Rectangle 8"/>
          <p:cNvSpPr/>
          <p:nvPr/>
        </p:nvSpPr>
        <p:spPr bwMode="auto">
          <a:xfrm>
            <a:off x="6445250" y="2455863"/>
            <a:ext cx="1157288" cy="334962"/>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tx1"/>
                </a:solidFill>
              </a:rPr>
              <a:t>Patch cables</a:t>
            </a:r>
          </a:p>
        </p:txBody>
      </p:sp>
      <p:sp>
        <p:nvSpPr>
          <p:cNvPr id="10" name="Rounded Rectangle 9"/>
          <p:cNvSpPr/>
          <p:nvPr/>
        </p:nvSpPr>
        <p:spPr bwMode="auto">
          <a:xfrm>
            <a:off x="3759200" y="1103313"/>
            <a:ext cx="1617663" cy="334962"/>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tx1"/>
                </a:solidFill>
              </a:rPr>
              <a:t>Rack in wiring closet</a:t>
            </a:r>
          </a:p>
        </p:txBody>
      </p:sp>
      <p:sp>
        <p:nvSpPr>
          <p:cNvPr id="11" name="Rounded Rectangle 10"/>
          <p:cNvSpPr/>
          <p:nvPr/>
        </p:nvSpPr>
        <p:spPr bwMode="auto">
          <a:xfrm>
            <a:off x="6445250" y="4691063"/>
            <a:ext cx="1157288" cy="336550"/>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tx1"/>
                </a:solidFill>
              </a:rPr>
              <a:t>Patch panels</a:t>
            </a:r>
          </a:p>
        </p:txBody>
      </p:sp>
      <p:sp>
        <p:nvSpPr>
          <p:cNvPr id="12" name="Left Brace 11"/>
          <p:cNvSpPr/>
          <p:nvPr/>
        </p:nvSpPr>
        <p:spPr>
          <a:xfrm rot="5400000">
            <a:off x="4429919" y="92869"/>
            <a:ext cx="276225" cy="3046413"/>
          </a:xfrm>
          <a:prstGeom prst="leftBrace">
            <a:avLst>
              <a:gd name="adj1" fmla="val 51501"/>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en-US" dirty="0"/>
          </a:p>
        </p:txBody>
      </p:sp>
      <p:sp>
        <p:nvSpPr>
          <p:cNvPr id="13" name="Left Brace 12"/>
          <p:cNvSpPr/>
          <p:nvPr/>
        </p:nvSpPr>
        <p:spPr>
          <a:xfrm rot="10800000">
            <a:off x="6105525" y="3349625"/>
            <a:ext cx="277813" cy="3046413"/>
          </a:xfrm>
          <a:prstGeom prst="leftBrace">
            <a:avLst>
              <a:gd name="adj1" fmla="val 51501"/>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dirty="0" smtClean="0">
                <a:ea typeface="Calibri" pitchFamily="34" charset="0"/>
                <a:cs typeface="Calibri" pitchFamily="34" charset="0"/>
              </a:rPr>
              <a:t>Server Roles</a:t>
            </a:r>
          </a:p>
        </p:txBody>
      </p:sp>
      <p:graphicFrame>
        <p:nvGraphicFramePr>
          <p:cNvPr id="102423" name="Group 23"/>
          <p:cNvGraphicFramePr>
            <a:graphicFrameLocks noGrp="1"/>
          </p:cNvGraphicFramePr>
          <p:nvPr/>
        </p:nvGraphicFramePr>
        <p:xfrm>
          <a:off x="952500" y="1654175"/>
          <a:ext cx="7239000" cy="3549653"/>
        </p:xfrm>
        <a:graphic>
          <a:graphicData uri="http://schemas.openxmlformats.org/drawingml/2006/table">
            <a:tbl>
              <a:tblPr/>
              <a:tblGrid>
                <a:gridCol w="1676400"/>
                <a:gridCol w="5562600"/>
              </a:tblGrid>
              <a:tr h="457019">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Server Role</a:t>
                      </a:r>
                    </a:p>
                  </a:txBody>
                  <a:tcPr marT="45702" marB="4570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marT="45702" marB="4570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38085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Web server</a:t>
                      </a:r>
                    </a:p>
                  </a:txBody>
                  <a:tcPr marT="45702" marB="4570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Provides access to personal, corporate, or education Web site content.</a:t>
                      </a:r>
                    </a:p>
                  </a:txBody>
                  <a:tcPr marT="45702" marB="4570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085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File server</a:t>
                      </a:r>
                    </a:p>
                  </a:txBody>
                  <a:tcPr marT="45702" marB="4570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Stores programs and data files intended to be shared by multiple users.</a:t>
                      </a:r>
                    </a:p>
                  </a:txBody>
                  <a:tcPr marT="45702" marB="4570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085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Print server</a:t>
                      </a:r>
                    </a:p>
                  </a:txBody>
                  <a:tcPr marT="45702" marB="4570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Enables multiple network users to share common printers.</a:t>
                      </a:r>
                    </a:p>
                  </a:txBody>
                  <a:tcPr marT="45702" marB="4570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085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DHCP server</a:t>
                      </a:r>
                    </a:p>
                  </a:txBody>
                  <a:tcPr marT="45702" marB="4570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Automatically assigns network IP addresses to client computers.</a:t>
                      </a:r>
                    </a:p>
                  </a:txBody>
                  <a:tcPr marT="45702" marB="4570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085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DNS server</a:t>
                      </a:r>
                    </a:p>
                  </a:txBody>
                  <a:tcPr marT="45702" marB="4570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Provides common naming conventions for identifying networked computers.</a:t>
                      </a:r>
                    </a:p>
                  </a:txBody>
                  <a:tcPr marT="45702" marB="4570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085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Proxy server</a:t>
                      </a:r>
                    </a:p>
                  </a:txBody>
                  <a:tcPr marT="45702" marB="4570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Protects network computers by downloading and storing files on their behalf.</a:t>
                      </a:r>
                    </a:p>
                  </a:txBody>
                  <a:tcPr marT="45702" marB="4570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085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Mail server</a:t>
                      </a:r>
                    </a:p>
                  </a:txBody>
                  <a:tcPr marT="45702" marB="4570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Stores incoming email messages and forwards outgoing email messages.</a:t>
                      </a:r>
                    </a:p>
                  </a:txBody>
                  <a:tcPr marT="45702" marB="4570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426684">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Authentication server</a:t>
                      </a:r>
                    </a:p>
                  </a:txBody>
                  <a:tcPr marT="45702" marB="4570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Compares login credentials to an access list to determine the level of access a computer user should have to network resources.</a:t>
                      </a:r>
                    </a:p>
                  </a:txBody>
                  <a:tcPr marT="45702" marB="4570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smtClean="0">
                <a:ea typeface="Calibri" pitchFamily="34" charset="0"/>
                <a:cs typeface="Calibri" pitchFamily="34" charset="0"/>
              </a:rPr>
              <a:t>Internet Appliances</a:t>
            </a:r>
          </a:p>
        </p:txBody>
      </p:sp>
      <p:graphicFrame>
        <p:nvGraphicFramePr>
          <p:cNvPr id="102423" name="Group 23"/>
          <p:cNvGraphicFramePr>
            <a:graphicFrameLocks noGrp="1"/>
          </p:cNvGraphicFramePr>
          <p:nvPr/>
        </p:nvGraphicFramePr>
        <p:xfrm>
          <a:off x="952500" y="2209800"/>
          <a:ext cx="7239000" cy="1736765"/>
        </p:xfrm>
        <a:graphic>
          <a:graphicData uri="http://schemas.openxmlformats.org/drawingml/2006/table">
            <a:tbl>
              <a:tblPr/>
              <a:tblGrid>
                <a:gridCol w="1866900"/>
                <a:gridCol w="5372100"/>
              </a:tblGrid>
              <a:tr h="456833">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Internet Appliance</a:t>
                      </a:r>
                    </a:p>
                  </a:txBody>
                  <a:tcPr marT="45682" marB="4568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marT="45682" marB="4568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426631">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IDS</a:t>
                      </a:r>
                    </a:p>
                  </a:txBody>
                  <a:tcPr marT="45682" marB="4568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Hardware and/or software that scans, audits, and monitors computers to identify potential malicious acts.</a:t>
                      </a:r>
                    </a:p>
                  </a:txBody>
                  <a:tcPr marT="45682" marB="4568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426631">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IPS</a:t>
                      </a:r>
                    </a:p>
                  </a:txBody>
                  <a:tcPr marT="45682" marB="4568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An inline security device that monitors suspicious traffic and reacts in real time to block it..</a:t>
                      </a:r>
                    </a:p>
                  </a:txBody>
                  <a:tcPr marT="45682" marB="4568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426631">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UTM</a:t>
                      </a:r>
                    </a:p>
                  </a:txBody>
                  <a:tcPr marT="45682" marB="4568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Combines the features of a firewall, a gateway antivirus solution, an IDS, and an IPS into one hardware device.</a:t>
                      </a:r>
                    </a:p>
                  </a:txBody>
                  <a:tcPr marT="45682" marB="4568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688" y="1524000"/>
            <a:ext cx="7794625"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1"/>
          <p:cNvSpPr>
            <a:spLocks noGrp="1"/>
          </p:cNvSpPr>
          <p:nvPr>
            <p:ph type="title"/>
          </p:nvPr>
        </p:nvSpPr>
        <p:spPr/>
        <p:txBody>
          <a:bodyPr/>
          <a:lstStyle/>
          <a:p>
            <a:pPr eaLnBrk="1" hangingPunct="1"/>
            <a:r>
              <a:rPr lang="en-US" altLang="en-US" dirty="0" smtClean="0">
                <a:ea typeface="Calibri" pitchFamily="34" charset="0"/>
              </a:rPr>
              <a:t>Networks</a:t>
            </a:r>
          </a:p>
        </p:txBody>
      </p:sp>
      <p:pic>
        <p:nvPicPr>
          <p:cNvPr id="6148" name="Picture 4" descr="C:\Users\Alex Tong\Desktop\envelop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4100" y="4302125"/>
            <a:ext cx="6143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4" descr="D:\A+\new icons\docume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7550" y="3176588"/>
            <a:ext cx="4699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Line 300"/>
          <p:cNvSpPr>
            <a:spLocks noChangeShapeType="1"/>
          </p:cNvSpPr>
          <p:nvPr/>
        </p:nvSpPr>
        <p:spPr bwMode="auto">
          <a:xfrm rot="5400000">
            <a:off x="4164012" y="3265488"/>
            <a:ext cx="11334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51" name="Line 300"/>
          <p:cNvSpPr>
            <a:spLocks noChangeShapeType="1"/>
          </p:cNvSpPr>
          <p:nvPr/>
        </p:nvSpPr>
        <p:spPr bwMode="auto">
          <a:xfrm rot="5400000">
            <a:off x="3700462" y="4606926"/>
            <a:ext cx="11334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6152" name="Group 31"/>
          <p:cNvGrpSpPr>
            <a:grpSpLocks/>
          </p:cNvGrpSpPr>
          <p:nvPr/>
        </p:nvGrpSpPr>
        <p:grpSpPr bwMode="auto">
          <a:xfrm flipH="1">
            <a:off x="3452813" y="2117725"/>
            <a:ext cx="1476375" cy="863600"/>
            <a:chOff x="1314273" y="2266514"/>
            <a:chExt cx="1475106" cy="863354"/>
          </a:xfrm>
        </p:grpSpPr>
        <p:pic>
          <p:nvPicPr>
            <p:cNvPr id="6162" name="Picture 5" descr="C:\Users\Alex Tong\Desktop\LCD_s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4995" y="2266514"/>
              <a:ext cx="1294384" cy="86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2" descr="C:\Users\Alex Tong\Desktop\9_13_ppt\new icons\comput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4273" y="2320347"/>
              <a:ext cx="362127" cy="80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53" name="Group 34"/>
          <p:cNvGrpSpPr>
            <a:grpSpLocks/>
          </p:cNvGrpSpPr>
          <p:nvPr/>
        </p:nvGrpSpPr>
        <p:grpSpPr bwMode="auto">
          <a:xfrm>
            <a:off x="4100513" y="4724400"/>
            <a:ext cx="1474787" cy="863600"/>
            <a:chOff x="1314273" y="2266514"/>
            <a:chExt cx="1475106" cy="863354"/>
          </a:xfrm>
        </p:grpSpPr>
        <p:pic>
          <p:nvPicPr>
            <p:cNvPr id="6160" name="Picture 5" descr="C:\Users\Alex Tong\Desktop\LCD_s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4995" y="2266514"/>
              <a:ext cx="1294384" cy="86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2" descr="C:\Users\Alex Tong\Desktop\9_13_ppt\new icons\comput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4273" y="2320347"/>
              <a:ext cx="362127" cy="80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4" name="Line 300"/>
          <p:cNvSpPr>
            <a:spLocks noChangeShapeType="1"/>
          </p:cNvSpPr>
          <p:nvPr/>
        </p:nvSpPr>
        <p:spPr bwMode="auto">
          <a:xfrm>
            <a:off x="2179638" y="3778250"/>
            <a:ext cx="47339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6155" name="Picture 3" descr="C:\Users\Alex Tong\Desktop\printe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5588" y="3541713"/>
            <a:ext cx="1042987"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6" name="Group 28"/>
          <p:cNvGrpSpPr>
            <a:grpSpLocks/>
          </p:cNvGrpSpPr>
          <p:nvPr/>
        </p:nvGrpSpPr>
        <p:grpSpPr bwMode="auto">
          <a:xfrm>
            <a:off x="1614488" y="3457575"/>
            <a:ext cx="1474787" cy="863600"/>
            <a:chOff x="1314273" y="2266514"/>
            <a:chExt cx="1475106" cy="863354"/>
          </a:xfrm>
        </p:grpSpPr>
        <p:pic>
          <p:nvPicPr>
            <p:cNvPr id="6158" name="Picture 5" descr="C:\Users\Alex Tong\Desktop\LCD_s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4995" y="2266514"/>
              <a:ext cx="1294384" cy="86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2" descr="C:\Users\Alex Tong\Desktop\9_13_ppt\new icons\comput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4273" y="2320347"/>
              <a:ext cx="362127" cy="80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57"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151313" y="3338513"/>
            <a:ext cx="8683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dirty="0" smtClean="0">
                <a:ea typeface="Calibri" pitchFamily="34" charset="0"/>
                <a:cs typeface="Calibri" pitchFamily="34" charset="0"/>
              </a:rPr>
              <a:t>Legacy Systems</a:t>
            </a:r>
          </a:p>
        </p:txBody>
      </p:sp>
      <p:sp>
        <p:nvSpPr>
          <p:cNvPr id="3" name="Content Placeholder 2"/>
          <p:cNvSpPr txBox="1">
            <a:spLocks/>
          </p:cNvSpPr>
          <p:nvPr/>
        </p:nvSpPr>
        <p:spPr>
          <a:xfrm>
            <a:off x="952500" y="1600200"/>
            <a:ext cx="7239000" cy="4800600"/>
          </a:xfrm>
          <a:prstGeom prst="rect">
            <a:avLst/>
          </a:prstGeom>
        </p:spPr>
        <p:txBody>
          <a:bodyPr/>
          <a:lstStyle>
            <a:lvl1pPr marL="231775" indent="-231775" algn="l" rtl="0" eaLnBrk="0" fontAlgn="base" hangingPunct="0">
              <a:spcBef>
                <a:spcPct val="20000"/>
              </a:spcBef>
              <a:spcAft>
                <a:spcPct val="0"/>
              </a:spcAft>
              <a:buClr>
                <a:srgbClr val="009DDC"/>
              </a:buClr>
              <a:buFont typeface="Wingdings" panose="05000000000000000000" pitchFamily="2" charset="2"/>
              <a:buChar char="§"/>
              <a:defRPr sz="1600" b="1">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sz="1400">
                <a:solidFill>
                  <a:schemeClr val="tx1"/>
                </a:solidFill>
                <a:latin typeface="+mn-lt"/>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5pPr>
            <a:lvl6pPr marL="2514600" indent="-228600" algn="l" rtl="0" fontAlgn="base">
              <a:spcBef>
                <a:spcPct val="20000"/>
              </a:spcBef>
              <a:spcAft>
                <a:spcPct val="0"/>
              </a:spcAft>
              <a:buClr>
                <a:srgbClr val="FF9900"/>
              </a:buClr>
              <a:buChar char="»"/>
              <a:defRPr sz="1400">
                <a:solidFill>
                  <a:schemeClr val="tx1"/>
                </a:solidFill>
                <a:latin typeface="+mn-lt"/>
              </a:defRPr>
            </a:lvl6pPr>
            <a:lvl7pPr marL="2971800" indent="-228600" algn="l" rtl="0" fontAlgn="base">
              <a:spcBef>
                <a:spcPct val="20000"/>
              </a:spcBef>
              <a:spcAft>
                <a:spcPct val="0"/>
              </a:spcAft>
              <a:buClr>
                <a:srgbClr val="FF9900"/>
              </a:buClr>
              <a:buChar char="»"/>
              <a:defRPr sz="1400">
                <a:solidFill>
                  <a:schemeClr val="tx1"/>
                </a:solidFill>
                <a:latin typeface="+mn-lt"/>
              </a:defRPr>
            </a:lvl7pPr>
            <a:lvl8pPr marL="3429000" indent="-228600" algn="l" rtl="0" fontAlgn="base">
              <a:spcBef>
                <a:spcPct val="20000"/>
              </a:spcBef>
              <a:spcAft>
                <a:spcPct val="0"/>
              </a:spcAft>
              <a:buClr>
                <a:srgbClr val="FF9900"/>
              </a:buClr>
              <a:buChar char="»"/>
              <a:defRPr sz="1400">
                <a:solidFill>
                  <a:schemeClr val="tx1"/>
                </a:solidFill>
                <a:latin typeface="+mn-lt"/>
              </a:defRPr>
            </a:lvl8pPr>
            <a:lvl9pPr marL="3886200" indent="-228600" algn="l" rtl="0" fontAlgn="base">
              <a:spcBef>
                <a:spcPct val="20000"/>
              </a:spcBef>
              <a:spcAft>
                <a:spcPct val="0"/>
              </a:spcAft>
              <a:buClr>
                <a:srgbClr val="FF9900"/>
              </a:buClr>
              <a:buChar char="»"/>
              <a:defRPr sz="1400">
                <a:solidFill>
                  <a:schemeClr val="tx1"/>
                </a:solidFill>
                <a:latin typeface="+mn-lt"/>
              </a:defRPr>
            </a:lvl9pPr>
          </a:lstStyle>
          <a:p>
            <a:pPr eaLnBrk="1" hangingPunct="1">
              <a:defRPr/>
            </a:pPr>
            <a:r>
              <a:rPr lang="en-US" altLang="en-US" kern="0" dirty="0" smtClean="0"/>
              <a:t>Older systems.</a:t>
            </a:r>
          </a:p>
          <a:p>
            <a:pPr eaLnBrk="1" hangingPunct="1">
              <a:defRPr/>
            </a:pPr>
            <a:r>
              <a:rPr lang="en-US" altLang="en-US" kern="0" dirty="0" smtClean="0"/>
              <a:t>Perform specific function.</a:t>
            </a:r>
          </a:p>
          <a:p>
            <a:pPr eaLnBrk="1" hangingPunct="1">
              <a:defRPr/>
            </a:pPr>
            <a:r>
              <a:rPr lang="en-US" altLang="en-US" kern="0" dirty="0" smtClean="0"/>
              <a:t>Often support proprietary software that has not been updated.</a:t>
            </a:r>
          </a:p>
        </p:txBody>
      </p:sp>
      <p:pic>
        <p:nvPicPr>
          <p:cNvPr id="3584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72263" y="5105400"/>
            <a:ext cx="1519237"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307"/>
          <p:cNvSpPr txBox="1">
            <a:spLocks noChangeArrowheads="1"/>
          </p:cNvSpPr>
          <p:nvPr/>
        </p:nvSpPr>
        <p:spPr bwMode="auto">
          <a:xfrm>
            <a:off x="6858000" y="5351463"/>
            <a:ext cx="14906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lgn="ctr" eaLnBrk="1" hangingPunct="1">
              <a:spcBef>
                <a:spcPct val="50000"/>
              </a:spcBef>
              <a:buClrTx/>
              <a:buFontTx/>
              <a:buNone/>
            </a:pPr>
            <a:r>
              <a:rPr lang="en-US" altLang="en-US" sz="1100" dirty="0"/>
              <a:t>MS-DOS</a:t>
            </a:r>
          </a:p>
        </p:txBody>
      </p:sp>
      <p:pic>
        <p:nvPicPr>
          <p:cNvPr id="3584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8638" y="5260975"/>
            <a:ext cx="687387"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Text Box 307"/>
          <p:cNvSpPr txBox="1">
            <a:spLocks noChangeArrowheads="1"/>
          </p:cNvSpPr>
          <p:nvPr/>
        </p:nvSpPr>
        <p:spPr bwMode="auto">
          <a:xfrm>
            <a:off x="5197475" y="5705475"/>
            <a:ext cx="14906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lgn="ctr" eaLnBrk="1" hangingPunct="1">
              <a:spcBef>
                <a:spcPct val="50000"/>
              </a:spcBef>
              <a:buClrTx/>
              <a:buFontTx/>
              <a:buNone/>
            </a:pPr>
            <a:r>
              <a:rPr lang="en-US" altLang="en-US" sz="1100" dirty="0"/>
              <a:t>MS-DOS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dirty="0" smtClean="0">
                <a:ea typeface="Calibri" pitchFamily="34" charset="0"/>
                <a:cs typeface="Calibri" pitchFamily="34" charset="0"/>
              </a:rPr>
              <a:t>Embedded Systems</a:t>
            </a:r>
          </a:p>
        </p:txBody>
      </p:sp>
      <p:sp>
        <p:nvSpPr>
          <p:cNvPr id="5" name="Content Placeholder 2"/>
          <p:cNvSpPr txBox="1">
            <a:spLocks/>
          </p:cNvSpPr>
          <p:nvPr/>
        </p:nvSpPr>
        <p:spPr>
          <a:xfrm>
            <a:off x="952500" y="1600200"/>
            <a:ext cx="7239000" cy="4800600"/>
          </a:xfrm>
          <a:prstGeom prst="rect">
            <a:avLst/>
          </a:prstGeom>
        </p:spPr>
        <p:txBody>
          <a:bodyPr/>
          <a:lstStyle>
            <a:lvl1pPr marL="231775" indent="-231775" algn="l" rtl="0" eaLnBrk="0" fontAlgn="base" hangingPunct="0">
              <a:spcBef>
                <a:spcPct val="20000"/>
              </a:spcBef>
              <a:spcAft>
                <a:spcPct val="0"/>
              </a:spcAft>
              <a:buClr>
                <a:srgbClr val="009DDC"/>
              </a:buClr>
              <a:buFont typeface="Wingdings" panose="05000000000000000000" pitchFamily="2" charset="2"/>
              <a:buChar char="§"/>
              <a:defRPr sz="1600" b="1">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sz="1400">
                <a:solidFill>
                  <a:schemeClr val="tx1"/>
                </a:solidFill>
                <a:latin typeface="+mn-lt"/>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5pPr>
            <a:lvl6pPr marL="2514600" indent="-228600" algn="l" rtl="0" fontAlgn="base">
              <a:spcBef>
                <a:spcPct val="20000"/>
              </a:spcBef>
              <a:spcAft>
                <a:spcPct val="0"/>
              </a:spcAft>
              <a:buClr>
                <a:srgbClr val="FF9900"/>
              </a:buClr>
              <a:buChar char="»"/>
              <a:defRPr sz="1400">
                <a:solidFill>
                  <a:schemeClr val="tx1"/>
                </a:solidFill>
                <a:latin typeface="+mn-lt"/>
              </a:defRPr>
            </a:lvl6pPr>
            <a:lvl7pPr marL="2971800" indent="-228600" algn="l" rtl="0" fontAlgn="base">
              <a:spcBef>
                <a:spcPct val="20000"/>
              </a:spcBef>
              <a:spcAft>
                <a:spcPct val="0"/>
              </a:spcAft>
              <a:buClr>
                <a:srgbClr val="FF9900"/>
              </a:buClr>
              <a:buChar char="»"/>
              <a:defRPr sz="1400">
                <a:solidFill>
                  <a:schemeClr val="tx1"/>
                </a:solidFill>
                <a:latin typeface="+mn-lt"/>
              </a:defRPr>
            </a:lvl7pPr>
            <a:lvl8pPr marL="3429000" indent="-228600" algn="l" rtl="0" fontAlgn="base">
              <a:spcBef>
                <a:spcPct val="20000"/>
              </a:spcBef>
              <a:spcAft>
                <a:spcPct val="0"/>
              </a:spcAft>
              <a:buClr>
                <a:srgbClr val="FF9900"/>
              </a:buClr>
              <a:buChar char="»"/>
              <a:defRPr sz="1400">
                <a:solidFill>
                  <a:schemeClr val="tx1"/>
                </a:solidFill>
                <a:latin typeface="+mn-lt"/>
              </a:defRPr>
            </a:lvl8pPr>
            <a:lvl9pPr marL="3886200" indent="-228600" algn="l" rtl="0" fontAlgn="base">
              <a:spcBef>
                <a:spcPct val="20000"/>
              </a:spcBef>
              <a:spcAft>
                <a:spcPct val="0"/>
              </a:spcAft>
              <a:buClr>
                <a:srgbClr val="FF9900"/>
              </a:buClr>
              <a:buChar char="»"/>
              <a:defRPr sz="1400">
                <a:solidFill>
                  <a:schemeClr val="tx1"/>
                </a:solidFill>
                <a:latin typeface="+mn-lt"/>
              </a:defRPr>
            </a:lvl9pPr>
          </a:lstStyle>
          <a:p>
            <a:pPr eaLnBrk="1" hangingPunct="1">
              <a:defRPr/>
            </a:pPr>
            <a:r>
              <a:rPr lang="en-US" altLang="en-US" kern="0" dirty="0" smtClean="0"/>
              <a:t>Consumer products.</a:t>
            </a:r>
          </a:p>
          <a:p>
            <a:pPr eaLnBrk="1" hangingPunct="1">
              <a:defRPr/>
            </a:pPr>
            <a:r>
              <a:rPr lang="en-US" altLang="en-US" kern="0" dirty="0" smtClean="0"/>
              <a:t>OS on chip or set of chips within the product.</a:t>
            </a:r>
          </a:p>
          <a:p>
            <a:pPr eaLnBrk="1" hangingPunct="1">
              <a:defRPr/>
            </a:pPr>
            <a:r>
              <a:rPr lang="en-US" altLang="en-US" kern="0" dirty="0" smtClean="0"/>
              <a:t>Often Linux-based.</a:t>
            </a:r>
          </a:p>
        </p:txBody>
      </p:sp>
      <p:pic>
        <p:nvPicPr>
          <p:cNvPr id="368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4958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000500"/>
            <a:ext cx="27527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9" descr="clou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95400"/>
            <a:ext cx="4471988"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p:cNvSpPr>
          <p:nvPr>
            <p:ph type="title"/>
          </p:nvPr>
        </p:nvSpPr>
        <p:spPr/>
        <p:txBody>
          <a:bodyPr/>
          <a:lstStyle/>
          <a:p>
            <a:r>
              <a:rPr lang="en-US" altLang="en-US" dirty="0" smtClean="0">
                <a:ea typeface="ＭＳ Ｐゴシック" pitchFamily="-109" charset="-128"/>
              </a:rPr>
              <a:t>Cloud Services</a:t>
            </a:r>
          </a:p>
        </p:txBody>
      </p:sp>
      <p:sp>
        <p:nvSpPr>
          <p:cNvPr id="37892" name="Content Placeholder 2"/>
          <p:cNvSpPr>
            <a:spLocks noGrp="1"/>
          </p:cNvSpPr>
          <p:nvPr>
            <p:ph idx="1"/>
          </p:nvPr>
        </p:nvSpPr>
        <p:spPr>
          <a:xfrm>
            <a:off x="3733800" y="2057400"/>
            <a:ext cx="1905000" cy="1828800"/>
          </a:xfrm>
        </p:spPr>
        <p:txBody>
          <a:bodyPr/>
          <a:lstStyle/>
          <a:p>
            <a:r>
              <a:rPr lang="en-US" altLang="en-US" dirty="0" smtClean="0">
                <a:ea typeface="ＭＳ Ｐゴシック" pitchFamily="-109" charset="-128"/>
              </a:rPr>
              <a:t>Infrastructure</a:t>
            </a:r>
          </a:p>
          <a:p>
            <a:r>
              <a:rPr lang="en-US" altLang="en-US" dirty="0" smtClean="0">
                <a:ea typeface="ＭＳ Ｐゴシック" pitchFamily="-109" charset="-128"/>
              </a:rPr>
              <a:t>Software</a:t>
            </a:r>
          </a:p>
          <a:p>
            <a:r>
              <a:rPr lang="en-US" altLang="en-US" dirty="0" smtClean="0">
                <a:ea typeface="ＭＳ Ｐゴシック" pitchFamily="-109" charset="-128"/>
              </a:rPr>
              <a:t>Platform</a:t>
            </a:r>
          </a:p>
          <a:p>
            <a:r>
              <a:rPr lang="en-US" altLang="en-US" dirty="0" smtClean="0">
                <a:ea typeface="ＭＳ Ｐゴシック" pitchFamily="-109" charset="-128"/>
              </a:rPr>
              <a:t>Identity</a:t>
            </a:r>
          </a:p>
          <a:p>
            <a:r>
              <a:rPr lang="en-US" altLang="en-US" dirty="0" smtClean="0">
                <a:ea typeface="ＭＳ Ｐゴシック" pitchFamily="-109" charset="-128"/>
              </a:rPr>
              <a:t>Network</a:t>
            </a:r>
          </a:p>
        </p:txBody>
      </p:sp>
      <p:pic>
        <p:nvPicPr>
          <p:cNvPr id="37893" name="Picture 5" descr="D:\CTC\LO\Icons\icons\cellpho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011738"/>
            <a:ext cx="788988"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D:\Google Drive\Administration\LO\NetworkPlus\093012 diagrams\icons\client_comp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994275"/>
            <a:ext cx="1778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7" descr="D:\CTC\LO\Icons\icons\laptop_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022850"/>
            <a:ext cx="18383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8" descr="D:\CTC\LO\Icons\icons\rack_serv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5264150"/>
            <a:ext cx="20828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9" descr="D:\CTC\LO\Icons\icons\table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4919663"/>
            <a:ext cx="758825"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dirty="0" smtClean="0">
                <a:ea typeface="Calibri" pitchFamily="34" charset="0"/>
                <a:cs typeface="Calibri" pitchFamily="34" charset="0"/>
              </a:rPr>
              <a:t>Types of Cloud Services</a:t>
            </a:r>
          </a:p>
        </p:txBody>
      </p:sp>
      <p:graphicFrame>
        <p:nvGraphicFramePr>
          <p:cNvPr id="102423" name="Group 23"/>
          <p:cNvGraphicFramePr>
            <a:graphicFrameLocks noGrp="1"/>
          </p:cNvGraphicFramePr>
          <p:nvPr/>
        </p:nvGraphicFramePr>
        <p:xfrm>
          <a:off x="952500" y="2209800"/>
          <a:ext cx="7239000" cy="2408291"/>
        </p:xfrm>
        <a:graphic>
          <a:graphicData uri="http://schemas.openxmlformats.org/drawingml/2006/table">
            <a:tbl>
              <a:tblPr/>
              <a:tblGrid>
                <a:gridCol w="1866900"/>
                <a:gridCol w="5372100"/>
              </a:tblGrid>
              <a:tr h="457297">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Cloud Service Type</a:t>
                      </a:r>
                    </a:p>
                  </a:txBody>
                  <a:tcPr marT="45730" marB="4573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marT="45730" marB="4573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761968">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IaaS</a:t>
                      </a:r>
                    </a:p>
                  </a:txBody>
                  <a:tcPr marT="45730" marB="4573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indent="-171450">
                        <a:buClr>
                          <a:srgbClr val="00B0F0"/>
                        </a:buClr>
                        <a:buFont typeface="Wingdings" panose="05000000000000000000" pitchFamily="2" charset="2"/>
                        <a:buChar char="§"/>
                      </a:pPr>
                      <a:r>
                        <a:rPr lang="en-US" altLang="en-US" sz="1100" dirty="0" smtClean="0"/>
                        <a:t>Infrastructure as a Service.</a:t>
                      </a:r>
                    </a:p>
                    <a:p>
                      <a:pPr marL="171450" indent="-171450">
                        <a:buClr>
                          <a:srgbClr val="00B0F0"/>
                        </a:buClr>
                        <a:buFont typeface="Wingdings" panose="05000000000000000000" pitchFamily="2" charset="2"/>
                        <a:buChar char="§"/>
                      </a:pPr>
                      <a:r>
                        <a:rPr lang="en-US" altLang="en-US" sz="1100" dirty="0" smtClean="0"/>
                        <a:t>Renting resources and services instead of building and maintaining a data center.</a:t>
                      </a:r>
                    </a:p>
                    <a:p>
                      <a:pPr marL="171450" indent="-171450">
                        <a:buClr>
                          <a:srgbClr val="00B0F0"/>
                        </a:buClr>
                        <a:buFont typeface="Wingdings" panose="05000000000000000000" pitchFamily="2" charset="2"/>
                        <a:buChar char="§"/>
                      </a:pPr>
                      <a:r>
                        <a:rPr lang="en-US" altLang="en-US" sz="1100" dirty="0" smtClean="0"/>
                        <a:t>Billing based on resources consumed</a:t>
                      </a:r>
                      <a:r>
                        <a:rPr kumimoji="0" lang="en-US" sz="1100" b="0" i="0" u="none" strike="noStrike" cap="none" normalizeH="0" baseline="0" dirty="0" smtClean="0">
                          <a:ln>
                            <a:noFill/>
                          </a:ln>
                          <a:solidFill>
                            <a:schemeClr val="tx1"/>
                          </a:solidFill>
                          <a:effectLst/>
                          <a:latin typeface="Arial" charset="0"/>
                        </a:rPr>
                        <a:t>.</a:t>
                      </a:r>
                    </a:p>
                  </a:txBody>
                  <a:tcPr marT="45730" marB="4573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594487">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defRPr/>
                      </a:pPr>
                      <a:r>
                        <a:rPr kumimoji="0" lang="en-US" sz="1100" b="1" i="0" u="none" strike="noStrike" cap="none" normalizeH="0" baseline="0" dirty="0" smtClean="0">
                          <a:ln>
                            <a:noFill/>
                          </a:ln>
                          <a:solidFill>
                            <a:schemeClr val="tx1"/>
                          </a:solidFill>
                          <a:effectLst/>
                          <a:latin typeface="Arial" charset="0"/>
                        </a:rPr>
                        <a:t>PaaS</a:t>
                      </a:r>
                    </a:p>
                  </a:txBody>
                  <a:tcPr marT="45730" marB="4573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indent="-171450">
                        <a:buClr>
                          <a:srgbClr val="00B0F0"/>
                        </a:buClr>
                        <a:buFont typeface="Wingdings" panose="05000000000000000000" pitchFamily="2" charset="2"/>
                        <a:buChar char="§"/>
                      </a:pPr>
                      <a:r>
                        <a:rPr lang="en-US" altLang="en-US" sz="1100" dirty="0" smtClean="0"/>
                        <a:t>Platform as a Service.</a:t>
                      </a:r>
                    </a:p>
                    <a:p>
                      <a:pPr marL="171450" indent="-171450">
                        <a:buClr>
                          <a:srgbClr val="00B0F0"/>
                        </a:buClr>
                        <a:buFont typeface="Wingdings" panose="05000000000000000000" pitchFamily="2" charset="2"/>
                        <a:buChar char="§"/>
                      </a:pPr>
                      <a:r>
                        <a:rPr lang="en-US" altLang="en-US" sz="1100" dirty="0" smtClean="0"/>
                        <a:t>Fully configured system set up for a specific purpose.</a:t>
                      </a:r>
                    </a:p>
                  </a:txBody>
                  <a:tcPr marT="45730" marB="4573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594487">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SaaS</a:t>
                      </a:r>
                    </a:p>
                  </a:txBody>
                  <a:tcPr marT="45730" marB="4573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indent="-171450">
                        <a:buClr>
                          <a:srgbClr val="00B0F0"/>
                        </a:buClr>
                        <a:buFont typeface="Wingdings" panose="05000000000000000000" pitchFamily="2" charset="2"/>
                        <a:buChar char="§"/>
                        <a:defRPr/>
                      </a:pPr>
                      <a:r>
                        <a:rPr lang="en-US" sz="1100" dirty="0" smtClean="0"/>
                        <a:t>Software as a Service.</a:t>
                      </a:r>
                    </a:p>
                    <a:p>
                      <a:pPr marL="171450" indent="-171450">
                        <a:buClr>
                          <a:srgbClr val="00B0F0"/>
                        </a:buClr>
                        <a:buFont typeface="Wingdings" panose="05000000000000000000" pitchFamily="2" charset="2"/>
                        <a:buChar char="§"/>
                        <a:defRPr/>
                      </a:pPr>
                      <a:r>
                        <a:rPr lang="en-US" sz="1100" dirty="0" smtClean="0"/>
                        <a:t>Applications available over the Internet.</a:t>
                      </a:r>
                    </a:p>
                    <a:p>
                      <a:pPr marL="171450" indent="-171450">
                        <a:buClr>
                          <a:srgbClr val="00B0F0"/>
                        </a:buClr>
                        <a:buFont typeface="Wingdings" panose="05000000000000000000" pitchFamily="2" charset="2"/>
                        <a:buChar char="§"/>
                        <a:defRPr/>
                      </a:pPr>
                      <a:r>
                        <a:rPr lang="en-US" sz="1100" dirty="0" smtClean="0"/>
                        <a:t>Ideal for mobile and transient workforces.</a:t>
                      </a:r>
                    </a:p>
                  </a:txBody>
                  <a:tcPr marT="45730" marB="4573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dirty="0" smtClean="0">
                <a:ea typeface="Calibri" pitchFamily="34" charset="0"/>
                <a:cs typeface="Calibri" pitchFamily="34" charset="0"/>
              </a:rPr>
              <a:t>Types of Clouds</a:t>
            </a:r>
          </a:p>
        </p:txBody>
      </p:sp>
      <p:graphicFrame>
        <p:nvGraphicFramePr>
          <p:cNvPr id="102423" name="Group 23"/>
          <p:cNvGraphicFramePr>
            <a:graphicFrameLocks noGrp="1"/>
          </p:cNvGraphicFramePr>
          <p:nvPr/>
        </p:nvGraphicFramePr>
        <p:xfrm>
          <a:off x="952500" y="2209800"/>
          <a:ext cx="7239000" cy="1981200"/>
        </p:xfrm>
        <a:graphic>
          <a:graphicData uri="http://schemas.openxmlformats.org/drawingml/2006/table">
            <a:tbl>
              <a:tblPr/>
              <a:tblGrid>
                <a:gridCol w="1866900"/>
                <a:gridCol w="5372100"/>
              </a:tblGrid>
              <a:tr h="4572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Cloud Type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Private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indent="0">
                        <a:buFont typeface="Arial" panose="020B0604020202020204" pitchFamily="34" charset="0"/>
                        <a:buNone/>
                      </a:pPr>
                      <a:r>
                        <a:rPr kumimoji="0" lang="en-US" sz="1100" b="0" i="0" u="none" strike="noStrike" cap="none" normalizeH="0" baseline="0" dirty="0" smtClean="0">
                          <a:ln>
                            <a:noFill/>
                          </a:ln>
                          <a:solidFill>
                            <a:schemeClr val="tx1"/>
                          </a:solidFill>
                          <a:effectLst/>
                          <a:latin typeface="Arial" charset="0"/>
                        </a:rPr>
                        <a:t>A cloud infrastructure operated solely for a single organization. </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Public</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indent="0">
                        <a:buFont typeface="Arial" panose="020B0604020202020204" pitchFamily="34" charset="0"/>
                        <a:buNone/>
                        <a:defRPr/>
                      </a:pPr>
                      <a:r>
                        <a:rPr lang="en-US" sz="1100" dirty="0" smtClean="0"/>
                        <a:t>Provides its services over a network that is open for public use.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Community</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indent="0">
                        <a:buFont typeface="Arial" panose="020B0604020202020204" pitchFamily="34" charset="0"/>
                        <a:buNone/>
                      </a:pPr>
                      <a:r>
                        <a:rPr lang="en-US" altLang="en-US" sz="1100" dirty="0" smtClean="0"/>
                        <a:t>A cloud infrastructure</a:t>
                      </a:r>
                      <a:r>
                        <a:rPr lang="en-US" altLang="en-US" sz="1100" baseline="0" dirty="0" smtClean="0"/>
                        <a:t> shared by multiple organizations that have common interests.</a:t>
                      </a:r>
                      <a:endParaRPr lang="en-US" altLang="en-US" sz="1100" dirty="0" smtClean="0"/>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Hybrid</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indent="0">
                        <a:buFont typeface="Arial" panose="020B0604020202020204" pitchFamily="34" charset="0"/>
                        <a:buNone/>
                      </a:pPr>
                      <a:r>
                        <a:rPr lang="en-US" altLang="en-US" sz="1100" dirty="0" smtClean="0"/>
                        <a:t>A combination of two or more distinct clouds.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dirty="0" smtClean="0">
                <a:ea typeface="Calibri" pitchFamily="34" charset="0"/>
                <a:cs typeface="Calibri" pitchFamily="34" charset="0"/>
              </a:rPr>
              <a:t>Benefits of Cloud Computing</a:t>
            </a:r>
          </a:p>
        </p:txBody>
      </p:sp>
      <p:graphicFrame>
        <p:nvGraphicFramePr>
          <p:cNvPr id="102423" name="Group 23"/>
          <p:cNvGraphicFramePr>
            <a:graphicFrameLocks noGrp="1"/>
          </p:cNvGraphicFramePr>
          <p:nvPr/>
        </p:nvGraphicFramePr>
        <p:xfrm>
          <a:off x="952500" y="2209800"/>
          <a:ext cx="7239000" cy="2835275"/>
        </p:xfrm>
        <a:graphic>
          <a:graphicData uri="http://schemas.openxmlformats.org/drawingml/2006/table">
            <a:tbl>
              <a:tblPr/>
              <a:tblGrid>
                <a:gridCol w="1866900"/>
                <a:gridCol w="5372100"/>
              </a:tblGrid>
              <a:tr h="457302">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Benefit</a:t>
                      </a:r>
                    </a:p>
                  </a:txBody>
                  <a:tcPr marT="45730" marB="4573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marT="45730" marB="4573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762171">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Rapid elasticity</a:t>
                      </a:r>
                    </a:p>
                  </a:txBody>
                  <a:tcPr marT="45730" marB="4573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indent="0">
                        <a:buFont typeface="Arial" panose="020B0604020202020204" pitchFamily="34" charset="0"/>
                        <a:buNone/>
                      </a:pPr>
                      <a:r>
                        <a:rPr kumimoji="0" lang="en-US" sz="1100" b="0" i="0" u="none" strike="noStrike" cap="none" normalizeH="0" baseline="0" dirty="0" smtClean="0">
                          <a:ln>
                            <a:noFill/>
                          </a:ln>
                          <a:solidFill>
                            <a:schemeClr val="tx1"/>
                          </a:solidFill>
                          <a:effectLst/>
                          <a:latin typeface="Arial" charset="0"/>
                        </a:rPr>
                        <a:t>To end users, cloud storage often appears to be unlimited storage space. This is due to rapid elasticity. Users request additional space, and the provider allocates additional resources seamlessly to the end user. This can often be done dynamically without any need for the user to contact the hosting provider.</a:t>
                      </a:r>
                    </a:p>
                  </a:txBody>
                  <a:tcPr marT="45730" marB="4573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426816">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On-demand</a:t>
                      </a:r>
                    </a:p>
                  </a:txBody>
                  <a:tcPr marT="45730" marB="4573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indent="0">
                        <a:buFont typeface="Arial" panose="020B0604020202020204" pitchFamily="34" charset="0"/>
                        <a:buNone/>
                        <a:defRPr/>
                      </a:pPr>
                      <a:r>
                        <a:rPr lang="en-US" sz="1100" dirty="0" smtClean="0"/>
                        <a:t>On-demand cloud services enable end users to request and access cloud resources as they are needed. </a:t>
                      </a:r>
                    </a:p>
                  </a:txBody>
                  <a:tcPr marT="45730" marB="4573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594493">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Resource pooling</a:t>
                      </a:r>
                    </a:p>
                  </a:txBody>
                  <a:tcPr marT="45730" marB="4573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indent="0">
                        <a:buFont typeface="Arial" panose="020B0604020202020204" pitchFamily="34" charset="0"/>
                        <a:buNone/>
                      </a:pPr>
                      <a:r>
                        <a:rPr lang="en-US" altLang="en-US" sz="1100" dirty="0" smtClean="0"/>
                        <a:t>Resource pooling enables the cloud services provider to service multiple customers to suit each customer's needs without any changes made to one customer affecting any of the other customers.</a:t>
                      </a:r>
                    </a:p>
                  </a:txBody>
                  <a:tcPr marT="45730" marB="4573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594493">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Measured service</a:t>
                      </a:r>
                    </a:p>
                  </a:txBody>
                  <a:tcPr marT="45730" marB="4573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indent="0">
                        <a:buFont typeface="Arial" panose="020B0604020202020204" pitchFamily="34" charset="0"/>
                        <a:buNone/>
                      </a:pPr>
                      <a:r>
                        <a:rPr lang="en-US" altLang="en-US" sz="1100" dirty="0" smtClean="0"/>
                        <a:t>Measured service refers to the cloud provider's ability to monitor and meter the customer's use of resources. This supports the customer's ability to dynamically make changes to the resources they receive. </a:t>
                      </a:r>
                    </a:p>
                  </a:txBody>
                  <a:tcPr marT="45730" marB="4573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814206" y="1203325"/>
            <a:ext cx="5493364" cy="53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itle 1"/>
          <p:cNvSpPr>
            <a:spLocks noGrp="1"/>
          </p:cNvSpPr>
          <p:nvPr>
            <p:ph type="title"/>
          </p:nvPr>
        </p:nvSpPr>
        <p:spPr/>
        <p:txBody>
          <a:bodyPr/>
          <a:lstStyle/>
          <a:p>
            <a:r>
              <a:rPr lang="en-US" altLang="en-US" dirty="0" smtClean="0">
                <a:ea typeface="Calibri" pitchFamily="34" charset="0"/>
              </a:rPr>
              <a:t>Corporate Security Policies</a:t>
            </a:r>
          </a:p>
        </p:txBody>
      </p:sp>
      <p:sp>
        <p:nvSpPr>
          <p:cNvPr id="41988" name="AutoShape 6"/>
          <p:cNvSpPr>
            <a:spLocks/>
          </p:cNvSpPr>
          <p:nvPr/>
        </p:nvSpPr>
        <p:spPr bwMode="auto">
          <a:xfrm flipH="1">
            <a:off x="2330450" y="2208213"/>
            <a:ext cx="152400" cy="2179637"/>
          </a:xfrm>
          <a:prstGeom prst="rightBrace">
            <a:avLst>
              <a:gd name="adj1" fmla="val 10832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eaLnBrk="1" hangingPunct="1">
              <a:spcBef>
                <a:spcPct val="0"/>
              </a:spcBef>
              <a:buClrTx/>
              <a:buFontTx/>
              <a:buNone/>
            </a:pPr>
            <a:endParaRPr lang="en-US" altLang="en-US" sz="1800" b="0" dirty="0"/>
          </a:p>
        </p:txBody>
      </p:sp>
      <p:sp>
        <p:nvSpPr>
          <p:cNvPr id="41989" name="AutoShape 8"/>
          <p:cNvSpPr>
            <a:spLocks/>
          </p:cNvSpPr>
          <p:nvPr/>
        </p:nvSpPr>
        <p:spPr bwMode="auto">
          <a:xfrm rot="10800000">
            <a:off x="2241550" y="4487863"/>
            <a:ext cx="228600" cy="2028825"/>
          </a:xfrm>
          <a:prstGeom prst="rightBrace">
            <a:avLst>
              <a:gd name="adj1" fmla="val 6113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eaLnBrk="1" hangingPunct="1">
              <a:spcBef>
                <a:spcPct val="0"/>
              </a:spcBef>
              <a:buClrTx/>
              <a:buFontTx/>
              <a:buNone/>
            </a:pPr>
            <a:endParaRPr lang="en-US" altLang="en-US" sz="1800" b="0" dirty="0"/>
          </a:p>
        </p:txBody>
      </p:sp>
      <p:sp>
        <p:nvSpPr>
          <p:cNvPr id="41990" name="Line 11"/>
          <p:cNvSpPr>
            <a:spLocks noChangeShapeType="1"/>
          </p:cNvSpPr>
          <p:nvPr/>
        </p:nvSpPr>
        <p:spPr bwMode="auto">
          <a:xfrm flipH="1">
            <a:off x="6437313" y="2024063"/>
            <a:ext cx="1600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1991" name="Line 12"/>
          <p:cNvSpPr>
            <a:spLocks noChangeShapeType="1"/>
          </p:cNvSpPr>
          <p:nvPr/>
        </p:nvSpPr>
        <p:spPr bwMode="auto">
          <a:xfrm flipH="1">
            <a:off x="6704013" y="2535238"/>
            <a:ext cx="6096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1992" name="Line 13"/>
          <p:cNvSpPr>
            <a:spLocks noChangeShapeType="1"/>
          </p:cNvSpPr>
          <p:nvPr/>
        </p:nvSpPr>
        <p:spPr bwMode="auto">
          <a:xfrm flipH="1">
            <a:off x="6704013" y="2659063"/>
            <a:ext cx="6096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5" name="Rounded Rectangle 14"/>
          <p:cNvSpPr/>
          <p:nvPr/>
        </p:nvSpPr>
        <p:spPr>
          <a:xfrm>
            <a:off x="809625" y="3043238"/>
            <a:ext cx="1466850" cy="482600"/>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Formal Policy Statement</a:t>
            </a:r>
          </a:p>
        </p:txBody>
      </p:sp>
      <p:sp>
        <p:nvSpPr>
          <p:cNvPr id="16" name="Rounded Rectangle 15"/>
          <p:cNvSpPr/>
          <p:nvPr/>
        </p:nvSpPr>
        <p:spPr>
          <a:xfrm>
            <a:off x="733425" y="5260975"/>
            <a:ext cx="1466850" cy="482600"/>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Implementation Measures</a:t>
            </a:r>
          </a:p>
        </p:txBody>
      </p:sp>
      <p:sp>
        <p:nvSpPr>
          <p:cNvPr id="17" name="Rounded Rectangle 16"/>
          <p:cNvSpPr/>
          <p:nvPr/>
        </p:nvSpPr>
        <p:spPr>
          <a:xfrm>
            <a:off x="7113588" y="2393950"/>
            <a:ext cx="1466850" cy="482600"/>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Resources to Protect</a:t>
            </a:r>
          </a:p>
        </p:txBody>
      </p:sp>
      <p:sp>
        <p:nvSpPr>
          <p:cNvPr id="18" name="Rounded Rectangle 17"/>
          <p:cNvSpPr/>
          <p:nvPr/>
        </p:nvSpPr>
        <p:spPr>
          <a:xfrm>
            <a:off x="7118350" y="1849438"/>
            <a:ext cx="1466850" cy="379412"/>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Individual Policy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smtClean="0">
                <a:ea typeface="Calibri" pitchFamily="34" charset="0"/>
              </a:rPr>
              <a:t>Strong Passwords</a:t>
            </a:r>
          </a:p>
        </p:txBody>
      </p:sp>
      <p:sp>
        <p:nvSpPr>
          <p:cNvPr id="44035" name="Text Box 3"/>
          <p:cNvSpPr txBox="1">
            <a:spLocks noChangeArrowheads="1"/>
          </p:cNvSpPr>
          <p:nvPr/>
        </p:nvSpPr>
        <p:spPr bwMode="auto">
          <a:xfrm>
            <a:off x="3116263" y="2927350"/>
            <a:ext cx="27511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spcBef>
                <a:spcPct val="50000"/>
              </a:spcBef>
              <a:buClrTx/>
              <a:buFontTx/>
              <a:buNone/>
            </a:pPr>
            <a:r>
              <a:rPr lang="en-US" altLang="en-US" sz="3200" b="0" dirty="0"/>
              <a:t> 8 } K ) r n # b</a:t>
            </a:r>
          </a:p>
        </p:txBody>
      </p:sp>
      <p:sp>
        <p:nvSpPr>
          <p:cNvPr id="44036" name="AutoShape 4"/>
          <p:cNvSpPr>
            <a:spLocks/>
          </p:cNvSpPr>
          <p:nvPr/>
        </p:nvSpPr>
        <p:spPr bwMode="auto">
          <a:xfrm rot="-5400000">
            <a:off x="4327525" y="1463675"/>
            <a:ext cx="336550" cy="2590800"/>
          </a:xfrm>
          <a:prstGeom prst="rightBrace">
            <a:avLst>
              <a:gd name="adj1" fmla="val 7548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eaLnBrk="1" hangingPunct="1">
              <a:spcBef>
                <a:spcPct val="0"/>
              </a:spcBef>
              <a:buClrTx/>
              <a:buFontTx/>
              <a:buNone/>
            </a:pPr>
            <a:endParaRPr lang="en-US" altLang="en-US" sz="1800" b="0" dirty="0"/>
          </a:p>
        </p:txBody>
      </p:sp>
      <p:sp>
        <p:nvSpPr>
          <p:cNvPr id="44037" name="Line 13"/>
          <p:cNvSpPr>
            <a:spLocks noChangeShapeType="1"/>
          </p:cNvSpPr>
          <p:nvPr/>
        </p:nvSpPr>
        <p:spPr bwMode="auto">
          <a:xfrm flipH="1" flipV="1">
            <a:off x="5305425" y="3503613"/>
            <a:ext cx="561975" cy="685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4038" name="Line 16"/>
          <p:cNvSpPr>
            <a:spLocks noChangeShapeType="1"/>
          </p:cNvSpPr>
          <p:nvPr/>
        </p:nvSpPr>
        <p:spPr bwMode="auto">
          <a:xfrm flipV="1">
            <a:off x="4930775" y="3494088"/>
            <a:ext cx="12700" cy="12414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4039" name="Line 17"/>
          <p:cNvSpPr>
            <a:spLocks noChangeShapeType="1"/>
          </p:cNvSpPr>
          <p:nvPr/>
        </p:nvSpPr>
        <p:spPr bwMode="auto">
          <a:xfrm flipV="1">
            <a:off x="2743200" y="3413125"/>
            <a:ext cx="649288" cy="3921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1" name="Rounded Rectangle 20"/>
          <p:cNvSpPr/>
          <p:nvPr/>
        </p:nvSpPr>
        <p:spPr>
          <a:xfrm>
            <a:off x="3657600" y="2108200"/>
            <a:ext cx="1681163" cy="482600"/>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Minimum Length</a:t>
            </a:r>
          </a:p>
        </p:txBody>
      </p:sp>
      <p:sp>
        <p:nvSpPr>
          <p:cNvPr id="22" name="Rounded Rectangle 21"/>
          <p:cNvSpPr/>
          <p:nvPr/>
        </p:nvSpPr>
        <p:spPr>
          <a:xfrm>
            <a:off x="2335213" y="3652838"/>
            <a:ext cx="1144587" cy="349250"/>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Numbers</a:t>
            </a:r>
          </a:p>
        </p:txBody>
      </p:sp>
      <p:sp>
        <p:nvSpPr>
          <p:cNvPr id="23" name="Rounded Rectangle 22"/>
          <p:cNvSpPr/>
          <p:nvPr/>
        </p:nvSpPr>
        <p:spPr>
          <a:xfrm>
            <a:off x="4267200" y="4735513"/>
            <a:ext cx="1296988" cy="51117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Lowercase Letters</a:t>
            </a:r>
          </a:p>
        </p:txBody>
      </p:sp>
      <p:sp>
        <p:nvSpPr>
          <p:cNvPr id="24" name="Rounded Rectangle 23"/>
          <p:cNvSpPr/>
          <p:nvPr/>
        </p:nvSpPr>
        <p:spPr>
          <a:xfrm>
            <a:off x="5637213" y="3886200"/>
            <a:ext cx="1296987" cy="51117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Special Characters</a:t>
            </a:r>
          </a:p>
        </p:txBody>
      </p:sp>
      <p:sp>
        <p:nvSpPr>
          <p:cNvPr id="44044" name="Line 16"/>
          <p:cNvSpPr>
            <a:spLocks noChangeShapeType="1"/>
          </p:cNvSpPr>
          <p:nvPr/>
        </p:nvSpPr>
        <p:spPr bwMode="auto">
          <a:xfrm flipV="1">
            <a:off x="3983038" y="3482975"/>
            <a:ext cx="9525" cy="11287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3" name="Rounded Rectangle 12"/>
          <p:cNvSpPr/>
          <p:nvPr/>
        </p:nvSpPr>
        <p:spPr>
          <a:xfrm>
            <a:off x="3344863" y="4103688"/>
            <a:ext cx="1296987" cy="51117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Uppercase Letters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smtClean="0">
                <a:ea typeface="Calibri" pitchFamily="34" charset="0"/>
              </a:rPr>
              <a:t>User Education</a:t>
            </a:r>
          </a:p>
        </p:txBody>
      </p:sp>
      <p:pic>
        <p:nvPicPr>
          <p:cNvPr id="46083" name="Picture 10" descr="t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981200"/>
            <a:ext cx="521017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5"/>
          <p:cNvSpPr txBox="1">
            <a:spLocks noChangeArrowheads="1"/>
          </p:cNvSpPr>
          <p:nvPr/>
        </p:nvSpPr>
        <p:spPr bwMode="auto">
          <a:xfrm>
            <a:off x="4038600" y="2133600"/>
            <a:ext cx="1203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lgn="ctr">
              <a:spcBef>
                <a:spcPct val="50000"/>
              </a:spcBef>
              <a:buClrTx/>
              <a:buFontTx/>
              <a:buNone/>
            </a:pPr>
            <a:r>
              <a:rPr lang="en-US" altLang="en-US" sz="1400" dirty="0"/>
              <a:t>Awareness</a:t>
            </a:r>
          </a:p>
        </p:txBody>
      </p:sp>
      <p:sp>
        <p:nvSpPr>
          <p:cNvPr id="46085" name="Text Box 5"/>
          <p:cNvSpPr txBox="1">
            <a:spLocks noChangeArrowheads="1"/>
          </p:cNvSpPr>
          <p:nvPr/>
        </p:nvSpPr>
        <p:spPr bwMode="auto">
          <a:xfrm>
            <a:off x="1066800" y="5029200"/>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lgn="ctr">
              <a:spcBef>
                <a:spcPct val="50000"/>
              </a:spcBef>
              <a:buClrTx/>
              <a:buFontTx/>
              <a:buNone/>
            </a:pPr>
            <a:r>
              <a:rPr lang="en-US" altLang="en-US" sz="1400" dirty="0"/>
              <a:t>Communication</a:t>
            </a:r>
          </a:p>
        </p:txBody>
      </p:sp>
      <p:sp>
        <p:nvSpPr>
          <p:cNvPr id="46086" name="Text Box 5"/>
          <p:cNvSpPr txBox="1">
            <a:spLocks noChangeArrowheads="1"/>
          </p:cNvSpPr>
          <p:nvPr/>
        </p:nvSpPr>
        <p:spPr bwMode="auto">
          <a:xfrm>
            <a:off x="6248400" y="5067300"/>
            <a:ext cx="152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lgn="ctr">
              <a:spcBef>
                <a:spcPct val="50000"/>
              </a:spcBef>
              <a:buClrTx/>
              <a:buFontTx/>
              <a:buNone/>
            </a:pPr>
            <a:r>
              <a:rPr lang="en-US" altLang="en-US" sz="1400" dirty="0"/>
              <a:t>Education</a:t>
            </a:r>
          </a:p>
        </p:txBody>
      </p:sp>
      <p:sp>
        <p:nvSpPr>
          <p:cNvPr id="46087" name="Rectangle 2"/>
          <p:cNvSpPr>
            <a:spLocks noChangeArrowheads="1"/>
          </p:cNvSpPr>
          <p:nvPr/>
        </p:nvSpPr>
        <p:spPr bwMode="auto">
          <a:xfrm>
            <a:off x="3886200" y="3581400"/>
            <a:ext cx="1447800" cy="1143000"/>
          </a:xfrm>
          <a:prstGeom prst="rect">
            <a:avLst/>
          </a:prstGeom>
          <a:solidFill>
            <a:schemeClr val="bg1"/>
          </a:solidFill>
          <a:ln>
            <a:noFill/>
          </a:ln>
          <a:extLst>
            <a:ext uri="{91240B29-F687-4F45-9708-019B960494DF}">
              <a14:hiddenLine xmlns:a14="http://schemas.microsoft.com/office/drawing/2010/main" w="28575" algn="ctr">
                <a:solidFill>
                  <a:srgbClr val="000000"/>
                </a:solidFill>
                <a:round/>
                <a:headEnd/>
                <a:tailEnd type="triangle" w="med" len="med"/>
              </a14:hiddenLine>
            </a:ext>
          </a:extLst>
        </p:spPr>
        <p:txBody>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eaLnBrk="1" hangingPunct="1">
              <a:spcBef>
                <a:spcPct val="0"/>
              </a:spcBef>
              <a:buClrTx/>
              <a:buFontTx/>
              <a:buNone/>
            </a:pPr>
            <a:endParaRPr lang="en-US" altLang="en-US" sz="1800" b="0" dirty="0"/>
          </a:p>
        </p:txBody>
      </p:sp>
      <p:pic>
        <p:nvPicPr>
          <p:cNvPr id="46088" name="Picture 3" descr="C:\Users\Alex Tong\Desktop\9_13_ppt\new icons\us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4263" y="3689350"/>
            <a:ext cx="197167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smtClean="0">
                <a:ea typeface="Calibri" pitchFamily="34" charset="0"/>
              </a:rPr>
              <a:t>The Principle of Least Privilege</a:t>
            </a:r>
          </a:p>
        </p:txBody>
      </p:sp>
      <p:sp>
        <p:nvSpPr>
          <p:cNvPr id="48131" name="Content Placeholder 2"/>
          <p:cNvSpPr>
            <a:spLocks noGrp="1"/>
          </p:cNvSpPr>
          <p:nvPr>
            <p:ph idx="1"/>
          </p:nvPr>
        </p:nvSpPr>
        <p:spPr>
          <a:xfrm>
            <a:off x="893763" y="1612900"/>
            <a:ext cx="7391400" cy="1703388"/>
          </a:xfrm>
        </p:spPr>
        <p:txBody>
          <a:bodyPr/>
          <a:lstStyle/>
          <a:p>
            <a:pPr marL="0" indent="0">
              <a:buFontTx/>
              <a:buNone/>
            </a:pPr>
            <a:r>
              <a:rPr lang="en-US" altLang="en-US" dirty="0" smtClean="0"/>
              <a:t>User and software has only minimal level of access to:</a:t>
            </a:r>
          </a:p>
          <a:p>
            <a:pPr lvl="1"/>
            <a:r>
              <a:rPr lang="en-US" altLang="en-US" dirty="0" smtClean="0"/>
              <a:t>Facilities</a:t>
            </a:r>
          </a:p>
          <a:p>
            <a:pPr lvl="1"/>
            <a:r>
              <a:rPr lang="en-US" altLang="en-US" dirty="0" smtClean="0"/>
              <a:t>Computing hardware</a:t>
            </a:r>
          </a:p>
          <a:p>
            <a:pPr lvl="1"/>
            <a:r>
              <a:rPr lang="en-US" altLang="en-US" dirty="0" smtClean="0"/>
              <a:t>Software</a:t>
            </a:r>
          </a:p>
          <a:p>
            <a:pPr lvl="1"/>
            <a:r>
              <a:rPr lang="en-US" altLang="en-US" dirty="0" smtClean="0"/>
              <a:t>Information</a:t>
            </a:r>
          </a:p>
        </p:txBody>
      </p:sp>
      <p:sp>
        <p:nvSpPr>
          <p:cNvPr id="48132" name="Text Box 12"/>
          <p:cNvSpPr txBox="1">
            <a:spLocks noChangeArrowheads="1"/>
          </p:cNvSpPr>
          <p:nvPr/>
        </p:nvSpPr>
        <p:spPr bwMode="auto">
          <a:xfrm>
            <a:off x="3297238" y="3708400"/>
            <a:ext cx="889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spcBef>
                <a:spcPct val="0"/>
              </a:spcBef>
              <a:buClrTx/>
              <a:buFontTx/>
              <a:buNone/>
            </a:pPr>
            <a:r>
              <a:rPr lang="en-US" altLang="en-US" sz="1100" dirty="0"/>
              <a:t>User 1</a:t>
            </a:r>
          </a:p>
        </p:txBody>
      </p:sp>
      <p:sp>
        <p:nvSpPr>
          <p:cNvPr id="48133" name="Text Box 13"/>
          <p:cNvSpPr txBox="1">
            <a:spLocks noChangeArrowheads="1"/>
          </p:cNvSpPr>
          <p:nvPr/>
        </p:nvSpPr>
        <p:spPr bwMode="auto">
          <a:xfrm>
            <a:off x="5218113" y="3708400"/>
            <a:ext cx="8588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spcBef>
                <a:spcPct val="0"/>
              </a:spcBef>
              <a:buClrTx/>
              <a:buFontTx/>
              <a:buNone/>
            </a:pPr>
            <a:r>
              <a:rPr lang="en-US" altLang="en-US" sz="1100" dirty="0"/>
              <a:t>User 4</a:t>
            </a:r>
          </a:p>
        </p:txBody>
      </p:sp>
      <p:sp>
        <p:nvSpPr>
          <p:cNvPr id="48134" name="Text Box 14"/>
          <p:cNvSpPr txBox="1">
            <a:spLocks noChangeArrowheads="1"/>
          </p:cNvSpPr>
          <p:nvPr/>
        </p:nvSpPr>
        <p:spPr bwMode="auto">
          <a:xfrm>
            <a:off x="3257550" y="4660900"/>
            <a:ext cx="8604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spcBef>
                <a:spcPct val="0"/>
              </a:spcBef>
              <a:buClrTx/>
              <a:buFontTx/>
              <a:buNone/>
            </a:pPr>
            <a:r>
              <a:rPr lang="en-US" altLang="en-US" sz="1100" dirty="0"/>
              <a:t>User 2</a:t>
            </a:r>
          </a:p>
        </p:txBody>
      </p:sp>
      <p:sp>
        <p:nvSpPr>
          <p:cNvPr id="48135" name="Text Box 15"/>
          <p:cNvSpPr txBox="1">
            <a:spLocks noChangeArrowheads="1"/>
          </p:cNvSpPr>
          <p:nvPr/>
        </p:nvSpPr>
        <p:spPr bwMode="auto">
          <a:xfrm>
            <a:off x="5283200" y="4660900"/>
            <a:ext cx="10969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spcBef>
                <a:spcPct val="0"/>
              </a:spcBef>
              <a:buClrTx/>
              <a:buFontTx/>
              <a:buNone/>
            </a:pPr>
            <a:r>
              <a:rPr lang="en-US" altLang="en-US" sz="1100" dirty="0"/>
              <a:t>User 3</a:t>
            </a:r>
          </a:p>
        </p:txBody>
      </p:sp>
      <p:sp>
        <p:nvSpPr>
          <p:cNvPr id="48136" name="Text Box 16"/>
          <p:cNvSpPr txBox="1">
            <a:spLocks noChangeArrowheads="1"/>
          </p:cNvSpPr>
          <p:nvPr/>
        </p:nvSpPr>
        <p:spPr bwMode="auto">
          <a:xfrm>
            <a:off x="2617788" y="5613400"/>
            <a:ext cx="1701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spcBef>
                <a:spcPct val="0"/>
              </a:spcBef>
              <a:buClrTx/>
              <a:buFontTx/>
              <a:buNone/>
            </a:pPr>
            <a:r>
              <a:rPr lang="en-US" altLang="en-US" sz="1100" dirty="0"/>
              <a:t>Data Entry Clerks</a:t>
            </a:r>
          </a:p>
        </p:txBody>
      </p:sp>
      <p:sp>
        <p:nvSpPr>
          <p:cNvPr id="48137" name="Text Box 17"/>
          <p:cNvSpPr txBox="1">
            <a:spLocks noChangeArrowheads="1"/>
          </p:cNvSpPr>
          <p:nvPr/>
        </p:nvSpPr>
        <p:spPr bwMode="auto">
          <a:xfrm>
            <a:off x="4852988" y="5613400"/>
            <a:ext cx="19589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spcBef>
                <a:spcPct val="0"/>
              </a:spcBef>
              <a:buClrTx/>
              <a:buFontTx/>
              <a:buNone/>
            </a:pPr>
            <a:r>
              <a:rPr lang="en-US" altLang="en-US" sz="1100" dirty="0"/>
              <a:t>Financial Coordinators</a:t>
            </a:r>
          </a:p>
        </p:txBody>
      </p:sp>
      <p:sp>
        <p:nvSpPr>
          <p:cNvPr id="48138" name="AutoShape 18"/>
          <p:cNvSpPr>
            <a:spLocks/>
          </p:cNvSpPr>
          <p:nvPr/>
        </p:nvSpPr>
        <p:spPr bwMode="auto">
          <a:xfrm flipH="1">
            <a:off x="2406650" y="4241800"/>
            <a:ext cx="211138" cy="1279525"/>
          </a:xfrm>
          <a:prstGeom prst="rightBrace">
            <a:avLst>
              <a:gd name="adj1" fmla="val 5846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eaLnBrk="1" hangingPunct="1">
              <a:spcBef>
                <a:spcPct val="0"/>
              </a:spcBef>
              <a:buClrTx/>
              <a:buFontTx/>
              <a:buNone/>
            </a:pPr>
            <a:endParaRPr lang="en-US" altLang="en-US" sz="1800" b="0" dirty="0"/>
          </a:p>
        </p:txBody>
      </p:sp>
      <p:sp>
        <p:nvSpPr>
          <p:cNvPr id="48139" name="AutoShape 19"/>
          <p:cNvSpPr>
            <a:spLocks/>
          </p:cNvSpPr>
          <p:nvPr/>
        </p:nvSpPr>
        <p:spPr bwMode="auto">
          <a:xfrm rot="10800000" flipH="1">
            <a:off x="6300788" y="4165600"/>
            <a:ext cx="212725" cy="1279525"/>
          </a:xfrm>
          <a:prstGeom prst="rightBrace">
            <a:avLst>
              <a:gd name="adj1" fmla="val 58033"/>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eaLnBrk="1" hangingPunct="1">
              <a:spcBef>
                <a:spcPct val="0"/>
              </a:spcBef>
              <a:buClrTx/>
              <a:buFontTx/>
              <a:buNone/>
            </a:pPr>
            <a:endParaRPr lang="en-US" altLang="en-US" sz="1800" b="0" dirty="0"/>
          </a:p>
        </p:txBody>
      </p:sp>
      <p:sp>
        <p:nvSpPr>
          <p:cNvPr id="15" name="Rounded Rectangle 14"/>
          <p:cNvSpPr/>
          <p:nvPr/>
        </p:nvSpPr>
        <p:spPr>
          <a:xfrm>
            <a:off x="766763" y="4554538"/>
            <a:ext cx="1639887" cy="635000"/>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Perform their</a:t>
            </a:r>
          </a:p>
          <a:p>
            <a:pPr algn="ctr">
              <a:defRPr/>
            </a:pPr>
            <a:r>
              <a:rPr lang="en-US" sz="1100" b="1" dirty="0">
                <a:solidFill>
                  <a:schemeClr val="tx1"/>
                </a:solidFill>
              </a:rPr>
              <a:t>jobs with fewer</a:t>
            </a:r>
          </a:p>
          <a:p>
            <a:pPr algn="ctr">
              <a:defRPr/>
            </a:pPr>
            <a:r>
              <a:rPr lang="en-US" sz="1100" b="1" dirty="0">
                <a:solidFill>
                  <a:schemeClr val="tx1"/>
                </a:solidFill>
              </a:rPr>
              <a:t>privileges</a:t>
            </a:r>
          </a:p>
        </p:txBody>
      </p:sp>
      <p:sp>
        <p:nvSpPr>
          <p:cNvPr id="16" name="Rounded Rectangle 15"/>
          <p:cNvSpPr/>
          <p:nvPr/>
        </p:nvSpPr>
        <p:spPr>
          <a:xfrm>
            <a:off x="6513513" y="4478338"/>
            <a:ext cx="1638300" cy="635000"/>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Perform their</a:t>
            </a:r>
          </a:p>
          <a:p>
            <a:pPr algn="ctr">
              <a:defRPr/>
            </a:pPr>
            <a:r>
              <a:rPr lang="en-US" sz="1100" b="1" dirty="0">
                <a:solidFill>
                  <a:schemeClr val="tx1"/>
                </a:solidFill>
              </a:rPr>
              <a:t>jobs with more</a:t>
            </a:r>
          </a:p>
          <a:p>
            <a:pPr algn="ctr">
              <a:defRPr/>
            </a:pPr>
            <a:r>
              <a:rPr lang="en-US" sz="1100" b="1" dirty="0">
                <a:solidFill>
                  <a:schemeClr val="tx1"/>
                </a:solidFill>
              </a:rPr>
              <a:t>privileges</a:t>
            </a:r>
          </a:p>
        </p:txBody>
      </p:sp>
      <p:pic>
        <p:nvPicPr>
          <p:cNvPr id="48142" name="Picture 3" descr="C:\Users\Alex Tong\Desktop\9_13_ppt\new icons\user_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4788" y="3932238"/>
            <a:ext cx="5159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3" name="Picture 2" descr="D:\A+\new icons\laptop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4050" y="3954463"/>
            <a:ext cx="627063"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4" name="Picture 2" descr="D:\A+\new icons\laptop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4050" y="4995863"/>
            <a:ext cx="627063"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5" name="Picture 2" descr="D:\A+\new icons\laptop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3350" y="3954463"/>
            <a:ext cx="62865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6" name="Picture 2" descr="D:\A+\new icons\laptop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5575" y="4995863"/>
            <a:ext cx="627063"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7" name="Picture 2" descr="C:\Users\Alex Tong\Desktop\9_13_ppt\new icons\user_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4725" y="3924300"/>
            <a:ext cx="5207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8" name="Picture 3" descr="C:\Users\Alex Tong\Desktop\9_13_ppt\new icons\user_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5675" y="4970463"/>
            <a:ext cx="5175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9" name="Picture 4" descr="C:\Users\Alex Tong\Desktop\9_13_ppt\new icons\user_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6850" y="4970463"/>
            <a:ext cx="5238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50" name="Group 12"/>
          <p:cNvGrpSpPr>
            <a:grpSpLocks/>
          </p:cNvGrpSpPr>
          <p:nvPr/>
        </p:nvGrpSpPr>
        <p:grpSpPr bwMode="auto">
          <a:xfrm>
            <a:off x="3817938" y="3933825"/>
            <a:ext cx="392112" cy="476250"/>
            <a:chOff x="4468186" y="3994272"/>
            <a:chExt cx="392060" cy="476621"/>
          </a:xfrm>
        </p:grpSpPr>
        <p:pic>
          <p:nvPicPr>
            <p:cNvPr id="48171" name="Picture 25" descr="D:\A+\new icons\documen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8186" y="3994272"/>
              <a:ext cx="392060" cy="47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2" name="Picture 5" descr="C:\Users\Alex Tong\Desktop\cgeck.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2370" y="4032568"/>
              <a:ext cx="71953" cy="8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3" name="Picture 5" descr="C:\Users\Alex Tong\Desktop\cgeck.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2370" y="4177011"/>
              <a:ext cx="71953" cy="8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4" name="Picture 5" descr="C:\Users\Alex Tong\Desktop\cgeck.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2370" y="4337368"/>
              <a:ext cx="71953" cy="8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51" name="Group 31"/>
          <p:cNvGrpSpPr>
            <a:grpSpLocks/>
          </p:cNvGrpSpPr>
          <p:nvPr/>
        </p:nvGrpSpPr>
        <p:grpSpPr bwMode="auto">
          <a:xfrm>
            <a:off x="4392613" y="3186113"/>
            <a:ext cx="392112" cy="476250"/>
            <a:chOff x="4468186" y="3994272"/>
            <a:chExt cx="392060" cy="476621"/>
          </a:xfrm>
        </p:grpSpPr>
        <p:pic>
          <p:nvPicPr>
            <p:cNvPr id="48167" name="Picture 32" descr="D:\A+\new icons\documen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8186" y="3994272"/>
              <a:ext cx="392060" cy="47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8" name="Picture 5" descr="C:\Users\Alex Tong\Desktop\cgeck.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2370" y="4032568"/>
              <a:ext cx="71953" cy="8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9" name="Picture 5" descr="C:\Users\Alex Tong\Desktop\cgeck.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2370" y="4177011"/>
              <a:ext cx="71953" cy="8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0" name="Picture 5" descr="C:\Users\Alex Tong\Desktop\cgeck.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2370" y="4337368"/>
              <a:ext cx="71953" cy="8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52" name="Group 36"/>
          <p:cNvGrpSpPr>
            <a:grpSpLocks/>
          </p:cNvGrpSpPr>
          <p:nvPr/>
        </p:nvGrpSpPr>
        <p:grpSpPr bwMode="auto">
          <a:xfrm>
            <a:off x="5842000" y="3933825"/>
            <a:ext cx="390525" cy="476250"/>
            <a:chOff x="4468186" y="3994272"/>
            <a:chExt cx="392060" cy="476621"/>
          </a:xfrm>
        </p:grpSpPr>
        <p:pic>
          <p:nvPicPr>
            <p:cNvPr id="48163" name="Picture 37" descr="D:\A+\new icons\documen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8186" y="3994272"/>
              <a:ext cx="392060" cy="47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4" name="Picture 5" descr="C:\Users\Alex Tong\Desktop\cgeck.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2370" y="4032568"/>
              <a:ext cx="71953" cy="8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5" name="Picture 5" descr="C:\Users\Alex Tong\Desktop\cgeck.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2370" y="4177011"/>
              <a:ext cx="71953" cy="8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6" name="Picture 5" descr="C:\Users\Alex Tong\Desktop\cgeck.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2370" y="4337368"/>
              <a:ext cx="71953" cy="8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53" name="Group 41"/>
          <p:cNvGrpSpPr>
            <a:grpSpLocks/>
          </p:cNvGrpSpPr>
          <p:nvPr/>
        </p:nvGrpSpPr>
        <p:grpSpPr bwMode="auto">
          <a:xfrm>
            <a:off x="3817938" y="4973638"/>
            <a:ext cx="392112" cy="476250"/>
            <a:chOff x="4468186" y="3994272"/>
            <a:chExt cx="392060" cy="476621"/>
          </a:xfrm>
        </p:grpSpPr>
        <p:pic>
          <p:nvPicPr>
            <p:cNvPr id="48159" name="Picture 42" descr="D:\A+\new icons\documen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8186" y="3994272"/>
              <a:ext cx="392060" cy="47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0" name="Picture 5" descr="C:\Users\Alex Tong\Desktop\cgeck.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2370" y="4032568"/>
              <a:ext cx="71953" cy="8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1" name="Picture 5" descr="C:\Users\Alex Tong\Desktop\cgeck.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2370" y="4177011"/>
              <a:ext cx="71953" cy="8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2" name="Picture 5" descr="C:\Users\Alex Tong\Desktop\cgeck.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2370" y="4337368"/>
              <a:ext cx="71953" cy="8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54" name="Group 46"/>
          <p:cNvGrpSpPr>
            <a:grpSpLocks/>
          </p:cNvGrpSpPr>
          <p:nvPr/>
        </p:nvGrpSpPr>
        <p:grpSpPr bwMode="auto">
          <a:xfrm>
            <a:off x="5842000" y="4973638"/>
            <a:ext cx="390525" cy="476250"/>
            <a:chOff x="4468186" y="3994272"/>
            <a:chExt cx="392060" cy="476621"/>
          </a:xfrm>
        </p:grpSpPr>
        <p:pic>
          <p:nvPicPr>
            <p:cNvPr id="48155" name="Picture 47" descr="D:\A+\new icons\documen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8186" y="3994272"/>
              <a:ext cx="392060" cy="47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6" name="Picture 5" descr="C:\Users\Alex Tong\Desktop\cgeck.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2370" y="4032568"/>
              <a:ext cx="71953" cy="8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7" name="Picture 5" descr="C:\Users\Alex Tong\Desktop\cgeck.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2370" y="4177011"/>
              <a:ext cx="71953" cy="8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8" name="Picture 5" descr="C:\Users\Alex Tong\Desktop\cgeck.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2370" y="4337368"/>
              <a:ext cx="71953" cy="8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300"/>
          <p:cNvSpPr>
            <a:spLocks noChangeShapeType="1"/>
          </p:cNvSpPr>
          <p:nvPr/>
        </p:nvSpPr>
        <p:spPr bwMode="auto">
          <a:xfrm rot="16200000" flipV="1">
            <a:off x="2123282" y="2701131"/>
            <a:ext cx="0" cy="12525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195" name="Title 1"/>
          <p:cNvSpPr>
            <a:spLocks noGrp="1"/>
          </p:cNvSpPr>
          <p:nvPr>
            <p:ph type="title"/>
          </p:nvPr>
        </p:nvSpPr>
        <p:spPr/>
        <p:txBody>
          <a:bodyPr/>
          <a:lstStyle/>
          <a:p>
            <a:pPr eaLnBrk="1" hangingPunct="1"/>
            <a:r>
              <a:rPr lang="en-US" altLang="en-US" dirty="0" smtClean="0">
                <a:ea typeface="Calibri" pitchFamily="34" charset="0"/>
              </a:rPr>
              <a:t>Network Models</a:t>
            </a:r>
          </a:p>
        </p:txBody>
      </p:sp>
      <p:sp>
        <p:nvSpPr>
          <p:cNvPr id="8" name="Rounded Rectangle 7"/>
          <p:cNvSpPr/>
          <p:nvPr/>
        </p:nvSpPr>
        <p:spPr>
          <a:xfrm>
            <a:off x="1741488" y="5129213"/>
            <a:ext cx="1724025" cy="274637"/>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tx1"/>
                </a:solidFill>
              </a:rPr>
              <a:t>Client-server</a:t>
            </a:r>
          </a:p>
        </p:txBody>
      </p:sp>
      <p:sp>
        <p:nvSpPr>
          <p:cNvPr id="9" name="Rounded Rectangle 8"/>
          <p:cNvSpPr/>
          <p:nvPr/>
        </p:nvSpPr>
        <p:spPr>
          <a:xfrm>
            <a:off x="5678488" y="5135563"/>
            <a:ext cx="1724025" cy="274637"/>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tx1"/>
                </a:solidFill>
              </a:rPr>
              <a:t>Peer-to-peer</a:t>
            </a:r>
          </a:p>
        </p:txBody>
      </p:sp>
      <p:sp>
        <p:nvSpPr>
          <p:cNvPr id="8198" name="Line 300"/>
          <p:cNvSpPr>
            <a:spLocks noChangeShapeType="1"/>
          </p:cNvSpPr>
          <p:nvPr/>
        </p:nvSpPr>
        <p:spPr bwMode="auto">
          <a:xfrm>
            <a:off x="5791200" y="3348038"/>
            <a:ext cx="13620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199" name="Line 300"/>
          <p:cNvSpPr>
            <a:spLocks noChangeShapeType="1"/>
          </p:cNvSpPr>
          <p:nvPr/>
        </p:nvSpPr>
        <p:spPr bwMode="auto">
          <a:xfrm>
            <a:off x="6507163" y="2895600"/>
            <a:ext cx="0" cy="6429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8200" name="Group 24"/>
          <p:cNvGrpSpPr>
            <a:grpSpLocks/>
          </p:cNvGrpSpPr>
          <p:nvPr/>
        </p:nvGrpSpPr>
        <p:grpSpPr bwMode="auto">
          <a:xfrm>
            <a:off x="5678488" y="2262188"/>
            <a:ext cx="1474787" cy="863600"/>
            <a:chOff x="1314273" y="2266514"/>
            <a:chExt cx="1475106" cy="863354"/>
          </a:xfrm>
        </p:grpSpPr>
        <p:pic>
          <p:nvPicPr>
            <p:cNvPr id="8223" name="Picture 5" descr="C:\Users\Alex Tong\Desktop\LCD_s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995" y="2266514"/>
              <a:ext cx="1294384" cy="86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4" name="Picture 2" descr="C:\Users\Alex Tong\Desktop\9_13_ppt\new icons\comp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273" y="2320347"/>
              <a:ext cx="362127" cy="80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01" name="Line 300"/>
          <p:cNvSpPr>
            <a:spLocks noChangeShapeType="1"/>
          </p:cNvSpPr>
          <p:nvPr/>
        </p:nvSpPr>
        <p:spPr bwMode="auto">
          <a:xfrm>
            <a:off x="5791200" y="3349625"/>
            <a:ext cx="0" cy="7778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202" name="Line 300"/>
          <p:cNvSpPr>
            <a:spLocks noChangeShapeType="1"/>
          </p:cNvSpPr>
          <p:nvPr/>
        </p:nvSpPr>
        <p:spPr bwMode="auto">
          <a:xfrm>
            <a:off x="7153275" y="3349625"/>
            <a:ext cx="0" cy="7778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8203" name="Group 21"/>
          <p:cNvGrpSpPr>
            <a:grpSpLocks/>
          </p:cNvGrpSpPr>
          <p:nvPr/>
        </p:nvGrpSpPr>
        <p:grpSpPr bwMode="auto">
          <a:xfrm>
            <a:off x="6781800" y="3943350"/>
            <a:ext cx="1474788" cy="863600"/>
            <a:chOff x="1314273" y="2266514"/>
            <a:chExt cx="1475106" cy="863354"/>
          </a:xfrm>
        </p:grpSpPr>
        <p:pic>
          <p:nvPicPr>
            <p:cNvPr id="8221" name="Picture 5" descr="C:\Users\Alex Tong\Desktop\LCD_s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995" y="2266514"/>
              <a:ext cx="1294384" cy="86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2" name="Picture 2" descr="C:\Users\Alex Tong\Desktop\9_13_ppt\new icons\comp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273" y="2320347"/>
              <a:ext cx="362127" cy="80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04" name="Group 18"/>
          <p:cNvGrpSpPr>
            <a:grpSpLocks/>
          </p:cNvGrpSpPr>
          <p:nvPr/>
        </p:nvGrpSpPr>
        <p:grpSpPr bwMode="auto">
          <a:xfrm>
            <a:off x="4940300" y="3944938"/>
            <a:ext cx="1476375" cy="863600"/>
            <a:chOff x="1314273" y="2266514"/>
            <a:chExt cx="1475106" cy="863354"/>
          </a:xfrm>
        </p:grpSpPr>
        <p:pic>
          <p:nvPicPr>
            <p:cNvPr id="8219" name="Picture 5" descr="C:\Users\Alex Tong\Desktop\LCD_s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995" y="2266514"/>
              <a:ext cx="1294384" cy="86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0" name="Picture 2" descr="C:\Users\Alex Tong\Desktop\9_13_ppt\new icons\comp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273" y="2320347"/>
              <a:ext cx="362127" cy="80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05" name="Group 1"/>
          <p:cNvGrpSpPr>
            <a:grpSpLocks/>
          </p:cNvGrpSpPr>
          <p:nvPr/>
        </p:nvGrpSpPr>
        <p:grpSpPr bwMode="auto">
          <a:xfrm flipV="1">
            <a:off x="2314575" y="2832100"/>
            <a:ext cx="1127125" cy="642938"/>
            <a:chOff x="2274302" y="3309938"/>
            <a:chExt cx="1125682" cy="642937"/>
          </a:xfrm>
        </p:grpSpPr>
        <p:sp>
          <p:nvSpPr>
            <p:cNvPr id="8217" name="Line 300"/>
            <p:cNvSpPr>
              <a:spLocks noChangeShapeType="1"/>
            </p:cNvSpPr>
            <p:nvPr/>
          </p:nvSpPr>
          <p:spPr bwMode="auto">
            <a:xfrm>
              <a:off x="2274302" y="3309938"/>
              <a:ext cx="112568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218" name="Line 300"/>
            <p:cNvSpPr>
              <a:spLocks noChangeShapeType="1"/>
            </p:cNvSpPr>
            <p:nvPr/>
          </p:nvSpPr>
          <p:spPr bwMode="auto">
            <a:xfrm>
              <a:off x="3394356" y="3309938"/>
              <a:ext cx="0" cy="6429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8206" name="Line 300"/>
          <p:cNvSpPr>
            <a:spLocks noChangeShapeType="1"/>
          </p:cNvSpPr>
          <p:nvPr/>
        </p:nvSpPr>
        <p:spPr bwMode="auto">
          <a:xfrm>
            <a:off x="2786063" y="3290888"/>
            <a:ext cx="0" cy="6429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8207" name="Picture 2" descr="C:\Users\Alex Tong\Desktop\9_13_ppt\new icons\comp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0163" y="3898900"/>
            <a:ext cx="3619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8" name="Group 3"/>
          <p:cNvGrpSpPr>
            <a:grpSpLocks/>
          </p:cNvGrpSpPr>
          <p:nvPr/>
        </p:nvGrpSpPr>
        <p:grpSpPr bwMode="auto">
          <a:xfrm>
            <a:off x="1314450" y="2266950"/>
            <a:ext cx="1474788" cy="863600"/>
            <a:chOff x="1314273" y="2266514"/>
            <a:chExt cx="1475106" cy="863354"/>
          </a:xfrm>
        </p:grpSpPr>
        <p:pic>
          <p:nvPicPr>
            <p:cNvPr id="8215" name="Picture 5" descr="C:\Users\Alex Tong\Desktop\LCD_s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995" y="2266514"/>
              <a:ext cx="1294384" cy="86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Picture 2" descr="C:\Users\Alex Tong\Desktop\9_13_ppt\new icons\comp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273" y="2320347"/>
              <a:ext cx="362127" cy="80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09" name="Group 15"/>
          <p:cNvGrpSpPr>
            <a:grpSpLocks/>
          </p:cNvGrpSpPr>
          <p:nvPr/>
        </p:nvGrpSpPr>
        <p:grpSpPr bwMode="auto">
          <a:xfrm>
            <a:off x="2914650" y="2259013"/>
            <a:ext cx="1474788" cy="863600"/>
            <a:chOff x="1314273" y="2266514"/>
            <a:chExt cx="1475106" cy="863354"/>
          </a:xfrm>
        </p:grpSpPr>
        <p:pic>
          <p:nvPicPr>
            <p:cNvPr id="8213" name="Picture 5" descr="C:\Users\Alex Tong\Desktop\LCD_s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995" y="2266514"/>
              <a:ext cx="1294384" cy="86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4" name="Picture 2" descr="C:\Users\Alex Tong\Desktop\9_13_ppt\new icons\comp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273" y="2320347"/>
              <a:ext cx="362127" cy="80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21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02338" y="3228975"/>
            <a:ext cx="982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3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54250" y="3228975"/>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2" name="Line 300"/>
          <p:cNvSpPr>
            <a:spLocks noChangeShapeType="1"/>
          </p:cNvSpPr>
          <p:nvPr/>
        </p:nvSpPr>
        <p:spPr bwMode="auto">
          <a:xfrm flipV="1">
            <a:off x="1495425" y="2693988"/>
            <a:ext cx="0" cy="6429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Oval 2"/>
          <p:cNvSpPr>
            <a:spLocks noChangeArrowheads="1"/>
          </p:cNvSpPr>
          <p:nvPr/>
        </p:nvSpPr>
        <p:spPr bwMode="auto">
          <a:xfrm>
            <a:off x="2743200" y="1890713"/>
            <a:ext cx="3657600" cy="3657600"/>
          </a:xfrm>
          <a:prstGeom prst="ellipse">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eaLnBrk="1" hangingPunct="1">
              <a:spcBef>
                <a:spcPct val="0"/>
              </a:spcBef>
              <a:buClrTx/>
              <a:buFontTx/>
              <a:buNone/>
            </a:pPr>
            <a:endParaRPr lang="en-US" altLang="en-US" sz="1800" b="0" dirty="0"/>
          </a:p>
        </p:txBody>
      </p:sp>
      <p:sp>
        <p:nvSpPr>
          <p:cNvPr id="50179" name="Title 1"/>
          <p:cNvSpPr>
            <a:spLocks noGrp="1"/>
          </p:cNvSpPr>
          <p:nvPr>
            <p:ph type="title"/>
          </p:nvPr>
        </p:nvSpPr>
        <p:spPr/>
        <p:txBody>
          <a:bodyPr/>
          <a:lstStyle/>
          <a:p>
            <a:r>
              <a:rPr lang="en-US" altLang="en-US" dirty="0" smtClean="0">
                <a:ea typeface="Calibri" pitchFamily="34" charset="0"/>
              </a:rPr>
              <a:t>Common User Security Practices</a:t>
            </a:r>
          </a:p>
        </p:txBody>
      </p:sp>
      <p:sp>
        <p:nvSpPr>
          <p:cNvPr id="50180" name="Text Box 5"/>
          <p:cNvSpPr txBox="1">
            <a:spLocks noChangeArrowheads="1"/>
          </p:cNvSpPr>
          <p:nvPr/>
        </p:nvSpPr>
        <p:spPr bwMode="auto">
          <a:xfrm>
            <a:off x="6880225" y="3436938"/>
            <a:ext cx="14255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lgn="ctr">
              <a:spcBef>
                <a:spcPct val="50000"/>
              </a:spcBef>
              <a:buClrTx/>
              <a:buFontTx/>
              <a:buNone/>
            </a:pPr>
            <a:r>
              <a:rPr lang="en-US" altLang="en-US" sz="1100" dirty="0"/>
              <a:t>Physical Security</a:t>
            </a:r>
          </a:p>
        </p:txBody>
      </p:sp>
      <p:sp>
        <p:nvSpPr>
          <p:cNvPr id="50181" name="Text Box 5"/>
          <p:cNvSpPr txBox="1">
            <a:spLocks noChangeArrowheads="1"/>
          </p:cNvSpPr>
          <p:nvPr/>
        </p:nvSpPr>
        <p:spPr bwMode="auto">
          <a:xfrm>
            <a:off x="3736975" y="5715000"/>
            <a:ext cx="1905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lgn="ctr">
              <a:spcBef>
                <a:spcPct val="50000"/>
              </a:spcBef>
              <a:buClrTx/>
              <a:buFontTx/>
              <a:buNone/>
            </a:pPr>
            <a:r>
              <a:rPr lang="en-US" altLang="en-US" sz="1100" dirty="0"/>
              <a:t>Device Security</a:t>
            </a:r>
          </a:p>
        </p:txBody>
      </p:sp>
      <p:sp>
        <p:nvSpPr>
          <p:cNvPr id="50182" name="Text Box 5"/>
          <p:cNvSpPr txBox="1">
            <a:spLocks noChangeArrowheads="1"/>
          </p:cNvSpPr>
          <p:nvPr/>
        </p:nvSpPr>
        <p:spPr bwMode="auto">
          <a:xfrm>
            <a:off x="609600" y="3327400"/>
            <a:ext cx="152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lgn="ctr">
              <a:spcBef>
                <a:spcPct val="50000"/>
              </a:spcBef>
              <a:buClrTx/>
              <a:buFontTx/>
              <a:buNone/>
            </a:pPr>
            <a:r>
              <a:rPr lang="en-US" altLang="en-US" sz="1100" dirty="0"/>
              <a:t>Social Networking Security</a:t>
            </a:r>
          </a:p>
        </p:txBody>
      </p:sp>
      <p:sp>
        <p:nvSpPr>
          <p:cNvPr id="50183" name="Text Box 5"/>
          <p:cNvSpPr txBox="1">
            <a:spLocks noChangeArrowheads="1"/>
          </p:cNvSpPr>
          <p:nvPr/>
        </p:nvSpPr>
        <p:spPr bwMode="auto">
          <a:xfrm>
            <a:off x="3629025" y="2559050"/>
            <a:ext cx="1905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lgn="ctr">
              <a:spcBef>
                <a:spcPct val="50000"/>
              </a:spcBef>
              <a:buClrTx/>
              <a:buFontTx/>
              <a:buNone/>
            </a:pPr>
            <a:r>
              <a:rPr lang="en-US" altLang="en-US" sz="1100" dirty="0"/>
              <a:t>System Security</a:t>
            </a:r>
          </a:p>
        </p:txBody>
      </p:sp>
      <p:pic>
        <p:nvPicPr>
          <p:cNvPr id="50184" name="Picture 2" descr="D:\A+\new icons\laptop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876800"/>
            <a:ext cx="10842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3" descr="C:\Users\Alex Tong\Desktop\9_13_ppt\images\android.jpg"/>
          <p:cNvPicPr>
            <a:picLocks noChangeAspect="1" noChangeArrowheads="1"/>
          </p:cNvPicPr>
          <p:nvPr/>
        </p:nvPicPr>
        <p:blipFill>
          <a:blip r:embed="rId4">
            <a:extLst>
              <a:ext uri="{28A0092B-C50C-407E-A947-70E740481C1C}">
                <a14:useLocalDpi xmlns:a14="http://schemas.microsoft.com/office/drawing/2010/main" val="0"/>
              </a:ext>
            </a:extLst>
          </a:blip>
          <a:srcRect l="32259" r="31573"/>
          <a:stretch>
            <a:fillRect/>
          </a:stretch>
        </p:blipFill>
        <p:spPr bwMode="auto">
          <a:xfrm>
            <a:off x="2065338" y="2974975"/>
            <a:ext cx="417512"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6" name="Picture 3" descr="C:\Users\Alex Tong\Desktop\9_13_ppt\new icons\user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1888" y="3255963"/>
            <a:ext cx="1970087"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7" name="Picture 4" descr="C:\Users\Alex Tong\Desktop\9_13_ppt\new icons\user_1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200" y="3225800"/>
            <a:ext cx="84931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8" name="Picture 2" descr="C:\Users\Alex Tong\Desktop\9_13_ppt\new icons\building_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7400" y="3340100"/>
            <a:ext cx="10128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9" name="Picture 2" descr="C:\Users\Alex Tong\Desktop\9_13_ppt\new icons\lock.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70463" y="5240338"/>
            <a:ext cx="26987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0" name="Picture 2" descr="C:\Users\Alex Tong\Desktop\9_13_ppt\new icons\computer.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91025" y="1752600"/>
            <a:ext cx="3619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1" name="Picture 2" descr="C:\Users\Alex Tong\Desktop\9_13_ppt\new icons\lock.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11938" y="3611563"/>
            <a:ext cx="268287"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2" name="Picture 2" descr="C:\Users\Alex Tong\Desktop\9_13_ppt\new icons\lock.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1525" y="2155825"/>
            <a:ext cx="26828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dirty="0" smtClean="0">
                <a:ea typeface="Calibri" pitchFamily="34" charset="0"/>
                <a:cs typeface="Calibri" pitchFamily="34" charset="0"/>
              </a:rPr>
              <a:t>Authentication Methods</a:t>
            </a:r>
          </a:p>
        </p:txBody>
      </p:sp>
      <p:graphicFrame>
        <p:nvGraphicFramePr>
          <p:cNvPr id="102423" name="Group 23"/>
          <p:cNvGraphicFramePr>
            <a:graphicFrameLocks noGrp="1"/>
          </p:cNvGraphicFramePr>
          <p:nvPr/>
        </p:nvGraphicFramePr>
        <p:xfrm>
          <a:off x="952500" y="1739900"/>
          <a:ext cx="7239000" cy="4160838"/>
        </p:xfrm>
        <a:graphic>
          <a:graphicData uri="http://schemas.openxmlformats.org/drawingml/2006/table">
            <a:tbl>
              <a:tblPr/>
              <a:tblGrid>
                <a:gridCol w="1866900"/>
                <a:gridCol w="5372100"/>
              </a:tblGrid>
              <a:tr h="518193">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Authentication Method</a:t>
                      </a:r>
                    </a:p>
                  </a:txBody>
                  <a:tcPr marT="45711" marB="4571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marT="45711" marB="4571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762061">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User name and password</a:t>
                      </a:r>
                    </a:p>
                  </a:txBody>
                  <a:tcPr marT="45711" marB="4571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indent="0">
                        <a:buFont typeface="Arial" panose="020B0604020202020204" pitchFamily="34" charset="0"/>
                        <a:buNone/>
                      </a:pPr>
                      <a:r>
                        <a:rPr kumimoji="0" lang="en-US" sz="1100" b="0" i="0" u="none" strike="noStrike" cap="none" normalizeH="0" baseline="0" dirty="0" smtClean="0">
                          <a:ln>
                            <a:noFill/>
                          </a:ln>
                          <a:solidFill>
                            <a:schemeClr val="tx1"/>
                          </a:solidFill>
                          <a:effectLst/>
                          <a:latin typeface="Arial" charset="0"/>
                        </a:rPr>
                        <a:t>A user or computer must have a valid user name and an associated secret password. The user submits the user name/password combination to an authenticating system such as a network directory server, which validates the credentials against a database and verifies the user's identity. </a:t>
                      </a:r>
                    </a:p>
                  </a:txBody>
                  <a:tcPr marT="45711" marB="4571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594401">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Biometrics</a:t>
                      </a:r>
                    </a:p>
                  </a:txBody>
                  <a:tcPr marT="45711" marB="4571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indent="0">
                        <a:buFont typeface="Arial" panose="020B0604020202020204" pitchFamily="34" charset="0"/>
                        <a:buNone/>
                        <a:defRPr/>
                      </a:pPr>
                      <a:r>
                        <a:rPr lang="en-US" sz="1100" dirty="0" smtClean="0"/>
                        <a:t>Authentication schemes based on individuals' physical characteristics, such as fingerprints or vocal patterns. Biometrics require specialized equipment and software to store, access, and verify the physical information. </a:t>
                      </a:r>
                    </a:p>
                  </a:txBody>
                  <a:tcPr marT="45711" marB="4571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594401">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Tokens</a:t>
                      </a:r>
                    </a:p>
                  </a:txBody>
                  <a:tcPr marT="45711" marB="4571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indent="0">
                        <a:buFont typeface="Arial" panose="020B0604020202020204" pitchFamily="34" charset="0"/>
                        <a:buNone/>
                      </a:pPr>
                      <a:r>
                        <a:rPr lang="en-US" altLang="en-US" sz="1100" dirty="0" smtClean="0"/>
                        <a:t>Tokens are physical or virtual objects, such as RSA tokens, smart cards, and ID badges that store authentication information. Tokens can store personal identification numbers (PINs), information about the user, or passwords.</a:t>
                      </a:r>
                    </a:p>
                  </a:txBody>
                  <a:tcPr marT="45711" marB="4571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762061">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Multifactor authentication</a:t>
                      </a:r>
                    </a:p>
                  </a:txBody>
                  <a:tcPr marT="45711" marB="4571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indent="0">
                        <a:buFont typeface="Arial" panose="020B0604020202020204" pitchFamily="34" charset="0"/>
                        <a:buNone/>
                      </a:pPr>
                      <a:r>
                        <a:rPr lang="en-US" altLang="en-US" sz="1100" dirty="0" smtClean="0"/>
                        <a:t>An authentication scheme that requires verification of two or three authentication factors. It can be any combination of what you are, what you have, and what you know. System designers determine what specific factors are required during the design phase.</a:t>
                      </a:r>
                    </a:p>
                  </a:txBody>
                  <a:tcPr marT="45711" marB="4571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929721">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Mutual authentication</a:t>
                      </a:r>
                    </a:p>
                  </a:txBody>
                  <a:tcPr marT="45711" marB="4571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indent="0">
                        <a:buFont typeface="Arial" panose="020B0604020202020204" pitchFamily="34" charset="0"/>
                        <a:buNone/>
                      </a:pPr>
                      <a:r>
                        <a:rPr lang="en-US" altLang="en-US" sz="1100" dirty="0" smtClean="0"/>
                        <a:t>A security mechanism that requires that each party in a communication verify its identity. First, a service or resource verifies the client’s credentials, and then the client verifies the resource’s credentials. Mutual authentication prevents a client from inadvertently submitting confidential information to a non-secure server. Any type or combination of authentication mechanisms can be used.</a:t>
                      </a:r>
                    </a:p>
                  </a:txBody>
                  <a:tcPr marT="45711" marB="4571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dirty="0" smtClean="0">
                <a:ea typeface="Calibri" pitchFamily="34" charset="0"/>
              </a:rPr>
              <a:t>Encryption</a:t>
            </a:r>
          </a:p>
        </p:txBody>
      </p:sp>
      <p:pic>
        <p:nvPicPr>
          <p:cNvPr id="53251" name="Picture 14" descr="slide 34"/>
          <p:cNvPicPr>
            <a:picLocks noChangeAspect="1" noChangeArrowheads="1"/>
          </p:cNvPicPr>
          <p:nvPr/>
        </p:nvPicPr>
        <p:blipFill>
          <a:blip r:embed="rId3">
            <a:extLst>
              <a:ext uri="{28A0092B-C50C-407E-A947-70E740481C1C}">
                <a14:useLocalDpi xmlns:a14="http://schemas.microsoft.com/office/drawing/2010/main" val="0"/>
              </a:ext>
            </a:extLst>
          </a:blip>
          <a:srcRect t="44751"/>
          <a:stretch>
            <a:fillRect/>
          </a:stretch>
        </p:blipFill>
        <p:spPr bwMode="auto">
          <a:xfrm>
            <a:off x="1809750" y="3617913"/>
            <a:ext cx="565785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11"/>
          <p:cNvSpPr txBox="1">
            <a:spLocks noChangeArrowheads="1"/>
          </p:cNvSpPr>
          <p:nvPr/>
        </p:nvSpPr>
        <p:spPr bwMode="auto">
          <a:xfrm>
            <a:off x="4076700" y="4327525"/>
            <a:ext cx="10779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lgn="ctr">
              <a:spcBef>
                <a:spcPct val="0"/>
              </a:spcBef>
              <a:buClrTx/>
              <a:buFontTx/>
              <a:buNone/>
            </a:pPr>
            <a:r>
              <a:rPr lang="en-US" altLang="en-US" sz="1100" dirty="0"/>
              <a:t>Encryption</a:t>
            </a:r>
          </a:p>
        </p:txBody>
      </p:sp>
      <p:sp>
        <p:nvSpPr>
          <p:cNvPr id="53253" name="Text Box 12"/>
          <p:cNvSpPr txBox="1">
            <a:spLocks noChangeArrowheads="1"/>
          </p:cNvSpPr>
          <p:nvPr/>
        </p:nvSpPr>
        <p:spPr bwMode="auto">
          <a:xfrm>
            <a:off x="6070600" y="4270375"/>
            <a:ext cx="10779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lgn="ctr">
              <a:spcBef>
                <a:spcPct val="0"/>
              </a:spcBef>
              <a:buClrTx/>
              <a:buFontTx/>
              <a:buNone/>
            </a:pPr>
            <a:r>
              <a:rPr lang="en-US" altLang="en-US" sz="1100" dirty="0"/>
              <a:t>Encrypted Data</a:t>
            </a:r>
          </a:p>
        </p:txBody>
      </p:sp>
      <p:sp>
        <p:nvSpPr>
          <p:cNvPr id="53254" name="Text Box 13"/>
          <p:cNvSpPr txBox="1">
            <a:spLocks noChangeArrowheads="1"/>
          </p:cNvSpPr>
          <p:nvPr/>
        </p:nvSpPr>
        <p:spPr bwMode="auto">
          <a:xfrm>
            <a:off x="2085975" y="4329113"/>
            <a:ext cx="10779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lgn="ctr">
              <a:spcBef>
                <a:spcPct val="0"/>
              </a:spcBef>
              <a:buClrTx/>
              <a:buFontTx/>
              <a:buNone/>
            </a:pPr>
            <a:r>
              <a:rPr lang="en-US" altLang="en-US" sz="1100" dirty="0"/>
              <a:t>Plaintext</a:t>
            </a:r>
          </a:p>
        </p:txBody>
      </p:sp>
      <p:pic>
        <p:nvPicPr>
          <p:cNvPr id="53255" name="Picture 5" descr="C:\Users\Alex Tong\Desktop\9_13_ppt\new icons\full-acces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854325"/>
            <a:ext cx="6604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dirty="0" smtClean="0">
                <a:ea typeface="Calibri" pitchFamily="34" charset="0"/>
              </a:rPr>
              <a:t>Malware</a:t>
            </a:r>
          </a:p>
        </p:txBody>
      </p:sp>
      <p:sp>
        <p:nvSpPr>
          <p:cNvPr id="55299" name="Line 7"/>
          <p:cNvSpPr>
            <a:spLocks noChangeShapeType="1"/>
          </p:cNvSpPr>
          <p:nvPr/>
        </p:nvSpPr>
        <p:spPr bwMode="auto">
          <a:xfrm flipH="1" flipV="1">
            <a:off x="1295400" y="3017838"/>
            <a:ext cx="0"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55300" name="Line 8"/>
          <p:cNvSpPr>
            <a:spLocks noChangeShapeType="1"/>
          </p:cNvSpPr>
          <p:nvPr/>
        </p:nvSpPr>
        <p:spPr bwMode="auto">
          <a:xfrm flipH="1">
            <a:off x="1296988" y="4460875"/>
            <a:ext cx="0" cy="4286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55301" name="Text Box 9"/>
          <p:cNvSpPr txBox="1">
            <a:spLocks noChangeArrowheads="1"/>
          </p:cNvSpPr>
          <p:nvPr/>
        </p:nvSpPr>
        <p:spPr bwMode="auto">
          <a:xfrm>
            <a:off x="7629525" y="4614863"/>
            <a:ext cx="1130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lgn="ctr">
              <a:spcBef>
                <a:spcPct val="50000"/>
              </a:spcBef>
              <a:buClrTx/>
              <a:buFontTx/>
              <a:buNone/>
            </a:pPr>
            <a:r>
              <a:rPr lang="en-US" altLang="en-US" sz="1100" dirty="0"/>
              <a:t>Attacker</a:t>
            </a:r>
          </a:p>
        </p:txBody>
      </p:sp>
      <p:sp>
        <p:nvSpPr>
          <p:cNvPr id="55302" name="Line 11"/>
          <p:cNvSpPr>
            <a:spLocks noChangeShapeType="1"/>
          </p:cNvSpPr>
          <p:nvPr/>
        </p:nvSpPr>
        <p:spPr bwMode="auto">
          <a:xfrm flipH="1">
            <a:off x="6384925" y="4049713"/>
            <a:ext cx="4206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pic>
        <p:nvPicPr>
          <p:cNvPr id="55303" name="Picture 47" descr="C:\Users\Alex Tong\Desktop\att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1350" y="3095625"/>
            <a:ext cx="21240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304" name="Group 12"/>
          <p:cNvGrpSpPr>
            <a:grpSpLocks/>
          </p:cNvGrpSpPr>
          <p:nvPr/>
        </p:nvGrpSpPr>
        <p:grpSpPr bwMode="auto">
          <a:xfrm>
            <a:off x="7466013" y="3463925"/>
            <a:ext cx="1336675" cy="781050"/>
            <a:chOff x="1314273" y="2266514"/>
            <a:chExt cx="1475106" cy="863354"/>
          </a:xfrm>
        </p:grpSpPr>
        <p:pic>
          <p:nvPicPr>
            <p:cNvPr id="55328" name="Picture 5" descr="C:\Users\Alex Tong\Desktop\LCD_s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4995" y="2266514"/>
              <a:ext cx="1294384" cy="86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9" name="Picture 2" descr="C:\Users\Alex Tong\Desktop\9_13_ppt\new icons\comput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4273" y="2320347"/>
              <a:ext cx="362127" cy="80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5305" name="Picture 48" descr="C:\Users\Alex Tong\Desktop\9_13_ppt\new icons\softwar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425" y="4344988"/>
            <a:ext cx="53340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Picture 48" descr="C:\Users\Alex Tong\Desktop\9_13_ppt\new icons\softwar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425" y="2890838"/>
            <a:ext cx="53340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Picture 4" descr="C:\Users\Alex Tong\Desktop\envelop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14688" y="3327400"/>
            <a:ext cx="596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8" name="Picture 48" descr="C:\Users\Alex Tong\Desktop\9_13_ppt\new icons\softwar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321945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9" name="Picture 47" descr="C:\Users\Alex Tong\Desktop\attack.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13188" y="3517900"/>
            <a:ext cx="4032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0" name="Picture 47" descr="C:\Users\Alex Tong\Desktop\attack.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125" y="3198813"/>
            <a:ext cx="40481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1" name="Picture 47" descr="C:\Users\Alex Tong\Desktop\attack.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600" y="4621213"/>
            <a:ext cx="40481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5312" name="Straight Connector 32"/>
          <p:cNvCxnSpPr>
            <a:cxnSpLocks noChangeShapeType="1"/>
          </p:cNvCxnSpPr>
          <p:nvPr/>
        </p:nvCxnSpPr>
        <p:spPr bwMode="auto">
          <a:xfrm>
            <a:off x="2971800" y="3803650"/>
            <a:ext cx="4822825" cy="0"/>
          </a:xfrm>
          <a:prstGeom prst="line">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pic>
        <p:nvPicPr>
          <p:cNvPr id="55313" name="Picture 3" descr="C:\Users\Alex Tong\Desktop\9_13_ppt\new icons\internet.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3000" y="3406775"/>
            <a:ext cx="94297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35"/>
          <p:cNvSpPr/>
          <p:nvPr/>
        </p:nvSpPr>
        <p:spPr>
          <a:xfrm>
            <a:off x="6596063" y="3744913"/>
            <a:ext cx="117475" cy="11906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5315" name="Line 8"/>
          <p:cNvSpPr>
            <a:spLocks noChangeShapeType="1"/>
          </p:cNvSpPr>
          <p:nvPr/>
        </p:nvSpPr>
        <p:spPr bwMode="auto">
          <a:xfrm>
            <a:off x="1482725" y="3908425"/>
            <a:ext cx="7938" cy="18319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5316" name="Line 8"/>
          <p:cNvSpPr>
            <a:spLocks noChangeShapeType="1"/>
          </p:cNvSpPr>
          <p:nvPr/>
        </p:nvSpPr>
        <p:spPr bwMode="auto">
          <a:xfrm>
            <a:off x="1492250" y="2514600"/>
            <a:ext cx="7938" cy="13446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5317" name="Line 8"/>
          <p:cNvSpPr>
            <a:spLocks noChangeShapeType="1"/>
          </p:cNvSpPr>
          <p:nvPr/>
        </p:nvSpPr>
        <p:spPr bwMode="auto">
          <a:xfrm rot="5400000" flipH="1">
            <a:off x="1801813" y="3606800"/>
            <a:ext cx="6350" cy="679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55318" name="Group 19"/>
          <p:cNvGrpSpPr>
            <a:grpSpLocks/>
          </p:cNvGrpSpPr>
          <p:nvPr/>
        </p:nvGrpSpPr>
        <p:grpSpPr bwMode="auto">
          <a:xfrm>
            <a:off x="1981200" y="3486150"/>
            <a:ext cx="1336675" cy="782638"/>
            <a:chOff x="1314273" y="2266514"/>
            <a:chExt cx="1475106" cy="863354"/>
          </a:xfrm>
        </p:grpSpPr>
        <p:pic>
          <p:nvPicPr>
            <p:cNvPr id="55326" name="Picture 5" descr="C:\Users\Alex Tong\Desktop\LCD_s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4995" y="2266514"/>
              <a:ext cx="1294384" cy="86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7" name="Picture 2" descr="C:\Users\Alex Tong\Desktop\9_13_ppt\new icons\comput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4273" y="2320347"/>
              <a:ext cx="362127" cy="80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5319" name="Group 16"/>
          <p:cNvGrpSpPr>
            <a:grpSpLocks/>
          </p:cNvGrpSpPr>
          <p:nvPr/>
        </p:nvGrpSpPr>
        <p:grpSpPr bwMode="auto">
          <a:xfrm flipH="1">
            <a:off x="457200" y="2020888"/>
            <a:ext cx="1336675" cy="781050"/>
            <a:chOff x="1314273" y="2266514"/>
            <a:chExt cx="1475106" cy="863354"/>
          </a:xfrm>
        </p:grpSpPr>
        <p:pic>
          <p:nvPicPr>
            <p:cNvPr id="55324" name="Picture 5" descr="C:\Users\Alex Tong\Desktop\LCD_s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4995" y="2266514"/>
              <a:ext cx="1294384" cy="86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5" name="Picture 2" descr="C:\Users\Alex Tong\Desktop\9_13_ppt\new icons\comput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4273" y="2320347"/>
              <a:ext cx="362127" cy="80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5320" name="Group 22"/>
          <p:cNvGrpSpPr>
            <a:grpSpLocks/>
          </p:cNvGrpSpPr>
          <p:nvPr/>
        </p:nvGrpSpPr>
        <p:grpSpPr bwMode="auto">
          <a:xfrm flipH="1">
            <a:off x="417513" y="4962525"/>
            <a:ext cx="1336675" cy="781050"/>
            <a:chOff x="1314273" y="2266514"/>
            <a:chExt cx="1475106" cy="863354"/>
          </a:xfrm>
        </p:grpSpPr>
        <p:pic>
          <p:nvPicPr>
            <p:cNvPr id="55322" name="Picture 5" descr="C:\Users\Alex Tong\Desktop\LCD_s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4995" y="2266514"/>
              <a:ext cx="1294384" cy="86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3" name="Picture 2" descr="C:\Users\Alex Tong\Desktop\9_13_ppt\new icons\comput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4273" y="2320347"/>
              <a:ext cx="362127" cy="80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5321" name="Picture 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55613" y="3571875"/>
            <a:ext cx="11747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p:txBody>
          <a:bodyPr/>
          <a:lstStyle/>
          <a:p>
            <a:pPr eaLnBrk="1" hangingPunct="1"/>
            <a:r>
              <a:rPr lang="en-US" altLang="en-US" sz="2400" b="1" i="0" dirty="0" smtClean="0">
                <a:latin typeface="Calibri" pitchFamily="34" charset="0"/>
                <a:ea typeface="Calibri" pitchFamily="34" charset="0"/>
                <a:cs typeface="Calibri" pitchFamily="34" charset="0"/>
              </a:rPr>
              <a:t>Reflective Questions</a:t>
            </a:r>
          </a:p>
        </p:txBody>
      </p:sp>
      <p:sp>
        <p:nvSpPr>
          <p:cNvPr id="5123" name="Rectangle 3"/>
          <p:cNvSpPr>
            <a:spLocks noChangeArrowheads="1"/>
          </p:cNvSpPr>
          <p:nvPr/>
        </p:nvSpPr>
        <p:spPr bwMode="auto">
          <a:xfrm>
            <a:off x="457200" y="1143000"/>
            <a:ext cx="8229600" cy="5257800"/>
          </a:xfrm>
          <a:prstGeom prst="rect">
            <a:avLst/>
          </a:prstGeom>
          <a:noFill/>
          <a:ln>
            <a:noFill/>
          </a:ln>
          <a:extLst/>
        </p:spPr>
        <p:txBody>
          <a:bodyPr/>
          <a:lstStyle/>
          <a:p>
            <a:pPr marL="342900" indent="-342900" eaLnBrk="1" hangingPunct="1">
              <a:spcBef>
                <a:spcPct val="20000"/>
              </a:spcBef>
              <a:buClr>
                <a:srgbClr val="009DDC"/>
              </a:buClr>
              <a:buFont typeface="+mj-lt"/>
              <a:buAutoNum type="arabicPeriod"/>
              <a:defRPr/>
            </a:pPr>
            <a:r>
              <a:rPr lang="en-US" sz="1600" b="1" dirty="0"/>
              <a:t>Which of the network features presented in this lesson does your organization currently use and support? Which ones do you think they should use if they are not currently using them?</a:t>
            </a:r>
            <a:br>
              <a:rPr lang="en-US" sz="1600" b="1" dirty="0"/>
            </a:br>
            <a:endParaRPr lang="en-US" sz="1600" b="1" dirty="0"/>
          </a:p>
          <a:p>
            <a:pPr marL="342900" indent="-342900" eaLnBrk="1" hangingPunct="1">
              <a:spcBef>
                <a:spcPct val="20000"/>
              </a:spcBef>
              <a:buClr>
                <a:srgbClr val="009DDC"/>
              </a:buClr>
              <a:buFont typeface="+mj-lt"/>
              <a:buAutoNum type="arabicPeriod"/>
              <a:defRPr/>
            </a:pPr>
            <a:r>
              <a:rPr lang="en-US" sz="1600" b="1" dirty="0"/>
              <a:t>How do the security fundamentals presented in this lesson support the network components and services and cloud features presented in this lesson?</a:t>
            </a:r>
          </a:p>
          <a:p>
            <a:pPr eaLnBrk="1" hangingPunct="1">
              <a:spcBef>
                <a:spcPct val="20000"/>
              </a:spcBef>
              <a:buClr>
                <a:srgbClr val="009DDC"/>
              </a:buClr>
              <a:defRPr/>
            </a:pPr>
            <a:endParaRPr lang="en-US" sz="16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7013" y="150177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1"/>
          <p:cNvSpPr>
            <a:spLocks noGrp="1"/>
          </p:cNvSpPr>
          <p:nvPr>
            <p:ph type="title"/>
          </p:nvPr>
        </p:nvSpPr>
        <p:spPr/>
        <p:txBody>
          <a:bodyPr/>
          <a:lstStyle/>
          <a:p>
            <a:pPr eaLnBrk="1" hangingPunct="1"/>
            <a:r>
              <a:rPr lang="en-US" altLang="en-US" dirty="0" smtClean="0">
                <a:ea typeface="Calibri" pitchFamily="34" charset="0"/>
              </a:rPr>
              <a:t>LANs</a:t>
            </a:r>
          </a:p>
        </p:txBody>
      </p:sp>
      <p:sp>
        <p:nvSpPr>
          <p:cNvPr id="6" name="Rounded Rectangle 5"/>
          <p:cNvSpPr/>
          <p:nvPr/>
        </p:nvSpPr>
        <p:spPr>
          <a:xfrm>
            <a:off x="5638800" y="3440113"/>
            <a:ext cx="850900" cy="274637"/>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tx1"/>
                </a:solidFill>
              </a:rPr>
              <a:t>LAN 1</a:t>
            </a:r>
          </a:p>
        </p:txBody>
      </p:sp>
      <p:sp>
        <p:nvSpPr>
          <p:cNvPr id="8" name="Rounded Rectangle 7"/>
          <p:cNvSpPr/>
          <p:nvPr/>
        </p:nvSpPr>
        <p:spPr>
          <a:xfrm>
            <a:off x="5638800" y="6188075"/>
            <a:ext cx="862013" cy="274638"/>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tx1"/>
                </a:solidFill>
              </a:rPr>
              <a:t>LAN 2</a:t>
            </a:r>
          </a:p>
        </p:txBody>
      </p:sp>
      <p:pic>
        <p:nvPicPr>
          <p:cNvPr id="1024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078163"/>
            <a:ext cx="26574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47" name="Straight Connector 3"/>
          <p:cNvCxnSpPr>
            <a:cxnSpLocks noChangeShapeType="1"/>
          </p:cNvCxnSpPr>
          <p:nvPr/>
        </p:nvCxnSpPr>
        <p:spPr bwMode="auto">
          <a:xfrm>
            <a:off x="600075" y="3940175"/>
            <a:ext cx="8080375" cy="0"/>
          </a:xfrm>
          <a:prstGeom prst="line">
            <a:avLst/>
          </a:prstGeom>
          <a:noFill/>
          <a:ln w="28575" algn="ctr">
            <a:solidFill>
              <a:schemeClr val="tx1"/>
            </a:solidFill>
            <a:prstDash val="dash"/>
            <a:round/>
            <a:headEnd/>
            <a:tailEnd/>
          </a:ln>
          <a:extLst>
            <a:ext uri="{909E8E84-426E-40DD-AFC4-6F175D3DCCD1}">
              <a14:hiddenFill xmlns:a14="http://schemas.microsoft.com/office/drawing/2010/main">
                <a:noFill/>
              </a14:hiddenFill>
            </a:ext>
          </a:extLst>
        </p:spPr>
      </p:cxnSp>
      <p:pic>
        <p:nvPicPr>
          <p:cNvPr id="10248"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42150" y="4179888"/>
            <a:ext cx="98583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49" name="Straight Connector 23"/>
          <p:cNvCxnSpPr>
            <a:cxnSpLocks noChangeShapeType="1"/>
          </p:cNvCxnSpPr>
          <p:nvPr/>
        </p:nvCxnSpPr>
        <p:spPr bwMode="auto">
          <a:xfrm>
            <a:off x="6418263" y="4732338"/>
            <a:ext cx="889000" cy="74612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0250" name="Straight Connector 24"/>
          <p:cNvCxnSpPr>
            <a:cxnSpLocks noChangeShapeType="1"/>
          </p:cNvCxnSpPr>
          <p:nvPr/>
        </p:nvCxnSpPr>
        <p:spPr bwMode="auto">
          <a:xfrm>
            <a:off x="4583113" y="2058988"/>
            <a:ext cx="1481137" cy="47942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0251" name="Straight Connector 25"/>
          <p:cNvCxnSpPr>
            <a:cxnSpLocks noChangeShapeType="1"/>
          </p:cNvCxnSpPr>
          <p:nvPr/>
        </p:nvCxnSpPr>
        <p:spPr bwMode="auto">
          <a:xfrm flipH="1" flipV="1">
            <a:off x="5422900" y="1962150"/>
            <a:ext cx="693738" cy="56515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0252" name="Straight Connector 26"/>
          <p:cNvCxnSpPr>
            <a:cxnSpLocks noChangeShapeType="1"/>
          </p:cNvCxnSpPr>
          <p:nvPr/>
        </p:nvCxnSpPr>
        <p:spPr bwMode="auto">
          <a:xfrm flipV="1">
            <a:off x="6438900" y="1698625"/>
            <a:ext cx="871538" cy="773113"/>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0253" name="Straight Connector 27"/>
          <p:cNvCxnSpPr>
            <a:cxnSpLocks noChangeShapeType="1"/>
          </p:cNvCxnSpPr>
          <p:nvPr/>
        </p:nvCxnSpPr>
        <p:spPr bwMode="auto">
          <a:xfrm>
            <a:off x="6477000" y="2622550"/>
            <a:ext cx="552450" cy="36512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pic>
        <p:nvPicPr>
          <p:cNvPr id="10254"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53275" y="1257300"/>
            <a:ext cx="9842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19700" y="1347788"/>
            <a:ext cx="1222375"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15163" y="2649538"/>
            <a:ext cx="1222375"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75300" y="2273300"/>
            <a:ext cx="9779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58" name="Straight Connector 37"/>
          <p:cNvCxnSpPr>
            <a:cxnSpLocks noChangeShapeType="1"/>
          </p:cNvCxnSpPr>
          <p:nvPr/>
        </p:nvCxnSpPr>
        <p:spPr bwMode="auto">
          <a:xfrm>
            <a:off x="6143625" y="4829175"/>
            <a:ext cx="0" cy="64928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0259" name="Straight Connector 39"/>
          <p:cNvCxnSpPr>
            <a:cxnSpLocks noChangeShapeType="1"/>
          </p:cNvCxnSpPr>
          <p:nvPr/>
        </p:nvCxnSpPr>
        <p:spPr bwMode="auto">
          <a:xfrm flipH="1">
            <a:off x="6500813" y="4732338"/>
            <a:ext cx="9144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pic>
        <p:nvPicPr>
          <p:cNvPr id="10260" name="Picture 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27688" y="4432300"/>
            <a:ext cx="977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61" name="Straight Connector 40"/>
          <p:cNvCxnSpPr>
            <a:cxnSpLocks noChangeShapeType="1"/>
          </p:cNvCxnSpPr>
          <p:nvPr/>
        </p:nvCxnSpPr>
        <p:spPr bwMode="auto">
          <a:xfrm flipH="1">
            <a:off x="4837113" y="4794250"/>
            <a:ext cx="1258887" cy="9779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pic>
        <p:nvPicPr>
          <p:cNvPr id="10262"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08450" y="5430838"/>
            <a:ext cx="98583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3" name="Picture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22950" y="5138738"/>
            <a:ext cx="801688"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4"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5300" y="537210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300"/>
          <p:cNvSpPr>
            <a:spLocks noChangeShapeType="1"/>
          </p:cNvSpPr>
          <p:nvPr/>
        </p:nvSpPr>
        <p:spPr bwMode="auto">
          <a:xfrm flipH="1">
            <a:off x="4619625" y="3894138"/>
            <a:ext cx="6350" cy="15922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12291" name="Picture 3" descr="C:\Users\Alex Tong\Desktop\9_13_ppt\new icons\intern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789113"/>
            <a:ext cx="26035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Line 300"/>
          <p:cNvSpPr>
            <a:spLocks noChangeShapeType="1"/>
          </p:cNvSpPr>
          <p:nvPr/>
        </p:nvSpPr>
        <p:spPr bwMode="auto">
          <a:xfrm>
            <a:off x="3767138" y="3806825"/>
            <a:ext cx="17192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293" name="Line 300"/>
          <p:cNvSpPr>
            <a:spLocks noChangeShapeType="1"/>
          </p:cNvSpPr>
          <p:nvPr/>
        </p:nvSpPr>
        <p:spPr bwMode="auto">
          <a:xfrm>
            <a:off x="1589088" y="2424113"/>
            <a:ext cx="5848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294" name="Title 1"/>
          <p:cNvSpPr>
            <a:spLocks noGrp="1"/>
          </p:cNvSpPr>
          <p:nvPr>
            <p:ph type="title"/>
          </p:nvPr>
        </p:nvSpPr>
        <p:spPr/>
        <p:txBody>
          <a:bodyPr/>
          <a:lstStyle/>
          <a:p>
            <a:pPr eaLnBrk="1" hangingPunct="1"/>
            <a:r>
              <a:rPr lang="en-US" altLang="en-US" dirty="0" smtClean="0">
                <a:ea typeface="Calibri" pitchFamily="34" charset="0"/>
              </a:rPr>
              <a:t>WANs</a:t>
            </a:r>
          </a:p>
        </p:txBody>
      </p:sp>
      <p:sp>
        <p:nvSpPr>
          <p:cNvPr id="12295" name="AutoShape 5"/>
          <p:cNvSpPr>
            <a:spLocks/>
          </p:cNvSpPr>
          <p:nvPr/>
        </p:nvSpPr>
        <p:spPr bwMode="auto">
          <a:xfrm rot="5423317" flipH="1">
            <a:off x="4477544" y="1223169"/>
            <a:ext cx="252412" cy="1676400"/>
          </a:xfrm>
          <a:prstGeom prst="rightBrace">
            <a:avLst>
              <a:gd name="adj1" fmla="val 36129"/>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lgn="ctr" eaLnBrk="1" hangingPunct="1">
              <a:spcBef>
                <a:spcPct val="0"/>
              </a:spcBef>
              <a:buClrTx/>
              <a:buFontTx/>
              <a:buNone/>
            </a:pPr>
            <a:endParaRPr lang="en-US" altLang="en-US" sz="1800" b="0" dirty="0"/>
          </a:p>
        </p:txBody>
      </p:sp>
      <p:sp>
        <p:nvSpPr>
          <p:cNvPr id="12296" name="Text Box 9"/>
          <p:cNvSpPr txBox="1">
            <a:spLocks noChangeArrowheads="1"/>
          </p:cNvSpPr>
          <p:nvPr/>
        </p:nvSpPr>
        <p:spPr bwMode="auto">
          <a:xfrm>
            <a:off x="1419225" y="2782888"/>
            <a:ext cx="10588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lgn="ctr" eaLnBrk="1" hangingPunct="1">
              <a:spcBef>
                <a:spcPct val="50000"/>
              </a:spcBef>
              <a:buClrTx/>
              <a:buFontTx/>
              <a:buNone/>
            </a:pPr>
            <a:r>
              <a:rPr lang="en-US" altLang="en-US" sz="1100" dirty="0"/>
              <a:t>LAN 1</a:t>
            </a:r>
          </a:p>
        </p:txBody>
      </p:sp>
      <p:sp>
        <p:nvSpPr>
          <p:cNvPr id="12297" name="Text Box 11"/>
          <p:cNvSpPr txBox="1">
            <a:spLocks noChangeArrowheads="1"/>
          </p:cNvSpPr>
          <p:nvPr/>
        </p:nvSpPr>
        <p:spPr bwMode="auto">
          <a:xfrm>
            <a:off x="4041775" y="6019800"/>
            <a:ext cx="10588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lgn="ctr" eaLnBrk="1" hangingPunct="1">
              <a:spcBef>
                <a:spcPct val="50000"/>
              </a:spcBef>
              <a:buClrTx/>
              <a:buFontTx/>
              <a:buNone/>
            </a:pPr>
            <a:r>
              <a:rPr lang="en-US" altLang="en-US" sz="1100" dirty="0"/>
              <a:t>LAN 2</a:t>
            </a:r>
          </a:p>
        </p:txBody>
      </p:sp>
      <p:sp>
        <p:nvSpPr>
          <p:cNvPr id="12298" name="Text Box 12"/>
          <p:cNvSpPr txBox="1">
            <a:spLocks noChangeArrowheads="1"/>
          </p:cNvSpPr>
          <p:nvPr/>
        </p:nvSpPr>
        <p:spPr bwMode="auto">
          <a:xfrm>
            <a:off x="6702425" y="2782888"/>
            <a:ext cx="10588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lgn="ctr" eaLnBrk="1" hangingPunct="1">
              <a:spcBef>
                <a:spcPct val="50000"/>
              </a:spcBef>
              <a:buClrTx/>
              <a:buFontTx/>
              <a:buNone/>
            </a:pPr>
            <a:r>
              <a:rPr lang="en-US" altLang="en-US" sz="1100" dirty="0"/>
              <a:t>LAN 3</a:t>
            </a:r>
          </a:p>
        </p:txBody>
      </p:sp>
      <p:sp>
        <p:nvSpPr>
          <p:cNvPr id="15" name="Rounded Rectangle 14"/>
          <p:cNvSpPr/>
          <p:nvPr/>
        </p:nvSpPr>
        <p:spPr>
          <a:xfrm>
            <a:off x="3736975" y="1290638"/>
            <a:ext cx="1724025" cy="47307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tx1"/>
                </a:solidFill>
              </a:rPr>
              <a:t>Long-Range Transmission</a:t>
            </a:r>
          </a:p>
        </p:txBody>
      </p:sp>
      <p:pic>
        <p:nvPicPr>
          <p:cNvPr id="12300" name="Picture 2" descr="C:\Users\Alex Tong\Desktop\rack_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050" y="2286000"/>
            <a:ext cx="14001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2" descr="C:\Users\Alex Tong\Desktop\rack_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89175"/>
            <a:ext cx="14001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2" descr="C:\Users\Alex Tong\Desktop\rack_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9538" y="3657600"/>
            <a:ext cx="14001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2" descr="C:\Users\Alex Tong\Desktop\9_13_ppt\new icons\building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3013" y="1966913"/>
            <a:ext cx="12350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2" descr="C:\Users\Alex Tong\Desktop\9_13_ppt\new icons\building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3525" y="1947863"/>
            <a:ext cx="1236663"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2" descr="C:\Users\Alex Tong\Desktop\9_13_ppt\new icons\building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2088" y="5218113"/>
            <a:ext cx="123507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6" name="Line 300"/>
          <p:cNvSpPr>
            <a:spLocks noChangeShapeType="1"/>
          </p:cNvSpPr>
          <p:nvPr/>
        </p:nvSpPr>
        <p:spPr bwMode="auto">
          <a:xfrm>
            <a:off x="3767138" y="2582863"/>
            <a:ext cx="0" cy="12239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307" name="Line 300"/>
          <p:cNvSpPr>
            <a:spLocks noChangeShapeType="1"/>
          </p:cNvSpPr>
          <p:nvPr/>
        </p:nvSpPr>
        <p:spPr bwMode="auto">
          <a:xfrm>
            <a:off x="5486400" y="2582863"/>
            <a:ext cx="0" cy="12239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dirty="0" smtClean="0">
                <a:ea typeface="Calibri" pitchFamily="34" charset="0"/>
              </a:rPr>
              <a:t>PANs</a:t>
            </a:r>
          </a:p>
        </p:txBody>
      </p:sp>
      <p:pic>
        <p:nvPicPr>
          <p:cNvPr id="14339" name="Picture 2" descr="D:\A+\new icons\house_insi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763" y="1524000"/>
            <a:ext cx="529590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descr="C:\Users\Alex Tong\Desktop\LCD_s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9338" y="3432175"/>
            <a:ext cx="11731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Line 300"/>
          <p:cNvSpPr>
            <a:spLocks noChangeShapeType="1"/>
          </p:cNvSpPr>
          <p:nvPr/>
        </p:nvSpPr>
        <p:spPr bwMode="auto">
          <a:xfrm flipH="1">
            <a:off x="3562350" y="3627438"/>
            <a:ext cx="6350" cy="15922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42" name="Line 300"/>
          <p:cNvSpPr>
            <a:spLocks noChangeShapeType="1"/>
          </p:cNvSpPr>
          <p:nvPr/>
        </p:nvSpPr>
        <p:spPr bwMode="auto">
          <a:xfrm flipH="1">
            <a:off x="3848100" y="3962400"/>
            <a:ext cx="1382713" cy="131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43" name="Line 300"/>
          <p:cNvSpPr>
            <a:spLocks noChangeShapeType="1"/>
          </p:cNvSpPr>
          <p:nvPr/>
        </p:nvSpPr>
        <p:spPr bwMode="auto">
          <a:xfrm flipH="1" flipV="1">
            <a:off x="3875088" y="5513388"/>
            <a:ext cx="973137" cy="396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14344" name="Picture 2" descr="C:\Users\Alex Tong\Desktop\9_13_ppt\new icons\comput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5825" y="3479800"/>
            <a:ext cx="32861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2" descr="D:\A+\new icons\laptop_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2500" y="4926013"/>
            <a:ext cx="10842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3" descr="C:\Users\Alex Tong\Desktop\print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5713" y="3524250"/>
            <a:ext cx="104457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19438" y="4900613"/>
            <a:ext cx="800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31"/>
          <p:cNvSpPr>
            <a:spLocks noChangeArrowheads="1"/>
          </p:cNvSpPr>
          <p:nvPr/>
        </p:nvSpPr>
        <p:spPr bwMode="auto">
          <a:xfrm>
            <a:off x="5432425" y="1143000"/>
            <a:ext cx="3352800" cy="1860550"/>
          </a:xfrm>
          <a:prstGeom prst="ellipse">
            <a:avLst/>
          </a:prstGeom>
          <a:solidFill>
            <a:srgbClr val="009DDC"/>
          </a:solidFill>
          <a:ln>
            <a:noFill/>
          </a:ln>
          <a:extLst>
            <a:ext uri="{91240B29-F687-4F45-9708-019B960494DF}">
              <a14:hiddenLine xmlns:a14="http://schemas.microsoft.com/office/drawing/2010/main" w="28575" algn="ctr">
                <a:solidFill>
                  <a:srgbClr val="000000"/>
                </a:solidFill>
                <a:round/>
                <a:headEnd/>
                <a:tailEnd type="triangle" w="med" len="me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sp>
        <p:nvSpPr>
          <p:cNvPr id="16387" name="Title 1"/>
          <p:cNvSpPr>
            <a:spLocks noGrp="1"/>
          </p:cNvSpPr>
          <p:nvPr>
            <p:ph type="title"/>
          </p:nvPr>
        </p:nvSpPr>
        <p:spPr/>
        <p:txBody>
          <a:bodyPr/>
          <a:lstStyle/>
          <a:p>
            <a:pPr eaLnBrk="1" hangingPunct="1"/>
            <a:r>
              <a:rPr lang="en-US" altLang="en-US" dirty="0" smtClean="0">
                <a:ea typeface="Calibri" pitchFamily="34" charset="0"/>
              </a:rPr>
              <a:t>MANs</a:t>
            </a:r>
          </a:p>
        </p:txBody>
      </p:sp>
      <p:sp>
        <p:nvSpPr>
          <p:cNvPr id="16388" name="Rounded Rectangle 2"/>
          <p:cNvSpPr>
            <a:spLocks noChangeArrowheads="1"/>
          </p:cNvSpPr>
          <p:nvPr/>
        </p:nvSpPr>
        <p:spPr bwMode="auto">
          <a:xfrm>
            <a:off x="304800" y="1066800"/>
            <a:ext cx="8686800" cy="5181600"/>
          </a:xfrm>
          <a:prstGeom prst="roundRect">
            <a:avLst>
              <a:gd name="adj" fmla="val 16667"/>
            </a:avLst>
          </a:prstGeom>
          <a:noFill/>
          <a:ln w="19050" algn="ctr">
            <a:solidFill>
              <a:schemeClr val="tx1"/>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eaLnBrk="1" hangingPunct="1">
              <a:spcBef>
                <a:spcPct val="0"/>
              </a:spcBef>
              <a:buClrTx/>
              <a:buFontTx/>
              <a:buNone/>
            </a:pPr>
            <a:endParaRPr lang="en-US" altLang="en-US" sz="1800" b="0" dirty="0"/>
          </a:p>
        </p:txBody>
      </p:sp>
      <p:sp>
        <p:nvSpPr>
          <p:cNvPr id="16389" name="TextBox 9"/>
          <p:cNvSpPr txBox="1">
            <a:spLocks noChangeArrowheads="1"/>
          </p:cNvSpPr>
          <p:nvPr/>
        </p:nvSpPr>
        <p:spPr bwMode="auto">
          <a:xfrm>
            <a:off x="4346575" y="6359525"/>
            <a:ext cx="4508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eaLnBrk="1" hangingPunct="1">
              <a:spcBef>
                <a:spcPct val="0"/>
              </a:spcBef>
              <a:buClrTx/>
              <a:buFontTx/>
              <a:buNone/>
            </a:pPr>
            <a:r>
              <a:rPr lang="en-US" altLang="en-US" sz="1100" dirty="0"/>
              <a:t>City</a:t>
            </a:r>
          </a:p>
        </p:txBody>
      </p:sp>
      <p:sp>
        <p:nvSpPr>
          <p:cNvPr id="10" name="Rectangle 9"/>
          <p:cNvSpPr/>
          <p:nvPr/>
        </p:nvSpPr>
        <p:spPr bwMode="auto">
          <a:xfrm>
            <a:off x="3276600" y="2570163"/>
            <a:ext cx="381000" cy="273050"/>
          </a:xfrm>
          <a:prstGeom prst="rect">
            <a:avLst/>
          </a:prstGeom>
          <a:solidFill>
            <a:schemeClr val="accent3"/>
          </a:solidFill>
          <a:ln w="28575" cap="flat" cmpd="sng" algn="ctr">
            <a:noFill/>
            <a:prstDash val="solid"/>
            <a:round/>
            <a:headEnd type="none" w="med" len="med"/>
            <a:tailEnd type="triangle" w="med" len="med"/>
          </a:ln>
          <a:effectLst/>
        </p:spPr>
        <p:txBody>
          <a:bodyPr/>
          <a:lstStyle/>
          <a:p>
            <a:pPr eaLnBrk="1" hangingPunct="1">
              <a:defRPr/>
            </a:pPr>
            <a:endParaRPr lang="en-US" dirty="0"/>
          </a:p>
        </p:txBody>
      </p:sp>
      <p:cxnSp>
        <p:nvCxnSpPr>
          <p:cNvPr id="16391" name="Straight Connector 26"/>
          <p:cNvCxnSpPr>
            <a:cxnSpLocks noChangeShapeType="1"/>
          </p:cNvCxnSpPr>
          <p:nvPr/>
        </p:nvCxnSpPr>
        <p:spPr bwMode="auto">
          <a:xfrm rot="-5400000">
            <a:off x="2590800" y="4598988"/>
            <a:ext cx="0" cy="156845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6392" name="Straight Connector 28"/>
          <p:cNvCxnSpPr>
            <a:cxnSpLocks noChangeShapeType="1"/>
          </p:cNvCxnSpPr>
          <p:nvPr/>
        </p:nvCxnSpPr>
        <p:spPr bwMode="auto">
          <a:xfrm>
            <a:off x="6711950" y="2209800"/>
            <a:ext cx="0" cy="1071563"/>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6393" name="Straight Connector 29"/>
          <p:cNvCxnSpPr>
            <a:cxnSpLocks noChangeShapeType="1"/>
          </p:cNvCxnSpPr>
          <p:nvPr/>
        </p:nvCxnSpPr>
        <p:spPr bwMode="auto">
          <a:xfrm>
            <a:off x="6710363" y="1401763"/>
            <a:ext cx="0" cy="81597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6394" name="Straight Connector 30"/>
          <p:cNvCxnSpPr>
            <a:cxnSpLocks noChangeShapeType="1"/>
          </p:cNvCxnSpPr>
          <p:nvPr/>
        </p:nvCxnSpPr>
        <p:spPr bwMode="auto">
          <a:xfrm flipH="1">
            <a:off x="6700838" y="2209800"/>
            <a:ext cx="142557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nvGrpSpPr>
          <p:cNvPr id="16395" name="Group 24"/>
          <p:cNvGrpSpPr>
            <a:grpSpLocks/>
          </p:cNvGrpSpPr>
          <p:nvPr/>
        </p:nvGrpSpPr>
        <p:grpSpPr bwMode="auto">
          <a:xfrm>
            <a:off x="6232525" y="1277938"/>
            <a:ext cx="2308225" cy="1606550"/>
            <a:chOff x="5157360" y="1396665"/>
            <a:chExt cx="3053197" cy="2113338"/>
          </a:xfrm>
        </p:grpSpPr>
        <p:pic>
          <p:nvPicPr>
            <p:cNvPr id="16447"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7906" y="2287781"/>
              <a:ext cx="1628571" cy="122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48" name="Group 21"/>
            <p:cNvGrpSpPr>
              <a:grpSpLocks/>
            </p:cNvGrpSpPr>
            <p:nvPr/>
          </p:nvGrpSpPr>
          <p:grpSpPr bwMode="auto">
            <a:xfrm>
              <a:off x="5157360" y="1396665"/>
              <a:ext cx="1531633" cy="776343"/>
              <a:chOff x="4032799" y="1571752"/>
              <a:chExt cx="1531633" cy="776343"/>
            </a:xfrm>
          </p:grpSpPr>
          <p:pic>
            <p:nvPicPr>
              <p:cNvPr id="16450"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1532" y="1571752"/>
                <a:ext cx="342900" cy="76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1"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32799" y="1572530"/>
                <a:ext cx="1122276" cy="775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449"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60413" y="2077503"/>
              <a:ext cx="1150144"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96" name="Text Box 307"/>
          <p:cNvSpPr txBox="1">
            <a:spLocks noChangeArrowheads="1"/>
          </p:cNvSpPr>
          <p:nvPr/>
        </p:nvSpPr>
        <p:spPr bwMode="auto">
          <a:xfrm>
            <a:off x="3830638" y="2906713"/>
            <a:ext cx="14906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lgn="ctr" eaLnBrk="1" hangingPunct="1">
              <a:spcBef>
                <a:spcPct val="50000"/>
              </a:spcBef>
              <a:buClrTx/>
              <a:buFontTx/>
              <a:buNone/>
            </a:pPr>
            <a:r>
              <a:rPr lang="en-US" altLang="en-US" sz="1100" dirty="0"/>
              <a:t>Router</a:t>
            </a:r>
          </a:p>
        </p:txBody>
      </p:sp>
      <p:cxnSp>
        <p:nvCxnSpPr>
          <p:cNvPr id="16397" name="Straight Connector 38"/>
          <p:cNvCxnSpPr>
            <a:cxnSpLocks noChangeShapeType="1"/>
          </p:cNvCxnSpPr>
          <p:nvPr/>
        </p:nvCxnSpPr>
        <p:spPr bwMode="auto">
          <a:xfrm rot="16200000" flipV="1">
            <a:off x="6496050" y="2157413"/>
            <a:ext cx="0" cy="41275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pic>
        <p:nvPicPr>
          <p:cNvPr id="16398" name="Picture 3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05488" y="2052638"/>
            <a:ext cx="82391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Text Box 307"/>
          <p:cNvSpPr txBox="1">
            <a:spLocks noChangeArrowheads="1"/>
          </p:cNvSpPr>
          <p:nvPr/>
        </p:nvSpPr>
        <p:spPr bwMode="auto">
          <a:xfrm>
            <a:off x="6515100" y="3019425"/>
            <a:ext cx="14906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lgn="ctr" eaLnBrk="1" hangingPunct="1">
              <a:spcBef>
                <a:spcPct val="50000"/>
              </a:spcBef>
              <a:buClrTx/>
              <a:buFontTx/>
              <a:buNone/>
            </a:pPr>
            <a:r>
              <a:rPr lang="en-US" altLang="en-US" sz="1100" dirty="0"/>
              <a:t>LAN</a:t>
            </a:r>
          </a:p>
        </p:txBody>
      </p:sp>
      <p:sp>
        <p:nvSpPr>
          <p:cNvPr id="16400" name="Oval 40"/>
          <p:cNvSpPr>
            <a:spLocks noChangeArrowheads="1"/>
          </p:cNvSpPr>
          <p:nvPr/>
        </p:nvSpPr>
        <p:spPr bwMode="auto">
          <a:xfrm>
            <a:off x="415925" y="1163638"/>
            <a:ext cx="3352800" cy="1860550"/>
          </a:xfrm>
          <a:prstGeom prst="ellipse">
            <a:avLst/>
          </a:prstGeom>
          <a:solidFill>
            <a:srgbClr val="009DDC"/>
          </a:solidFill>
          <a:ln>
            <a:noFill/>
          </a:ln>
          <a:extLst>
            <a:ext uri="{91240B29-F687-4F45-9708-019B960494DF}">
              <a14:hiddenLine xmlns:a14="http://schemas.microsoft.com/office/drawing/2010/main" w="28575" algn="ctr">
                <a:solidFill>
                  <a:srgbClr val="000000"/>
                </a:solidFill>
                <a:round/>
                <a:headEnd/>
                <a:tailEnd type="triangle" w="med" len="me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cxnSp>
        <p:nvCxnSpPr>
          <p:cNvPr id="16401" name="Straight Connector 41"/>
          <p:cNvCxnSpPr>
            <a:cxnSpLocks noChangeShapeType="1"/>
          </p:cNvCxnSpPr>
          <p:nvPr/>
        </p:nvCxnSpPr>
        <p:spPr bwMode="auto">
          <a:xfrm>
            <a:off x="1693863" y="2230438"/>
            <a:ext cx="0" cy="107156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6402" name="Straight Connector 42"/>
          <p:cNvCxnSpPr>
            <a:cxnSpLocks noChangeShapeType="1"/>
          </p:cNvCxnSpPr>
          <p:nvPr/>
        </p:nvCxnSpPr>
        <p:spPr bwMode="auto">
          <a:xfrm>
            <a:off x="1693863" y="1423988"/>
            <a:ext cx="0" cy="81438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6403" name="Straight Connector 43"/>
          <p:cNvCxnSpPr>
            <a:cxnSpLocks noChangeShapeType="1"/>
          </p:cNvCxnSpPr>
          <p:nvPr/>
        </p:nvCxnSpPr>
        <p:spPr bwMode="auto">
          <a:xfrm flipH="1">
            <a:off x="1684338" y="2230438"/>
            <a:ext cx="142557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nvGrpSpPr>
          <p:cNvPr id="16404" name="Group 44"/>
          <p:cNvGrpSpPr>
            <a:grpSpLocks/>
          </p:cNvGrpSpPr>
          <p:nvPr/>
        </p:nvGrpSpPr>
        <p:grpSpPr bwMode="auto">
          <a:xfrm>
            <a:off x="1216025" y="1298575"/>
            <a:ext cx="2308225" cy="1608138"/>
            <a:chOff x="5157360" y="1396665"/>
            <a:chExt cx="3053197" cy="2113338"/>
          </a:xfrm>
        </p:grpSpPr>
        <p:pic>
          <p:nvPicPr>
            <p:cNvPr id="16442" name="Picture 4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7906" y="2287781"/>
              <a:ext cx="1628571" cy="122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43" name="Group 46"/>
            <p:cNvGrpSpPr>
              <a:grpSpLocks/>
            </p:cNvGrpSpPr>
            <p:nvPr/>
          </p:nvGrpSpPr>
          <p:grpSpPr bwMode="auto">
            <a:xfrm>
              <a:off x="5157360" y="1396665"/>
              <a:ext cx="1531633" cy="776343"/>
              <a:chOff x="4032799" y="1571752"/>
              <a:chExt cx="1531633" cy="776343"/>
            </a:xfrm>
          </p:grpSpPr>
          <p:pic>
            <p:nvPicPr>
              <p:cNvPr id="16445" name="Picture 4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221532" y="1571752"/>
                <a:ext cx="342900" cy="76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6" name="Picture 4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32799" y="1572530"/>
                <a:ext cx="1122276" cy="775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444" name="Picture 4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60413" y="2077503"/>
              <a:ext cx="1150144"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6405" name="Straight Connector 50"/>
          <p:cNvCxnSpPr>
            <a:cxnSpLocks noChangeShapeType="1"/>
          </p:cNvCxnSpPr>
          <p:nvPr/>
        </p:nvCxnSpPr>
        <p:spPr bwMode="auto">
          <a:xfrm rot="16200000" flipV="1">
            <a:off x="1479550" y="2178050"/>
            <a:ext cx="0" cy="41275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pic>
        <p:nvPicPr>
          <p:cNvPr id="16406" name="Picture 5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8988" y="2074863"/>
            <a:ext cx="82391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 Box 307"/>
          <p:cNvSpPr txBox="1">
            <a:spLocks noChangeArrowheads="1"/>
          </p:cNvSpPr>
          <p:nvPr/>
        </p:nvSpPr>
        <p:spPr bwMode="auto">
          <a:xfrm>
            <a:off x="1498600" y="3040063"/>
            <a:ext cx="14906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lgn="ctr" eaLnBrk="1" hangingPunct="1">
              <a:spcBef>
                <a:spcPct val="50000"/>
              </a:spcBef>
              <a:buClrTx/>
              <a:buFontTx/>
              <a:buNone/>
            </a:pPr>
            <a:r>
              <a:rPr lang="en-US" altLang="en-US" sz="1100" dirty="0"/>
              <a:t>LAN</a:t>
            </a:r>
          </a:p>
        </p:txBody>
      </p:sp>
      <p:sp>
        <p:nvSpPr>
          <p:cNvPr id="16408" name="Oval 53"/>
          <p:cNvSpPr>
            <a:spLocks noChangeArrowheads="1"/>
          </p:cNvSpPr>
          <p:nvPr/>
        </p:nvSpPr>
        <p:spPr bwMode="auto">
          <a:xfrm>
            <a:off x="457200" y="4162425"/>
            <a:ext cx="3505200" cy="1944688"/>
          </a:xfrm>
          <a:prstGeom prst="ellipse">
            <a:avLst/>
          </a:prstGeom>
          <a:solidFill>
            <a:srgbClr val="009DDC"/>
          </a:solidFill>
          <a:ln>
            <a:noFill/>
          </a:ln>
          <a:extLst>
            <a:ext uri="{91240B29-F687-4F45-9708-019B960494DF}">
              <a14:hiddenLine xmlns:a14="http://schemas.microsoft.com/office/drawing/2010/main" w="28575" algn="ctr">
                <a:solidFill>
                  <a:srgbClr val="000000"/>
                </a:solidFill>
                <a:round/>
                <a:headEnd/>
                <a:tailEnd type="triangle" w="med" len="me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cxnSp>
        <p:nvCxnSpPr>
          <p:cNvPr id="16409" name="Straight Connector 54"/>
          <p:cNvCxnSpPr>
            <a:cxnSpLocks noChangeShapeType="1"/>
          </p:cNvCxnSpPr>
          <p:nvPr/>
        </p:nvCxnSpPr>
        <p:spPr bwMode="auto">
          <a:xfrm flipH="1">
            <a:off x="2479675" y="4178300"/>
            <a:ext cx="922338" cy="91598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6410" name="Straight Connector 55"/>
          <p:cNvCxnSpPr>
            <a:cxnSpLocks noChangeShapeType="1"/>
          </p:cNvCxnSpPr>
          <p:nvPr/>
        </p:nvCxnSpPr>
        <p:spPr bwMode="auto">
          <a:xfrm>
            <a:off x="1741488" y="4575175"/>
            <a:ext cx="0" cy="81438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6411" name="Straight Connector 56"/>
          <p:cNvCxnSpPr>
            <a:cxnSpLocks noChangeShapeType="1"/>
          </p:cNvCxnSpPr>
          <p:nvPr/>
        </p:nvCxnSpPr>
        <p:spPr bwMode="auto">
          <a:xfrm flipH="1">
            <a:off x="1741488" y="5235575"/>
            <a:ext cx="1423987"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nvGrpSpPr>
          <p:cNvPr id="16412" name="Group 57"/>
          <p:cNvGrpSpPr>
            <a:grpSpLocks/>
          </p:cNvGrpSpPr>
          <p:nvPr/>
        </p:nvGrpSpPr>
        <p:grpSpPr bwMode="auto">
          <a:xfrm>
            <a:off x="1296988" y="4273550"/>
            <a:ext cx="2308225" cy="1700213"/>
            <a:chOff x="5157360" y="1396665"/>
            <a:chExt cx="3053197" cy="2236333"/>
          </a:xfrm>
        </p:grpSpPr>
        <p:pic>
          <p:nvPicPr>
            <p:cNvPr id="16437" name="Picture 5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70607" y="2410775"/>
              <a:ext cx="1628571" cy="122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38" name="Group 59"/>
            <p:cNvGrpSpPr>
              <a:grpSpLocks/>
            </p:cNvGrpSpPr>
            <p:nvPr/>
          </p:nvGrpSpPr>
          <p:grpSpPr bwMode="auto">
            <a:xfrm>
              <a:off x="5157360" y="1396665"/>
              <a:ext cx="1531633" cy="776343"/>
              <a:chOff x="4032799" y="1571752"/>
              <a:chExt cx="1531633" cy="776343"/>
            </a:xfrm>
          </p:grpSpPr>
          <p:pic>
            <p:nvPicPr>
              <p:cNvPr id="16440" name="Picture 6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1532" y="1571752"/>
                <a:ext cx="342900" cy="76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1" name="Picture 6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32799" y="1572530"/>
                <a:ext cx="1122276" cy="775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439" name="Picture 6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60413" y="2077503"/>
              <a:ext cx="1150144"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6413" name="Straight Connector 63"/>
          <p:cNvCxnSpPr>
            <a:cxnSpLocks noChangeShapeType="1"/>
          </p:cNvCxnSpPr>
          <p:nvPr/>
        </p:nvCxnSpPr>
        <p:spPr bwMode="auto">
          <a:xfrm rot="16200000" flipV="1">
            <a:off x="1520825" y="5176838"/>
            <a:ext cx="0" cy="41275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pic>
        <p:nvPicPr>
          <p:cNvPr id="16414" name="Picture 6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0263" y="5072063"/>
            <a:ext cx="82391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5" name="Text Box 307"/>
          <p:cNvSpPr txBox="1">
            <a:spLocks noChangeArrowheads="1"/>
          </p:cNvSpPr>
          <p:nvPr/>
        </p:nvSpPr>
        <p:spPr bwMode="auto">
          <a:xfrm>
            <a:off x="1539875" y="6038850"/>
            <a:ext cx="14906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lgn="ctr" eaLnBrk="1" hangingPunct="1">
              <a:spcBef>
                <a:spcPct val="50000"/>
              </a:spcBef>
              <a:buClrTx/>
              <a:buFontTx/>
              <a:buNone/>
            </a:pPr>
            <a:r>
              <a:rPr lang="en-US" altLang="en-US" sz="1100" dirty="0"/>
              <a:t>LAN</a:t>
            </a:r>
          </a:p>
        </p:txBody>
      </p:sp>
      <p:sp>
        <p:nvSpPr>
          <p:cNvPr id="16416" name="Oval 67"/>
          <p:cNvSpPr>
            <a:spLocks noChangeArrowheads="1"/>
          </p:cNvSpPr>
          <p:nvPr/>
        </p:nvSpPr>
        <p:spPr bwMode="auto">
          <a:xfrm>
            <a:off x="5327650" y="4178300"/>
            <a:ext cx="3505200" cy="1944688"/>
          </a:xfrm>
          <a:prstGeom prst="ellipse">
            <a:avLst/>
          </a:prstGeom>
          <a:solidFill>
            <a:srgbClr val="009DDC"/>
          </a:solidFill>
          <a:ln>
            <a:noFill/>
          </a:ln>
          <a:extLst>
            <a:ext uri="{91240B29-F687-4F45-9708-019B960494DF}">
              <a14:hiddenLine xmlns:a14="http://schemas.microsoft.com/office/drawing/2010/main" w="28575" algn="ctr">
                <a:solidFill>
                  <a:srgbClr val="000000"/>
                </a:solidFill>
                <a:round/>
                <a:headEnd/>
                <a:tailEnd type="triangle" w="med" len="me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cxnSp>
        <p:nvCxnSpPr>
          <p:cNvPr id="16417" name="Straight Connector 27"/>
          <p:cNvCxnSpPr>
            <a:cxnSpLocks noChangeShapeType="1"/>
          </p:cNvCxnSpPr>
          <p:nvPr/>
        </p:nvCxnSpPr>
        <p:spPr bwMode="auto">
          <a:xfrm>
            <a:off x="5611813" y="4140200"/>
            <a:ext cx="1368425" cy="111125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6418" name="Straight Connector 76"/>
          <p:cNvCxnSpPr>
            <a:cxnSpLocks noChangeShapeType="1"/>
          </p:cNvCxnSpPr>
          <p:nvPr/>
        </p:nvCxnSpPr>
        <p:spPr bwMode="auto">
          <a:xfrm flipH="1">
            <a:off x="2125663" y="2609850"/>
            <a:ext cx="1917700" cy="78422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6419" name="Straight Connector 77"/>
          <p:cNvCxnSpPr>
            <a:cxnSpLocks noChangeShapeType="1"/>
          </p:cNvCxnSpPr>
          <p:nvPr/>
        </p:nvCxnSpPr>
        <p:spPr bwMode="auto">
          <a:xfrm>
            <a:off x="4953000" y="2527300"/>
            <a:ext cx="1336675" cy="1008063"/>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6420" name="Straight Connector 78"/>
          <p:cNvCxnSpPr>
            <a:cxnSpLocks noChangeShapeType="1"/>
          </p:cNvCxnSpPr>
          <p:nvPr/>
        </p:nvCxnSpPr>
        <p:spPr bwMode="auto">
          <a:xfrm>
            <a:off x="4148138" y="4273550"/>
            <a:ext cx="1030287" cy="3333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6421" name="Straight Connector 79"/>
          <p:cNvCxnSpPr>
            <a:cxnSpLocks noChangeShapeType="1"/>
          </p:cNvCxnSpPr>
          <p:nvPr/>
        </p:nvCxnSpPr>
        <p:spPr bwMode="auto">
          <a:xfrm rot="-5400000">
            <a:off x="7088188" y="4640263"/>
            <a:ext cx="0" cy="156845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pic>
        <p:nvPicPr>
          <p:cNvPr id="16422" name="Picture 7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58088" y="4897438"/>
            <a:ext cx="86995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3" name="Picture 7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00713" y="5089525"/>
            <a:ext cx="82391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424" name="Straight Connector 3"/>
          <p:cNvCxnSpPr>
            <a:cxnSpLocks noChangeShapeType="1"/>
          </p:cNvCxnSpPr>
          <p:nvPr/>
        </p:nvCxnSpPr>
        <p:spPr bwMode="auto">
          <a:xfrm>
            <a:off x="7108825" y="4349750"/>
            <a:ext cx="0" cy="156845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nvGrpSpPr>
          <p:cNvPr id="16425" name="Group 70"/>
          <p:cNvGrpSpPr>
            <a:grpSpLocks/>
          </p:cNvGrpSpPr>
          <p:nvPr/>
        </p:nvGrpSpPr>
        <p:grpSpPr bwMode="auto">
          <a:xfrm>
            <a:off x="6565900" y="4260850"/>
            <a:ext cx="1157288" cy="590550"/>
            <a:chOff x="4032799" y="1571752"/>
            <a:chExt cx="1531633" cy="776343"/>
          </a:xfrm>
        </p:grpSpPr>
        <p:pic>
          <p:nvPicPr>
            <p:cNvPr id="16435" name="Picture 7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221532" y="1571752"/>
              <a:ext cx="342900" cy="76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6" name="Picture 7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32799" y="1572530"/>
              <a:ext cx="1122276" cy="775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426" name="Picture 6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7163" y="5149850"/>
            <a:ext cx="12319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27" name="Text Box 307"/>
          <p:cNvSpPr txBox="1">
            <a:spLocks noChangeArrowheads="1"/>
          </p:cNvSpPr>
          <p:nvPr/>
        </p:nvSpPr>
        <p:spPr bwMode="auto">
          <a:xfrm>
            <a:off x="6364288" y="6043613"/>
            <a:ext cx="14906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9DDC"/>
              </a:buClr>
              <a:buFont typeface="Wingdings" pitchFamily="2" charset="2"/>
              <a:buChar char="§"/>
              <a:defRPr sz="1600" b="1">
                <a:solidFill>
                  <a:schemeClr val="tx1"/>
                </a:solidFill>
                <a:latin typeface="Arial" charset="0"/>
              </a:defRPr>
            </a:lvl1pPr>
            <a:lvl2pPr marL="742950" indent="-285750">
              <a:spcBef>
                <a:spcPct val="20000"/>
              </a:spcBef>
              <a:buClr>
                <a:srgbClr val="009DDC"/>
              </a:buClr>
              <a:buFont typeface="Wingdings" pitchFamily="2" charset="2"/>
              <a:buChar char="§"/>
              <a:defRPr sz="1400">
                <a:solidFill>
                  <a:schemeClr val="tx1"/>
                </a:solidFill>
                <a:latin typeface="Arial" charset="0"/>
              </a:defRPr>
            </a:lvl2pPr>
            <a:lvl3pPr marL="1143000" indent="-228600">
              <a:spcBef>
                <a:spcPct val="20000"/>
              </a:spcBef>
              <a:buClr>
                <a:srgbClr val="009DDC"/>
              </a:buClr>
              <a:buFont typeface="Wingdings" pitchFamily="2" charset="2"/>
              <a:buChar char="§"/>
              <a:defRPr sz="1200">
                <a:solidFill>
                  <a:schemeClr val="tx1"/>
                </a:solidFill>
                <a:latin typeface="Arial" charset="0"/>
              </a:defRPr>
            </a:lvl3pPr>
            <a:lvl4pPr marL="1600200" indent="-228600">
              <a:spcBef>
                <a:spcPct val="20000"/>
              </a:spcBef>
              <a:buClr>
                <a:srgbClr val="009DDC"/>
              </a:buClr>
              <a:buFont typeface="Wingdings" pitchFamily="2" charset="2"/>
              <a:buChar char="§"/>
              <a:defRPr sz="1200">
                <a:solidFill>
                  <a:schemeClr val="tx1"/>
                </a:solidFill>
                <a:latin typeface="Arial" charset="0"/>
              </a:defRPr>
            </a:lvl4pPr>
            <a:lvl5pPr marL="2057400" indent="-228600">
              <a:spcBef>
                <a:spcPct val="20000"/>
              </a:spcBef>
              <a:buClr>
                <a:srgbClr val="009DDC"/>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rgbClr val="009DDC"/>
              </a:buClr>
              <a:buFont typeface="Wingdings" pitchFamily="2" charset="2"/>
              <a:buChar char="§"/>
              <a:defRPr sz="1200">
                <a:solidFill>
                  <a:schemeClr val="tx1"/>
                </a:solidFill>
                <a:latin typeface="Arial" charset="0"/>
              </a:defRPr>
            </a:lvl9pPr>
          </a:lstStyle>
          <a:p>
            <a:pPr algn="ctr" eaLnBrk="1" hangingPunct="1">
              <a:spcBef>
                <a:spcPct val="50000"/>
              </a:spcBef>
              <a:buClrTx/>
              <a:buFontTx/>
              <a:buNone/>
            </a:pPr>
            <a:r>
              <a:rPr lang="en-US" altLang="en-US" sz="1100" dirty="0"/>
              <a:t>LAN</a:t>
            </a:r>
          </a:p>
        </p:txBody>
      </p:sp>
      <p:cxnSp>
        <p:nvCxnSpPr>
          <p:cNvPr id="16428" name="Straight Connector 85"/>
          <p:cNvCxnSpPr>
            <a:cxnSpLocks noChangeShapeType="1"/>
          </p:cNvCxnSpPr>
          <p:nvPr/>
        </p:nvCxnSpPr>
        <p:spPr bwMode="auto">
          <a:xfrm>
            <a:off x="2171700" y="3683000"/>
            <a:ext cx="1335088" cy="3048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6429" name="Straight Connector 86"/>
          <p:cNvCxnSpPr>
            <a:cxnSpLocks noChangeShapeType="1"/>
          </p:cNvCxnSpPr>
          <p:nvPr/>
        </p:nvCxnSpPr>
        <p:spPr bwMode="auto">
          <a:xfrm flipH="1">
            <a:off x="5813425" y="3749675"/>
            <a:ext cx="501650" cy="303213"/>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pic>
        <p:nvPicPr>
          <p:cNvPr id="16430" name="Picture 8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273425" y="3883025"/>
            <a:ext cx="989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1" name="Picture 18"/>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59350" y="3884613"/>
            <a:ext cx="9874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2" name="Picture 1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16025" y="3248025"/>
            <a:ext cx="9874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3" name="Picture 16"/>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48125" y="2432050"/>
            <a:ext cx="9890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4" name="Picture 1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216650" y="3306763"/>
            <a:ext cx="989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ea typeface="Calibri" pitchFamily="34" charset="0"/>
              </a:rPr>
              <a:t>VPNs</a:t>
            </a:r>
          </a:p>
        </p:txBody>
      </p:sp>
      <p:sp>
        <p:nvSpPr>
          <p:cNvPr id="18435" name="Rectangle 6"/>
          <p:cNvSpPr>
            <a:spLocks noChangeArrowheads="1"/>
          </p:cNvSpPr>
          <p:nvPr/>
        </p:nvSpPr>
        <p:spPr bwMode="auto">
          <a:xfrm>
            <a:off x="2914650" y="4057650"/>
            <a:ext cx="381000" cy="381000"/>
          </a:xfrm>
          <a:prstGeom prst="rect">
            <a:avLst/>
          </a:prstGeom>
          <a:solidFill>
            <a:schemeClr val="bg1"/>
          </a:solidFill>
          <a:ln>
            <a:noFill/>
          </a:ln>
          <a:extLst>
            <a:ext uri="{91240B29-F687-4F45-9708-019B960494DF}">
              <a14:hiddenLine xmlns:a14="http://schemas.microsoft.com/office/drawing/2010/main" w="28575" algn="ctr">
                <a:solidFill>
                  <a:srgbClr val="000000"/>
                </a:solidFill>
                <a:round/>
                <a:headEnd/>
                <a:tailEnd type="triangle" w="med" len="me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pic>
        <p:nvPicPr>
          <p:cNvPr id="1843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733800"/>
            <a:ext cx="30861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Line 144"/>
          <p:cNvSpPr>
            <a:spLocks noChangeShapeType="1"/>
          </p:cNvSpPr>
          <p:nvPr/>
        </p:nvSpPr>
        <p:spPr bwMode="auto">
          <a:xfrm>
            <a:off x="6724650" y="4235450"/>
            <a:ext cx="60325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8438" name="Line 144"/>
          <p:cNvSpPr>
            <a:spLocks noChangeShapeType="1"/>
          </p:cNvSpPr>
          <p:nvPr/>
        </p:nvSpPr>
        <p:spPr bwMode="auto">
          <a:xfrm flipH="1">
            <a:off x="3752850" y="4235450"/>
            <a:ext cx="60325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pic>
        <p:nvPicPr>
          <p:cNvPr id="1843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81863" y="3563938"/>
            <a:ext cx="103822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2850" y="2495550"/>
            <a:ext cx="1270000"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9950" y="3571875"/>
            <a:ext cx="132715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9950" y="2146300"/>
            <a:ext cx="132715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Rectangle 13"/>
          <p:cNvSpPr>
            <a:spLocks noChangeArrowheads="1"/>
          </p:cNvSpPr>
          <p:nvPr/>
        </p:nvSpPr>
        <p:spPr bwMode="auto">
          <a:xfrm>
            <a:off x="3854450" y="4438650"/>
            <a:ext cx="501650" cy="496888"/>
          </a:xfrm>
          <a:prstGeom prst="rect">
            <a:avLst/>
          </a:prstGeom>
          <a:solidFill>
            <a:schemeClr val="bg1"/>
          </a:solidFill>
          <a:ln>
            <a:noFill/>
          </a:ln>
          <a:extLst>
            <a:ext uri="{91240B29-F687-4F45-9708-019B960494DF}">
              <a14:hiddenLine xmlns:a14="http://schemas.microsoft.com/office/drawing/2010/main" w="28575" algn="ctr">
                <a:solidFill>
                  <a:srgbClr val="000000"/>
                </a:solidFill>
                <a:round/>
                <a:headEnd/>
                <a:tailEnd type="triangle" w="med" len="me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pic>
        <p:nvPicPr>
          <p:cNvPr id="18444"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7175" y="4057650"/>
            <a:ext cx="6699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45" name="Group 19"/>
          <p:cNvGrpSpPr>
            <a:grpSpLocks/>
          </p:cNvGrpSpPr>
          <p:nvPr/>
        </p:nvGrpSpPr>
        <p:grpSpPr bwMode="auto">
          <a:xfrm>
            <a:off x="1500188" y="2649538"/>
            <a:ext cx="604837" cy="342900"/>
            <a:chOff x="1529748" y="1618909"/>
            <a:chExt cx="982546" cy="628986"/>
          </a:xfrm>
        </p:grpSpPr>
        <p:pic>
          <p:nvPicPr>
            <p:cNvPr id="18446"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9748" y="1618909"/>
              <a:ext cx="982545" cy="19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9748" y="1842938"/>
              <a:ext cx="982545" cy="19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1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9749" y="2054154"/>
              <a:ext cx="982545" cy="19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dirty="0" smtClean="0">
                <a:ea typeface="Calibri" pitchFamily="34" charset="0"/>
              </a:rPr>
              <a:t>Network Devices</a:t>
            </a:r>
          </a:p>
        </p:txBody>
      </p:sp>
      <p:sp>
        <p:nvSpPr>
          <p:cNvPr id="19459" name="Content Placeholder 2"/>
          <p:cNvSpPr>
            <a:spLocks noGrp="1"/>
          </p:cNvSpPr>
          <p:nvPr>
            <p:ph idx="1"/>
          </p:nvPr>
        </p:nvSpPr>
        <p:spPr>
          <a:xfrm>
            <a:off x="912813" y="2271713"/>
            <a:ext cx="2971800" cy="2590800"/>
          </a:xfrm>
        </p:spPr>
        <p:txBody>
          <a:bodyPr/>
          <a:lstStyle/>
          <a:p>
            <a:pPr eaLnBrk="1" hangingPunct="1"/>
            <a:r>
              <a:rPr lang="en-US" altLang="en-US" dirty="0" smtClean="0"/>
              <a:t>Common devices:</a:t>
            </a:r>
          </a:p>
          <a:p>
            <a:pPr lvl="1" eaLnBrk="1" hangingPunct="1"/>
            <a:r>
              <a:rPr lang="en-US" altLang="en-US" dirty="0" smtClean="0"/>
              <a:t>Switches</a:t>
            </a:r>
          </a:p>
          <a:p>
            <a:pPr lvl="1" eaLnBrk="1" hangingPunct="1"/>
            <a:r>
              <a:rPr lang="en-US" altLang="en-US" dirty="0" smtClean="0"/>
              <a:t>Routers</a:t>
            </a:r>
          </a:p>
          <a:p>
            <a:pPr lvl="1" eaLnBrk="1" hangingPunct="1"/>
            <a:r>
              <a:rPr lang="en-US" altLang="en-US" dirty="0" smtClean="0"/>
              <a:t>Access Points</a:t>
            </a:r>
          </a:p>
          <a:p>
            <a:pPr eaLnBrk="1" hangingPunct="1"/>
            <a:r>
              <a:rPr lang="en-US" altLang="en-US" dirty="0" smtClean="0"/>
              <a:t>Patch panels</a:t>
            </a:r>
          </a:p>
          <a:p>
            <a:pPr eaLnBrk="1" hangingPunct="1"/>
            <a:r>
              <a:rPr lang="en-US" altLang="en-US" dirty="0" smtClean="0"/>
              <a:t>Older technology:</a:t>
            </a:r>
          </a:p>
          <a:p>
            <a:pPr lvl="1" eaLnBrk="1" hangingPunct="1"/>
            <a:r>
              <a:rPr lang="en-US" altLang="en-US" dirty="0" smtClean="0"/>
              <a:t>Hubs</a:t>
            </a:r>
          </a:p>
          <a:p>
            <a:pPr lvl="1" eaLnBrk="1" hangingPunct="1"/>
            <a:r>
              <a:rPr lang="en-US" altLang="en-US" dirty="0" smtClean="0"/>
              <a:t>Bridges</a:t>
            </a:r>
          </a:p>
          <a:p>
            <a:pPr lvl="1" eaLnBrk="1" hangingPunct="1"/>
            <a:r>
              <a:rPr lang="en-US" altLang="en-US" dirty="0" smtClean="0"/>
              <a:t>Repeaters</a:t>
            </a:r>
          </a:p>
          <a:p>
            <a:pPr eaLnBrk="1" hangingPunct="1"/>
            <a:endParaRPr lang="en-US" altLang="en-US" dirty="0" smtClean="0"/>
          </a:p>
        </p:txBody>
      </p:sp>
      <p:pic>
        <p:nvPicPr>
          <p:cNvPr id="1946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21438" y="1595438"/>
            <a:ext cx="1778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844800"/>
            <a:ext cx="14478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27438" y="4538663"/>
            <a:ext cx="165735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20266</TotalTime>
  <Words>1249</Words>
  <Application>Microsoft Office PowerPoint</Application>
  <PresentationFormat>On-screen Show (4:3)</PresentationFormat>
  <Paragraphs>243</Paragraphs>
  <Slides>34</Slides>
  <Notes>20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Design</vt:lpstr>
      <vt:lpstr>Networking and Security Fundamentals</vt:lpstr>
      <vt:lpstr>Networks</vt:lpstr>
      <vt:lpstr>Network Models</vt:lpstr>
      <vt:lpstr>LANs</vt:lpstr>
      <vt:lpstr>WANs</vt:lpstr>
      <vt:lpstr>PANs</vt:lpstr>
      <vt:lpstr>MANs</vt:lpstr>
      <vt:lpstr>VPNs</vt:lpstr>
      <vt:lpstr>Network Devices</vt:lpstr>
      <vt:lpstr>Legacy Devices</vt:lpstr>
      <vt:lpstr>Switches</vt:lpstr>
      <vt:lpstr>Routers</vt:lpstr>
      <vt:lpstr>Access Points</vt:lpstr>
      <vt:lpstr>Repeaters and Extenders</vt:lpstr>
      <vt:lpstr>Modems</vt:lpstr>
      <vt:lpstr>Firewalls</vt:lpstr>
      <vt:lpstr>Patch Panels</vt:lpstr>
      <vt:lpstr>Server Roles</vt:lpstr>
      <vt:lpstr>Internet Appliances</vt:lpstr>
      <vt:lpstr>Legacy Systems</vt:lpstr>
      <vt:lpstr>Embedded Systems</vt:lpstr>
      <vt:lpstr>Cloud Services</vt:lpstr>
      <vt:lpstr>Types of Cloud Services</vt:lpstr>
      <vt:lpstr>Types of Clouds</vt:lpstr>
      <vt:lpstr>Benefits of Cloud Computing</vt:lpstr>
      <vt:lpstr>Corporate Security Policies</vt:lpstr>
      <vt:lpstr>Strong Passwords</vt:lpstr>
      <vt:lpstr>User Education</vt:lpstr>
      <vt:lpstr>The Principle of Least Privilege</vt:lpstr>
      <vt:lpstr>Common User Security Practices</vt:lpstr>
      <vt:lpstr>Authentication Methods</vt:lpstr>
      <vt:lpstr>Encryption</vt:lpstr>
      <vt:lpstr>Malware</vt:lpstr>
      <vt:lpstr>Reflective Questions</vt:lpstr>
    </vt:vector>
  </TitlesOfParts>
  <Company>element 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OV-ILT Template –  Content Developer Section</dc:title>
  <dc:subject>Courseware Resource Supplement</dc:subject>
  <dc:creator>Isalgado</dc:creator>
  <dc:description>Version 1.6_x000d_
03.31.03</dc:description>
  <cp:lastModifiedBy>Tricia Murphy</cp:lastModifiedBy>
  <cp:revision>182</cp:revision>
  <dcterms:created xsi:type="dcterms:W3CDTF">2004-05-21T12:27:45Z</dcterms:created>
  <dcterms:modified xsi:type="dcterms:W3CDTF">2016-02-24T18:50:29Z</dcterms:modified>
  <cp:category>Templates</cp:category>
</cp:coreProperties>
</file>