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95" r:id="rId2"/>
    <p:sldId id="383" r:id="rId3"/>
    <p:sldId id="340" r:id="rId4"/>
    <p:sldId id="341" r:id="rId5"/>
    <p:sldId id="342" r:id="rId6"/>
    <p:sldId id="384" r:id="rId7"/>
    <p:sldId id="343" r:id="rId8"/>
    <p:sldId id="344" r:id="rId9"/>
    <p:sldId id="345" r:id="rId10"/>
    <p:sldId id="346" r:id="rId11"/>
    <p:sldId id="387"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85" r:id="rId37"/>
    <p:sldId id="386" r:id="rId38"/>
    <p:sldId id="371" r:id="rId39"/>
    <p:sldId id="372" r:id="rId40"/>
    <p:sldId id="374" r:id="rId41"/>
    <p:sldId id="373" r:id="rId42"/>
    <p:sldId id="376" r:id="rId43"/>
    <p:sldId id="377" r:id="rId44"/>
    <p:sldId id="378" r:id="rId45"/>
    <p:sldId id="379" r:id="rId46"/>
    <p:sldId id="380" r:id="rId47"/>
    <p:sldId id="381" r:id="rId48"/>
    <p:sldId id="382" r:id="rId49"/>
    <p:sldId id="311" r:id="rId50"/>
  </p:sldIdLst>
  <p:sldSz cx="9144000" cy="6858000" type="screen4x3"/>
  <p:notesSz cx="71247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FFFC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2280" autoAdjust="0"/>
  </p:normalViewPr>
  <p:slideViewPr>
    <p:cSldViewPr>
      <p:cViewPr varScale="1">
        <p:scale>
          <a:sx n="63" d="100"/>
          <a:sy n="63" d="100"/>
        </p:scale>
        <p:origin x="139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D82F8ACB-C739-4F09-95DF-76C3D4749269}" type="slidenum">
              <a:rPr lang="en-US"/>
              <a:pPr>
                <a:defRPr/>
              </a:pPr>
              <a:t>‹#›</a:t>
            </a:fld>
            <a:endParaRPr lang="en-US" dirty="0"/>
          </a:p>
        </p:txBody>
      </p:sp>
    </p:spTree>
    <p:extLst>
      <p:ext uri="{BB962C8B-B14F-4D97-AF65-F5344CB8AC3E}">
        <p14:creationId xmlns:p14="http://schemas.microsoft.com/office/powerpoint/2010/main" val="1703741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55E6F97F-6DEC-4BE2-B5AC-A711940D924D}" type="slidenum">
              <a:rPr lang="en-US"/>
              <a:pPr>
                <a:defRPr/>
              </a:pPr>
              <a:t>‹#›</a:t>
            </a:fld>
            <a:endParaRPr lang="en-US" dirty="0"/>
          </a:p>
        </p:txBody>
      </p:sp>
    </p:spTree>
    <p:extLst>
      <p:ext uri="{BB962C8B-B14F-4D97-AF65-F5344CB8AC3E}">
        <p14:creationId xmlns:p14="http://schemas.microsoft.com/office/powerpoint/2010/main" val="338810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B3E20F2-5943-4543-A605-8B0E470F3A20}" type="slidenum">
              <a:rPr lang="en-US" smtClean="0"/>
              <a:pPr eaLnBrk="1" hangingPunct="1"/>
              <a:t>1</a:t>
            </a:fld>
            <a:endParaRPr lang="en-US" dirty="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3625009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61EBE1-CAC3-4FFC-AB0E-7D9CE86F1434}" type="slidenum">
              <a:rPr lang="en-US" altLang="en-US"/>
              <a:pPr eaLnBrk="1" hangingPunct="1"/>
              <a:t>38</a:t>
            </a:fld>
            <a:endParaRPr lang="en-US" altLang="en-US" dirty="0"/>
          </a:p>
        </p:txBody>
      </p:sp>
    </p:spTree>
    <p:extLst>
      <p:ext uri="{BB962C8B-B14F-4D97-AF65-F5344CB8AC3E}">
        <p14:creationId xmlns:p14="http://schemas.microsoft.com/office/powerpoint/2010/main" val="132421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E2F7186F-D9E7-4962-919B-0AA5DD011911}" type="slidenum">
              <a:rPr lang="en-US" smtClean="0"/>
              <a:pPr eaLnBrk="1" hangingPunct="1"/>
              <a:t>49</a:t>
            </a:fld>
            <a:endParaRPr lang="en-US" dirty="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25251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A91F28-70A5-4805-81C3-38E5200B1EDC}" type="slidenum">
              <a:rPr lang="en-US" altLang="en-US"/>
              <a:pPr eaLnBrk="1" hangingPunct="1"/>
              <a:t>7</a:t>
            </a:fld>
            <a:endParaRPr lang="en-US" altLang="en-US" dirty="0"/>
          </a:p>
        </p:txBody>
      </p:sp>
    </p:spTree>
    <p:extLst>
      <p:ext uri="{BB962C8B-B14F-4D97-AF65-F5344CB8AC3E}">
        <p14:creationId xmlns:p14="http://schemas.microsoft.com/office/powerpoint/2010/main" val="15175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2DF410-2EC3-422E-B2D8-F41407525F00}" type="slidenum">
              <a:rPr lang="en-US" altLang="en-US"/>
              <a:pPr eaLnBrk="1" hangingPunct="1"/>
              <a:t>8</a:t>
            </a:fld>
            <a:endParaRPr lang="en-US" altLang="en-US" dirty="0"/>
          </a:p>
        </p:txBody>
      </p:sp>
    </p:spTree>
    <p:extLst>
      <p:ext uri="{BB962C8B-B14F-4D97-AF65-F5344CB8AC3E}">
        <p14:creationId xmlns:p14="http://schemas.microsoft.com/office/powerpoint/2010/main" val="106540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56C98A-3B22-44CC-BBFA-00E6248604CA}" type="slidenum">
              <a:rPr lang="en-US" altLang="en-US"/>
              <a:pPr eaLnBrk="1" hangingPunct="1"/>
              <a:t>9</a:t>
            </a:fld>
            <a:endParaRPr lang="en-US" altLang="en-US" dirty="0"/>
          </a:p>
        </p:txBody>
      </p:sp>
    </p:spTree>
    <p:extLst>
      <p:ext uri="{BB962C8B-B14F-4D97-AF65-F5344CB8AC3E}">
        <p14:creationId xmlns:p14="http://schemas.microsoft.com/office/powerpoint/2010/main" val="69305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E6F97F-6DEC-4BE2-B5AC-A711940D924D}" type="slidenum">
              <a:rPr lang="en-US" smtClean="0"/>
              <a:pPr>
                <a:defRPr/>
              </a:pPr>
              <a:t>14</a:t>
            </a:fld>
            <a:endParaRPr lang="en-US" dirty="0"/>
          </a:p>
        </p:txBody>
      </p:sp>
    </p:spTree>
    <p:extLst>
      <p:ext uri="{BB962C8B-B14F-4D97-AF65-F5344CB8AC3E}">
        <p14:creationId xmlns:p14="http://schemas.microsoft.com/office/powerpoint/2010/main" val="10456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70C4CD-28C7-478B-8A00-9016135F37A8}" type="slidenum">
              <a:rPr lang="en-US" altLang="en-US"/>
              <a:pPr eaLnBrk="1" hangingPunct="1"/>
              <a:t>16</a:t>
            </a:fld>
            <a:endParaRPr lang="en-US" altLang="en-US" dirty="0"/>
          </a:p>
        </p:txBody>
      </p:sp>
    </p:spTree>
    <p:extLst>
      <p:ext uri="{BB962C8B-B14F-4D97-AF65-F5344CB8AC3E}">
        <p14:creationId xmlns:p14="http://schemas.microsoft.com/office/powerpoint/2010/main" val="241808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A5DF17-F6A1-4B38-8C35-6D2C0703CAB0}" type="slidenum">
              <a:rPr lang="en-US" altLang="en-US"/>
              <a:pPr eaLnBrk="1" hangingPunct="1"/>
              <a:t>17</a:t>
            </a:fld>
            <a:endParaRPr lang="en-US" altLang="en-US" dirty="0"/>
          </a:p>
        </p:txBody>
      </p:sp>
    </p:spTree>
    <p:extLst>
      <p:ext uri="{BB962C8B-B14F-4D97-AF65-F5344CB8AC3E}">
        <p14:creationId xmlns:p14="http://schemas.microsoft.com/office/powerpoint/2010/main" val="15511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6EDAAB-5827-4717-9600-C5718870DD36}" type="slidenum">
              <a:rPr lang="en-US" altLang="en-US"/>
              <a:pPr eaLnBrk="1" hangingPunct="1"/>
              <a:t>30</a:t>
            </a:fld>
            <a:endParaRPr lang="en-US" altLang="en-US" dirty="0"/>
          </a:p>
        </p:txBody>
      </p:sp>
    </p:spTree>
    <p:extLst>
      <p:ext uri="{BB962C8B-B14F-4D97-AF65-F5344CB8AC3E}">
        <p14:creationId xmlns:p14="http://schemas.microsoft.com/office/powerpoint/2010/main" val="191737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513C38-83DB-43E1-82BE-E08F88D0580B}" type="slidenum">
              <a:rPr lang="en-US" altLang="en-US"/>
              <a:pPr eaLnBrk="1" hangingPunct="1"/>
              <a:t>31</a:t>
            </a:fld>
            <a:endParaRPr lang="en-US" altLang="en-US" dirty="0"/>
          </a:p>
        </p:txBody>
      </p:sp>
    </p:spTree>
    <p:extLst>
      <p:ext uri="{BB962C8B-B14F-4D97-AF65-F5344CB8AC3E}">
        <p14:creationId xmlns:p14="http://schemas.microsoft.com/office/powerpoint/2010/main" val="78423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4154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923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400" b="0"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2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27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83739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149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p>
            <a:pPr algn="ctr" eaLnBrk="0" hangingPunct="0">
              <a:spcBef>
                <a:spcPct val="50000"/>
              </a:spcBef>
              <a:tabLst>
                <a:tab pos="857250" algn="r"/>
              </a:tabLst>
            </a:pPr>
            <a:r>
              <a:rPr lang="en-US" sz="800" dirty="0">
                <a:solidFill>
                  <a:srgbClr val="C4C4C4"/>
                </a:solidFill>
              </a:rPr>
              <a:t>OV 15 - </a:t>
            </a:r>
            <a:fld id="{B4BB2389-B011-493F-BC0E-7785D9F75971}" type="slidenum">
              <a:rPr lang="en-US" sz="800">
                <a:solidFill>
                  <a:srgbClr val="C4C4C4"/>
                </a:solidFill>
              </a:rPr>
              <a:pPr algn="ctr" eaLnBrk="0" hangingPunct="0">
                <a:spcBef>
                  <a:spcPct val="50000"/>
                </a:spcBef>
                <a:tabLst>
                  <a:tab pos="857250" algn="r"/>
                </a:tabLst>
              </a:pPr>
              <a:t>‹#›</a:t>
            </a:fld>
            <a:endParaRPr 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p>
            <a:pPr algn="r" eaLnBrk="0" hangingPunct="0"/>
            <a:r>
              <a:rPr lang="en-US" sz="1000" dirty="0">
                <a:solidFill>
                  <a:srgbClr val="D9D9D9"/>
                </a:solidFill>
              </a:rPr>
              <a:t>Copyright © 2016 </a:t>
            </a:r>
            <a:r>
              <a:rPr lang="en-US" sz="1000" b="1" dirty="0">
                <a:solidFill>
                  <a:srgbClr val="D9D9D9"/>
                </a:solidFill>
              </a:rPr>
              <a:t>Logical Operations, Inc</a:t>
            </a:r>
            <a:r>
              <a:rPr lang="en-US" sz="1000" dirty="0">
                <a:solidFill>
                  <a:srgbClr val="D9D9D9"/>
                </a:solidFill>
              </a:rPr>
              <a:t>. All rights reserved.</a:t>
            </a:r>
          </a:p>
        </p:txBody>
      </p:sp>
      <p:pic>
        <p:nvPicPr>
          <p:cNvPr id="1031" name="Picture 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fontAlgn="base">
        <a:spcBef>
          <a:spcPct val="0"/>
        </a:spcBef>
        <a:spcAft>
          <a:spcPct val="0"/>
        </a:spcAft>
        <a:defRPr sz="2200" i="1">
          <a:solidFill>
            <a:schemeClr val="bg1"/>
          </a:solidFill>
          <a:latin typeface="Arial Black" pitchFamily="34" charset="0"/>
        </a:defRPr>
      </a:lvl6pPr>
      <a:lvl7pPr marL="914400" algn="l" rtl="0" fontAlgn="base">
        <a:spcBef>
          <a:spcPct val="0"/>
        </a:spcBef>
        <a:spcAft>
          <a:spcPct val="0"/>
        </a:spcAft>
        <a:defRPr sz="2200" i="1">
          <a:solidFill>
            <a:schemeClr val="bg1"/>
          </a:solidFill>
          <a:latin typeface="Arial Black" pitchFamily="34" charset="0"/>
        </a:defRPr>
      </a:lvl7pPr>
      <a:lvl8pPr marL="1371600" algn="l" rtl="0" fontAlgn="base">
        <a:spcBef>
          <a:spcPct val="0"/>
        </a:spcBef>
        <a:spcAft>
          <a:spcPct val="0"/>
        </a:spcAft>
        <a:defRPr sz="2200" i="1">
          <a:solidFill>
            <a:schemeClr val="bg1"/>
          </a:solidFill>
          <a:latin typeface="Arial Black" pitchFamily="34" charset="0"/>
        </a:defRPr>
      </a:lvl8pPr>
      <a:lvl9pPr marL="1828800" algn="l" rtl="0" fontAlgn="base">
        <a:spcBef>
          <a:spcPct val="0"/>
        </a:spcBef>
        <a:spcAft>
          <a:spcPct val="0"/>
        </a:spcAft>
        <a:defRPr sz="2200" i="1">
          <a:solidFill>
            <a:schemeClr val="bg1"/>
          </a:solidFill>
          <a:latin typeface="Arial Black" pitchFamily="34" charset="0"/>
        </a:defRPr>
      </a:lvl9pPr>
    </p:titleStyle>
    <p:body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3.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400" dirty="0"/>
              <a:t>Supporting Mobile Digital Devices</a:t>
            </a:r>
            <a:endParaRPr lang="en-US" sz="1400" dirty="0"/>
          </a:p>
        </p:txBody>
      </p:sp>
      <p:sp>
        <p:nvSpPr>
          <p:cNvPr id="4099" name="Rectangle 3"/>
          <p:cNvSpPr>
            <a:spLocks noGrp="1" noChangeArrowheads="1"/>
          </p:cNvSpPr>
          <p:nvPr>
            <p:ph type="body" idx="1"/>
          </p:nvPr>
        </p:nvSpPr>
        <p:spPr>
          <a:xfrm>
            <a:off x="457200" y="1143000"/>
            <a:ext cx="8202613" cy="3435350"/>
          </a:xfrm>
        </p:spPr>
        <p:txBody>
          <a:bodyPr/>
          <a:lstStyle/>
          <a:p>
            <a:pPr marL="228600" indent="-228600" eaLnBrk="1" hangingPunct="1">
              <a:buClr>
                <a:srgbClr val="009DDC"/>
              </a:buClr>
              <a:buFont typeface="Wingdings" pitchFamily="2" charset="2"/>
              <a:buChar char="§"/>
            </a:pPr>
            <a:r>
              <a:rPr lang="en-US" sz="1600" b="1" dirty="0"/>
              <a:t>Install and Configure Exterior Laptop Components</a:t>
            </a:r>
          </a:p>
          <a:p>
            <a:pPr marL="228600" indent="-228600" eaLnBrk="1" hangingPunct="1">
              <a:buClr>
                <a:srgbClr val="009DDC"/>
              </a:buClr>
              <a:buFont typeface="Wingdings" pitchFamily="2" charset="2"/>
              <a:buChar char="§"/>
            </a:pPr>
            <a:r>
              <a:rPr lang="en-US" sz="1600" b="1" dirty="0"/>
              <a:t>Install and Configure Interior Laptop Components</a:t>
            </a:r>
          </a:p>
          <a:p>
            <a:pPr marL="228600" indent="-228600" eaLnBrk="1" hangingPunct="1">
              <a:buClr>
                <a:srgbClr val="009DDC"/>
              </a:buClr>
              <a:buFont typeface="Wingdings" pitchFamily="2" charset="2"/>
              <a:buChar char="§"/>
            </a:pPr>
            <a:r>
              <a:rPr lang="en-US" sz="1600" b="1" dirty="0"/>
              <a:t>Other Mobile Devices</a:t>
            </a:r>
          </a:p>
          <a:p>
            <a:pPr marL="228600" indent="-228600" eaLnBrk="1" hangingPunct="1">
              <a:buClr>
                <a:srgbClr val="009DDC"/>
              </a:buClr>
              <a:buFont typeface="Wingdings" pitchFamily="2" charset="2"/>
              <a:buChar char="§"/>
            </a:pPr>
            <a:r>
              <a:rPr lang="en-US" dirty="0"/>
              <a:t>Mobile Device Accessories and Ports</a:t>
            </a:r>
          </a:p>
          <a:p>
            <a:pPr marL="228600" indent="-228600" eaLnBrk="1" hangingPunct="1">
              <a:buClr>
                <a:srgbClr val="009DDC"/>
              </a:buClr>
              <a:buFont typeface="Wingdings" pitchFamily="2" charset="2"/>
              <a:buChar char="§"/>
            </a:pPr>
            <a:r>
              <a:rPr lang="en-US" sz="1600" b="1" dirty="0"/>
              <a:t>Mobile Device Connectivity</a:t>
            </a:r>
          </a:p>
          <a:p>
            <a:pPr marL="228600" indent="-228600" eaLnBrk="1" hangingPunct="1">
              <a:buClr>
                <a:srgbClr val="009DDC"/>
              </a:buClr>
              <a:buFont typeface="Wingdings" pitchFamily="2" charset="2"/>
              <a:buChar char="§"/>
            </a:pPr>
            <a:r>
              <a:rPr lang="en-US" dirty="0"/>
              <a:t>Mobile Device Synchronization</a:t>
            </a:r>
          </a:p>
          <a:p>
            <a:pPr marL="228600" indent="-228600" eaLnBrk="1" hangingPunct="1">
              <a:buClr>
                <a:srgbClr val="009DDC"/>
              </a:buClr>
              <a:buFont typeface="Wingdings" pitchFamily="2" charset="2"/>
              <a:buChar char="§"/>
            </a:pPr>
            <a:r>
              <a:rPr lang="en-US" sz="1600" b="1" dirty="0"/>
              <a:t>Troubleshooting Mobile Device Hardware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cs typeface="Calibri" pitchFamily="34" charset="0"/>
              </a:rPr>
              <a:t>Interior Laptop Components</a:t>
            </a:r>
            <a:endParaRPr lang="en-US" sz="2400" b="1" i="0" dirty="0">
              <a:latin typeface="Calibri" pitchFamily="34" charset="0"/>
              <a:cs typeface="Calibri" pitchFamily="34" charset="0"/>
            </a:endParaRPr>
          </a:p>
        </p:txBody>
      </p:sp>
      <p:graphicFrame>
        <p:nvGraphicFramePr>
          <p:cNvPr id="102423" name="Group 23"/>
          <p:cNvGraphicFramePr>
            <a:graphicFrameLocks noGrp="1"/>
          </p:cNvGraphicFramePr>
          <p:nvPr>
            <p:extLst>
              <p:ext uri="{D42A27DB-BD31-4B8C-83A1-F6EECF244321}">
                <p14:modId xmlns:p14="http://schemas.microsoft.com/office/powerpoint/2010/main" val="3033421462"/>
              </p:ext>
            </p:extLst>
          </p:nvPr>
        </p:nvGraphicFramePr>
        <p:xfrm>
          <a:off x="952500" y="1676400"/>
          <a:ext cx="7239000" cy="3246120"/>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Component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Motherboard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Similar to desktop motherboards, except:</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Smaller</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Reduced power consumption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More integrated components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More power options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CPU</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Lower power consumption than desktop CPUs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Lower heat generation than desktop CPUs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No fans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Surface-mounted or socket-based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Storage drive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1.8-inch, 2.5-inch, and 3.5-inch form factors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Slower than desktop HDDs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Newer laptops have SSDs and hybrid drives.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Ease of removal varies widely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9415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cs typeface="Calibri" pitchFamily="34" charset="0"/>
              </a:rPr>
              <a:t>Interior Laptop Components (Cont.)</a:t>
            </a:r>
            <a:endParaRPr lang="en-US" sz="2400" b="1" i="0" dirty="0">
              <a:latin typeface="Calibri" pitchFamily="34" charset="0"/>
              <a:cs typeface="Calibri" pitchFamily="34" charset="0"/>
            </a:endParaRPr>
          </a:p>
        </p:txBody>
      </p:sp>
      <p:graphicFrame>
        <p:nvGraphicFramePr>
          <p:cNvPr id="102423" name="Group 23"/>
          <p:cNvGraphicFramePr>
            <a:graphicFrameLocks noGrp="1"/>
          </p:cNvGraphicFramePr>
          <p:nvPr>
            <p:extLst>
              <p:ext uri="{D42A27DB-BD31-4B8C-83A1-F6EECF244321}">
                <p14:modId xmlns:p14="http://schemas.microsoft.com/office/powerpoint/2010/main" val="2274300222"/>
              </p:ext>
            </p:extLst>
          </p:nvPr>
        </p:nvGraphicFramePr>
        <p:xfrm>
          <a:off x="952500" y="1676400"/>
          <a:ext cx="7239000" cy="3203448"/>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Component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Memory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More expensive than desktop RAM</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SODIMMs, MicroDIMMs, and proprietary memory modules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Flash memory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Optical drive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Similar to desktop optical drives, except smaller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Wireless card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Integrated into or independent from the motherboard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Webcam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Still images and video</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Resolution up to 1080p HD</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Software for image manipulation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Microphone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Supports web conferencing and web calling</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Can be part of a headset</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Noise-cancelling capabilities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1548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2400" dirty="0">
                <a:ea typeface="Calibri" panose="020F0502020204030204" pitchFamily="34" charset="0"/>
              </a:rPr>
              <a:t>Types of Laptop Displays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352562"/>
            <a:ext cx="2466667" cy="18476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84" y="4122004"/>
            <a:ext cx="2352381" cy="19428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96" y="3922906"/>
            <a:ext cx="2133333" cy="21428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664" y="4051639"/>
            <a:ext cx="2409524" cy="1895238"/>
          </a:xfrm>
          <a:prstGeom prst="rect">
            <a:avLst/>
          </a:prstGeom>
        </p:spPr>
      </p:pic>
      <p:sp>
        <p:nvSpPr>
          <p:cNvPr id="9" name="Text Box 307"/>
          <p:cNvSpPr txBox="1">
            <a:spLocks noChangeArrowheads="1"/>
          </p:cNvSpPr>
          <p:nvPr/>
        </p:nvSpPr>
        <p:spPr bwMode="auto">
          <a:xfrm>
            <a:off x="6431095" y="6070686"/>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Touch screen</a:t>
            </a:r>
          </a:p>
        </p:txBody>
      </p:sp>
      <p:sp>
        <p:nvSpPr>
          <p:cNvPr id="10" name="Text Box 307"/>
          <p:cNvSpPr txBox="1">
            <a:spLocks noChangeArrowheads="1"/>
          </p:cNvSpPr>
          <p:nvPr/>
        </p:nvSpPr>
        <p:spPr bwMode="auto">
          <a:xfrm>
            <a:off x="3838331" y="6065763"/>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Rotating</a:t>
            </a:r>
          </a:p>
        </p:txBody>
      </p:sp>
      <p:sp>
        <p:nvSpPr>
          <p:cNvPr id="11" name="Text Box 307"/>
          <p:cNvSpPr txBox="1">
            <a:spLocks noChangeArrowheads="1"/>
          </p:cNvSpPr>
          <p:nvPr/>
        </p:nvSpPr>
        <p:spPr bwMode="auto">
          <a:xfrm>
            <a:off x="1176143" y="6067473"/>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Removable</a:t>
            </a:r>
          </a:p>
        </p:txBody>
      </p:sp>
      <p:sp>
        <p:nvSpPr>
          <p:cNvPr id="12" name="Text Box 307"/>
          <p:cNvSpPr txBox="1">
            <a:spLocks noChangeArrowheads="1"/>
          </p:cNvSpPr>
          <p:nvPr/>
        </p:nvSpPr>
        <p:spPr bwMode="auto">
          <a:xfrm>
            <a:off x="1478062" y="3295419"/>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TFT</a:t>
            </a:r>
          </a:p>
        </p:txBody>
      </p:sp>
      <p:sp>
        <p:nvSpPr>
          <p:cNvPr id="13" name="Text Box 307"/>
          <p:cNvSpPr txBox="1">
            <a:spLocks noChangeArrowheads="1"/>
          </p:cNvSpPr>
          <p:nvPr/>
        </p:nvSpPr>
        <p:spPr bwMode="auto">
          <a:xfrm>
            <a:off x="6096000" y="3298031"/>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OLED</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8459" y="1334623"/>
            <a:ext cx="1985743" cy="1883496"/>
          </a:xfrm>
          <a:prstGeom prst="rect">
            <a:avLst/>
          </a:prstGeom>
        </p:spPr>
      </p:pic>
    </p:spTree>
    <p:extLst>
      <p:ext uri="{BB962C8B-B14F-4D97-AF65-F5344CB8AC3E}">
        <p14:creationId xmlns:p14="http://schemas.microsoft.com/office/powerpoint/2010/main" val="367989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a:latin typeface="Calibri" pitchFamily="34" charset="0"/>
                <a:cs typeface="Calibri" pitchFamily="34" charset="0"/>
              </a:rPr>
              <a:t>Laptop Display Components</a:t>
            </a:r>
          </a:p>
        </p:txBody>
      </p:sp>
      <p:graphicFrame>
        <p:nvGraphicFramePr>
          <p:cNvPr id="102423" name="Group 23"/>
          <p:cNvGraphicFramePr>
            <a:graphicFrameLocks noGrp="1"/>
          </p:cNvGraphicFramePr>
          <p:nvPr>
            <p:extLst>
              <p:ext uri="{D42A27DB-BD31-4B8C-83A1-F6EECF244321}">
                <p14:modId xmlns:p14="http://schemas.microsoft.com/office/powerpoint/2010/main" val="3488822243"/>
              </p:ext>
            </p:extLst>
          </p:nvPr>
        </p:nvGraphicFramePr>
        <p:xfrm>
          <a:off x="952500" y="1676400"/>
          <a:ext cx="7239000" cy="2880360"/>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Component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Inverter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Converts DC power to AC power needed for the display.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Backlight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Fluorescent or LED lighting that illuminate an LCD display from the back or the sides.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Wi-Fi antenna</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Installed around the sides of the display and connects to the network card for wireless network connectivity.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Webcam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Often built into the plastics above the display and provides real-time video streaming over a network.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Microphone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Often built into the plastics near the webcam and enables audio input,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Digitizer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On touch screen displays, a layer of sensors between the LCD display and a layer of glass that enables the translation of the analog touch signal to a digital signal.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048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a:latin typeface="Calibri" pitchFamily="34" charset="0"/>
                <a:cs typeface="Calibri" pitchFamily="34" charset="0"/>
              </a:rPr>
              <a:t>Mini-PCIe Cards</a:t>
            </a:r>
          </a:p>
        </p:txBody>
      </p:sp>
      <p:sp>
        <p:nvSpPr>
          <p:cNvPr id="5" name="Content Placeholder 2"/>
          <p:cNvSpPr txBox="1">
            <a:spLocks/>
          </p:cNvSpPr>
          <p:nvPr/>
        </p:nvSpPr>
        <p:spPr>
          <a:xfrm>
            <a:off x="914400" y="1600200"/>
            <a:ext cx="7696200" cy="1471645"/>
          </a:xfrm>
          <a:prstGeom prst="rect">
            <a:avLst/>
          </a:prstGeo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r>
              <a:rPr lang="en-US" altLang="en-US" kern="0" dirty="0"/>
              <a:t>A very small expansion card, possibly only a few centimeters long.</a:t>
            </a:r>
          </a:p>
          <a:p>
            <a:r>
              <a:rPr lang="en-US" altLang="en-US" kern="0" dirty="0"/>
              <a:t>Internal cards installed by hardware manufacturer.</a:t>
            </a:r>
          </a:p>
          <a:p>
            <a:r>
              <a:rPr lang="en-US" altLang="en-US" kern="0" dirty="0"/>
              <a:t>Typically used to provide networking capabilities.</a:t>
            </a:r>
          </a:p>
          <a:p>
            <a:r>
              <a:rPr lang="en-US" altLang="en-US" kern="0" dirty="0"/>
              <a:t>Supports USB 2.0, diagnostic wiring for wireless networking, and SmBus.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405" y="3466407"/>
            <a:ext cx="3619190" cy="2700473"/>
          </a:xfrm>
          <a:prstGeom prst="rect">
            <a:avLst/>
          </a:prstGeom>
        </p:spPr>
      </p:pic>
    </p:spTree>
    <p:extLst>
      <p:ext uri="{BB962C8B-B14F-4D97-AF65-F5344CB8AC3E}">
        <p14:creationId xmlns:p14="http://schemas.microsoft.com/office/powerpoint/2010/main" val="284752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p:txBody>
          <a:bodyPr/>
          <a:lstStyle/>
          <a:p>
            <a:r>
              <a:rPr lang="en-US" altLang="en-US" sz="2400" dirty="0">
                <a:ea typeface="Calibri" panose="020F0502020204030204" pitchFamily="34" charset="0"/>
              </a:rPr>
              <a:t>Laptop Power Supplies and Batteries</a:t>
            </a:r>
          </a:p>
        </p:txBody>
      </p:sp>
      <p:pic>
        <p:nvPicPr>
          <p:cNvPr id="122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95400"/>
            <a:ext cx="46990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04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2400" dirty="0">
                <a:ea typeface="Calibri" panose="020F0502020204030204" pitchFamily="34" charset="0"/>
              </a:rPr>
              <a:t>Auto-Switching and Fixed Input Power Supplies</a:t>
            </a:r>
          </a:p>
        </p:txBody>
      </p:sp>
      <p:sp>
        <p:nvSpPr>
          <p:cNvPr id="13315" name="Rectangle 2051"/>
          <p:cNvSpPr txBox="1">
            <a:spLocks noChangeArrowheads="1"/>
          </p:cNvSpPr>
          <p:nvPr/>
        </p:nvSpPr>
        <p:spPr bwMode="auto">
          <a:xfrm>
            <a:off x="952500" y="1630363"/>
            <a:ext cx="72390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fontAlgn="base">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fontAlgn="base">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fontAlgn="base">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fontAlgn="base">
              <a:spcBef>
                <a:spcPct val="20000"/>
              </a:spcBef>
              <a:spcAft>
                <a:spcPct val="0"/>
              </a:spcAft>
              <a:buClr>
                <a:srgbClr val="FF9900"/>
              </a:buClr>
              <a:buChar char="»"/>
              <a:defRPr sz="1400">
                <a:solidFill>
                  <a:schemeClr val="tx1"/>
                </a:solidFill>
                <a:latin typeface="Arial" panose="020B0604020202020204" pitchFamily="34" charset="0"/>
              </a:defRPr>
            </a:lvl9pPr>
          </a:lstStyle>
          <a:p>
            <a:pPr>
              <a:buClr>
                <a:srgbClr val="009DDC"/>
              </a:buClr>
              <a:buFont typeface="Wingdings" panose="05000000000000000000" pitchFamily="2" charset="2"/>
              <a:buChar char="§"/>
            </a:pPr>
            <a:r>
              <a:rPr lang="en-US" altLang="en-US" sz="1600" b="1" dirty="0"/>
              <a:t>Most laptops use auto-switching power adapters.</a:t>
            </a:r>
          </a:p>
          <a:p>
            <a:pPr>
              <a:buClr>
                <a:srgbClr val="009DDC"/>
              </a:buClr>
              <a:buFont typeface="Wingdings" panose="05000000000000000000" pitchFamily="2" charset="2"/>
              <a:buChar char="§"/>
            </a:pPr>
            <a:r>
              <a:rPr lang="en-US" altLang="en-US" sz="1600" b="1" dirty="0"/>
              <a:t>Fixed power supplies support only single voltage and frequencies.</a:t>
            </a:r>
          </a:p>
          <a:p>
            <a:pPr>
              <a:buClr>
                <a:srgbClr val="009DDC"/>
              </a:buClr>
              <a:buFont typeface="Wingdings" panose="05000000000000000000" pitchFamily="2" charset="2"/>
              <a:buChar char="§"/>
            </a:pPr>
            <a:endParaRPr lang="en-US" altLang="en-US" sz="1600" b="1" dirty="0"/>
          </a:p>
        </p:txBody>
      </p:sp>
      <p:pic>
        <p:nvPicPr>
          <p:cNvPr id="13316" name="Picture 2056" descr="C:\WIP\A+\photos\DSC_85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3573463"/>
            <a:ext cx="41148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54313"/>
            <a:ext cx="36830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91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400" dirty="0">
                <a:ea typeface="Calibri" panose="020F0502020204030204" pitchFamily="34" charset="0"/>
              </a:rPr>
              <a:t>Laptop Cooling Considerations</a:t>
            </a:r>
          </a:p>
        </p:txBody>
      </p:sp>
      <p:sp>
        <p:nvSpPr>
          <p:cNvPr id="14339" name="Content Placeholder 2"/>
          <p:cNvSpPr>
            <a:spLocks noGrp="1"/>
          </p:cNvSpPr>
          <p:nvPr>
            <p:ph idx="1"/>
          </p:nvPr>
        </p:nvSpPr>
        <p:spPr>
          <a:xfrm>
            <a:off x="1066800" y="2819400"/>
            <a:ext cx="4419600" cy="1606550"/>
          </a:xfrm>
        </p:spPr>
        <p:txBody>
          <a:bodyPr/>
          <a:lstStyle/>
          <a:p>
            <a:pPr>
              <a:buClr>
                <a:srgbClr val="009DDC"/>
              </a:buClr>
              <a:buFont typeface="Wingdings" panose="05000000000000000000" pitchFamily="2" charset="2"/>
              <a:buChar char="§"/>
            </a:pPr>
            <a:r>
              <a:rPr lang="en-US" altLang="en-US" sz="1600" b="1" dirty="0"/>
              <a:t>Laptop CPUs</a:t>
            </a:r>
          </a:p>
          <a:p>
            <a:pPr>
              <a:buClr>
                <a:srgbClr val="009DDC"/>
              </a:buClr>
              <a:buFont typeface="Wingdings" panose="05000000000000000000" pitchFamily="2" charset="2"/>
              <a:buChar char="§"/>
            </a:pPr>
            <a:r>
              <a:rPr lang="en-US" altLang="en-US" sz="1600" b="1" dirty="0"/>
              <a:t>Fans</a:t>
            </a:r>
          </a:p>
          <a:p>
            <a:pPr>
              <a:buClr>
                <a:srgbClr val="009DDC"/>
              </a:buClr>
              <a:buFont typeface="Wingdings" panose="05000000000000000000" pitchFamily="2" charset="2"/>
              <a:buChar char="§"/>
            </a:pPr>
            <a:r>
              <a:rPr lang="en-US" altLang="en-US" sz="1600" b="1" dirty="0"/>
              <a:t>Battery use</a:t>
            </a:r>
          </a:p>
          <a:p>
            <a:pPr>
              <a:buClr>
                <a:srgbClr val="009DDC"/>
              </a:buClr>
              <a:buFont typeface="Wingdings" panose="05000000000000000000" pitchFamily="2" charset="2"/>
              <a:buChar char="§"/>
            </a:pPr>
            <a:r>
              <a:rPr lang="en-US" altLang="en-US" sz="1600" b="1" dirty="0"/>
              <a:t>Cooling pads</a:t>
            </a:r>
          </a:p>
        </p:txBody>
      </p:sp>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81200"/>
            <a:ext cx="40195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16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dirty="0">
                <a:ea typeface="Calibri" panose="020F0502020204030204" pitchFamily="34" charset="0"/>
              </a:rPr>
              <a:t>Tablets</a:t>
            </a:r>
          </a:p>
        </p:txBody>
      </p:sp>
      <p:sp>
        <p:nvSpPr>
          <p:cNvPr id="6147" name="Content Placeholder 2"/>
          <p:cNvSpPr>
            <a:spLocks noGrp="1"/>
          </p:cNvSpPr>
          <p:nvPr>
            <p:ph idx="1"/>
          </p:nvPr>
        </p:nvSpPr>
        <p:spPr>
          <a:xfrm>
            <a:off x="990600" y="1600200"/>
            <a:ext cx="6553200" cy="2825750"/>
          </a:xfrm>
        </p:spPr>
        <p:txBody>
          <a:bodyPr/>
          <a:lstStyle/>
          <a:p>
            <a:pPr>
              <a:buClr>
                <a:srgbClr val="009DDC"/>
              </a:buClr>
              <a:buFont typeface="Wingdings" panose="05000000000000000000" pitchFamily="2" charset="2"/>
              <a:buChar char="§"/>
            </a:pPr>
            <a:r>
              <a:rPr lang="en-US" altLang="en-US" sz="1600" b="1" dirty="0"/>
              <a:t>Larger than mobile phones, but smaller than a laptop.</a:t>
            </a:r>
          </a:p>
          <a:p>
            <a:pPr>
              <a:buClr>
                <a:srgbClr val="009DDC"/>
              </a:buClr>
              <a:buFont typeface="Wingdings" panose="05000000000000000000" pitchFamily="2" charset="2"/>
              <a:buChar char="§"/>
            </a:pPr>
            <a:r>
              <a:rPr lang="en-US" altLang="en-US" sz="1600" b="1" dirty="0"/>
              <a:t>Operating systems include:</a:t>
            </a:r>
          </a:p>
          <a:p>
            <a:pPr lvl="1">
              <a:buClr>
                <a:srgbClr val="009DDC"/>
              </a:buClr>
              <a:buFont typeface="Wingdings" panose="05000000000000000000" pitchFamily="2" charset="2"/>
              <a:buChar char="§"/>
            </a:pPr>
            <a:r>
              <a:rPr lang="en-US" altLang="en-US" sz="1400" dirty="0"/>
              <a:t>iOS</a:t>
            </a:r>
          </a:p>
          <a:p>
            <a:pPr lvl="1">
              <a:buClr>
                <a:srgbClr val="009DDC"/>
              </a:buClr>
              <a:buFont typeface="Wingdings" panose="05000000000000000000" pitchFamily="2" charset="2"/>
              <a:buChar char="§"/>
            </a:pPr>
            <a:r>
              <a:rPr lang="en-US" altLang="en-US" sz="1400" dirty="0"/>
              <a:t>Android  </a:t>
            </a:r>
          </a:p>
          <a:p>
            <a:pPr lvl="1">
              <a:buClr>
                <a:srgbClr val="009DDC"/>
              </a:buClr>
              <a:buFont typeface="Wingdings" panose="05000000000000000000" pitchFamily="2" charset="2"/>
              <a:buChar char="§"/>
            </a:pPr>
            <a:r>
              <a:rPr lang="en-US" altLang="en-US" sz="1400" dirty="0"/>
              <a:t>Windows 7 </a:t>
            </a:r>
          </a:p>
          <a:p>
            <a:pPr lvl="1">
              <a:buClr>
                <a:srgbClr val="009DDC"/>
              </a:buClr>
              <a:buFont typeface="Wingdings" panose="05000000000000000000" pitchFamily="2" charset="2"/>
              <a:buChar char="§"/>
            </a:pPr>
            <a:r>
              <a:rPr lang="en-US" altLang="en-US" dirty="0"/>
              <a:t>Windows 8</a:t>
            </a:r>
          </a:p>
          <a:p>
            <a:pPr lvl="1">
              <a:buClr>
                <a:srgbClr val="009DDC"/>
              </a:buClr>
              <a:buFont typeface="Wingdings" panose="05000000000000000000" pitchFamily="2" charset="2"/>
              <a:buChar char="§"/>
            </a:pPr>
            <a:r>
              <a:rPr lang="en-US" altLang="en-US" dirty="0"/>
              <a:t>Windows 8.1</a:t>
            </a:r>
          </a:p>
          <a:p>
            <a:pPr lvl="1"/>
            <a:r>
              <a:rPr lang="en-US" altLang="en-US" dirty="0"/>
              <a:t>Windows 8.1 RT </a:t>
            </a:r>
          </a:p>
          <a:p>
            <a:pPr lvl="1">
              <a:buClr>
                <a:srgbClr val="009DDC"/>
              </a:buClr>
              <a:buFont typeface="Wingdings" panose="05000000000000000000" pitchFamily="2" charset="2"/>
              <a:buChar char="§"/>
            </a:pPr>
            <a:r>
              <a:rPr lang="en-US" altLang="en-US" sz="1400" dirty="0"/>
              <a:t>Windows 10</a:t>
            </a:r>
          </a:p>
          <a:p>
            <a:pPr lvl="1">
              <a:buClr>
                <a:srgbClr val="009DDC"/>
              </a:buClr>
              <a:buFont typeface="Wingdings" panose="05000000000000000000" pitchFamily="2" charset="2"/>
              <a:buChar char="§"/>
            </a:pPr>
            <a:r>
              <a:rPr lang="en-US" altLang="en-US" sz="1400" dirty="0"/>
              <a:t>Blackberry OS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0153" y="3200400"/>
            <a:ext cx="2380494" cy="3133725"/>
          </a:xfrm>
          <a:prstGeom prst="rect">
            <a:avLst/>
          </a:prstGeom>
        </p:spPr>
      </p:pic>
    </p:spTree>
    <p:extLst>
      <p:ext uri="{BB962C8B-B14F-4D97-AF65-F5344CB8AC3E}">
        <p14:creationId xmlns:p14="http://schemas.microsoft.com/office/powerpoint/2010/main" val="46806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2400" dirty="0">
                <a:ea typeface="Calibri" panose="020F0502020204030204" pitchFamily="34" charset="0"/>
              </a:rPr>
              <a:t>Smartphones</a:t>
            </a:r>
          </a:p>
        </p:txBody>
      </p:sp>
      <p:sp>
        <p:nvSpPr>
          <p:cNvPr id="5123" name="Content Placeholder 2"/>
          <p:cNvSpPr>
            <a:spLocks noGrp="1"/>
          </p:cNvSpPr>
          <p:nvPr>
            <p:ph idx="1"/>
          </p:nvPr>
        </p:nvSpPr>
        <p:spPr>
          <a:xfrm>
            <a:off x="990600" y="1600200"/>
            <a:ext cx="4876800" cy="1208088"/>
          </a:xfrm>
        </p:spPr>
        <p:txBody>
          <a:bodyPr/>
          <a:lstStyle/>
          <a:p>
            <a:pPr>
              <a:buClr>
                <a:srgbClr val="009DDC"/>
              </a:buClr>
              <a:buFont typeface="Wingdings" panose="05000000000000000000" pitchFamily="2" charset="2"/>
              <a:buChar char="§"/>
            </a:pPr>
            <a:r>
              <a:rPr lang="en-US" altLang="en-US" sz="1600" b="1" dirty="0"/>
              <a:t>iPhones</a:t>
            </a:r>
          </a:p>
          <a:p>
            <a:r>
              <a:rPr lang="en-US" altLang="en-US" sz="1600" b="1" dirty="0"/>
              <a:t>Android </a:t>
            </a:r>
            <a:r>
              <a:rPr lang="en-US" dirty="0"/>
              <a:t>smartphones</a:t>
            </a:r>
          </a:p>
          <a:p>
            <a:r>
              <a:rPr lang="en-US" altLang="en-US" sz="1600" b="1" dirty="0"/>
              <a:t>Windows smartphones</a:t>
            </a: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l="22693" r="27679"/>
          <a:stretch>
            <a:fillRect/>
          </a:stretch>
        </p:blipFill>
        <p:spPr bwMode="auto">
          <a:xfrm>
            <a:off x="2889250" y="3775075"/>
            <a:ext cx="15240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3250" y="3816350"/>
            <a:ext cx="28987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ContentDev\courses_in_dev\093001 - CompTIA A+ 2012\images\iphone.jpg"/>
          <p:cNvPicPr>
            <a:picLocks noChangeAspect="1" noChangeArrowheads="1"/>
          </p:cNvPicPr>
          <p:nvPr/>
        </p:nvPicPr>
        <p:blipFill>
          <a:blip r:embed="rId4">
            <a:extLst>
              <a:ext uri="{28A0092B-C50C-407E-A947-70E740481C1C}">
                <a14:useLocalDpi xmlns:a14="http://schemas.microsoft.com/office/drawing/2010/main" val="0"/>
              </a:ext>
            </a:extLst>
          </a:blip>
          <a:srcRect r="53052"/>
          <a:stretch>
            <a:fillRect/>
          </a:stretch>
        </p:blipFill>
        <p:spPr bwMode="auto">
          <a:xfrm>
            <a:off x="1676400" y="4030663"/>
            <a:ext cx="11207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63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48" y="1524000"/>
            <a:ext cx="5150280" cy="4805779"/>
          </a:xfrm>
          <a:prstGeom prst="rect">
            <a:avLst/>
          </a:prstGeom>
        </p:spPr>
      </p:pic>
      <p:sp>
        <p:nvSpPr>
          <p:cNvPr id="2" name="Title 1"/>
          <p:cNvSpPr>
            <a:spLocks noGrp="1"/>
          </p:cNvSpPr>
          <p:nvPr>
            <p:ph type="title"/>
          </p:nvPr>
        </p:nvSpPr>
        <p:spPr/>
        <p:txBody>
          <a:bodyPr/>
          <a:lstStyle/>
          <a:p>
            <a:r>
              <a:rPr lang="en-US" dirty="0"/>
              <a:t>Laptops</a:t>
            </a:r>
          </a:p>
        </p:txBody>
      </p:sp>
      <p:sp>
        <p:nvSpPr>
          <p:cNvPr id="5" name="Line 82"/>
          <p:cNvSpPr>
            <a:spLocks noChangeShapeType="1"/>
          </p:cNvSpPr>
          <p:nvPr/>
        </p:nvSpPr>
        <p:spPr bwMode="auto">
          <a:xfrm>
            <a:off x="2097087" y="1991006"/>
            <a:ext cx="560948" cy="560668"/>
          </a:xfrm>
          <a:prstGeom prst="line">
            <a:avLst/>
          </a:prstGeom>
          <a:noFill/>
          <a:ln w="1905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 name="Rounded Rectangle 5"/>
          <p:cNvSpPr/>
          <p:nvPr/>
        </p:nvSpPr>
        <p:spPr>
          <a:xfrm>
            <a:off x="838200" y="1900518"/>
            <a:ext cx="1476375"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Display</a:t>
            </a:r>
          </a:p>
        </p:txBody>
      </p:sp>
      <p:sp>
        <p:nvSpPr>
          <p:cNvPr id="7" name="Line 113"/>
          <p:cNvSpPr>
            <a:spLocks noChangeShapeType="1"/>
          </p:cNvSpPr>
          <p:nvPr/>
        </p:nvSpPr>
        <p:spPr bwMode="auto">
          <a:xfrm rot="10800000">
            <a:off x="5610947" y="3886200"/>
            <a:ext cx="883080" cy="0"/>
          </a:xfrm>
          <a:prstGeom prst="line">
            <a:avLst/>
          </a:prstGeom>
          <a:noFill/>
          <a:ln w="1905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 name="Rounded Rectangle 7"/>
          <p:cNvSpPr/>
          <p:nvPr/>
        </p:nvSpPr>
        <p:spPr>
          <a:xfrm>
            <a:off x="6315635" y="3733800"/>
            <a:ext cx="1476375"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Keyboard</a:t>
            </a:r>
          </a:p>
        </p:txBody>
      </p:sp>
      <p:sp>
        <p:nvSpPr>
          <p:cNvPr id="9" name="Line 167"/>
          <p:cNvSpPr>
            <a:spLocks noChangeShapeType="1"/>
          </p:cNvSpPr>
          <p:nvPr/>
        </p:nvSpPr>
        <p:spPr bwMode="auto">
          <a:xfrm rot="5400000" flipV="1">
            <a:off x="6033867" y="4556183"/>
            <a:ext cx="312740" cy="1158582"/>
          </a:xfrm>
          <a:prstGeom prst="line">
            <a:avLst/>
          </a:prstGeom>
          <a:noFill/>
          <a:ln w="19050">
            <a:solidFill>
              <a:srgbClr val="00B0F0"/>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0" name="Rounded Rectangle 9"/>
          <p:cNvSpPr/>
          <p:nvPr/>
        </p:nvSpPr>
        <p:spPr>
          <a:xfrm>
            <a:off x="6315634" y="5169603"/>
            <a:ext cx="147637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Touchpad</a:t>
            </a:r>
          </a:p>
        </p:txBody>
      </p:sp>
    </p:spTree>
    <p:extLst>
      <p:ext uri="{BB962C8B-B14F-4D97-AF65-F5344CB8AC3E}">
        <p14:creationId xmlns:p14="http://schemas.microsoft.com/office/powerpoint/2010/main" val="133472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Wearable Devices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329" y="1546254"/>
            <a:ext cx="1361905" cy="15333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082" y="3814628"/>
            <a:ext cx="2438400" cy="2438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599" y="1241491"/>
            <a:ext cx="2142857" cy="2142857"/>
          </a:xfrm>
          <a:prstGeom prst="rect">
            <a:avLst/>
          </a:prstGeom>
        </p:spPr>
      </p:pic>
      <p:sp>
        <p:nvSpPr>
          <p:cNvPr id="9" name="Text Box 307"/>
          <p:cNvSpPr txBox="1">
            <a:spLocks noChangeArrowheads="1"/>
          </p:cNvSpPr>
          <p:nvPr/>
        </p:nvSpPr>
        <p:spPr bwMode="auto">
          <a:xfrm>
            <a:off x="2011950" y="3185169"/>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Smart watch</a:t>
            </a:r>
          </a:p>
        </p:txBody>
      </p:sp>
      <p:sp>
        <p:nvSpPr>
          <p:cNvPr id="10" name="Text Box 307"/>
          <p:cNvSpPr txBox="1">
            <a:spLocks noChangeArrowheads="1"/>
          </p:cNvSpPr>
          <p:nvPr/>
        </p:nvSpPr>
        <p:spPr bwMode="auto">
          <a:xfrm>
            <a:off x="5888696" y="3185169"/>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Fitness monitor</a:t>
            </a:r>
          </a:p>
        </p:txBody>
      </p:sp>
      <p:sp>
        <p:nvSpPr>
          <p:cNvPr id="11" name="Text Box 307"/>
          <p:cNvSpPr txBox="1">
            <a:spLocks noChangeArrowheads="1"/>
          </p:cNvSpPr>
          <p:nvPr/>
        </p:nvSpPr>
        <p:spPr bwMode="auto">
          <a:xfrm>
            <a:off x="5888696" y="6029057"/>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Headset</a:t>
            </a:r>
          </a:p>
        </p:txBody>
      </p:sp>
      <p:sp>
        <p:nvSpPr>
          <p:cNvPr id="12" name="Text Box 307"/>
          <p:cNvSpPr txBox="1">
            <a:spLocks noChangeArrowheads="1"/>
          </p:cNvSpPr>
          <p:nvPr/>
        </p:nvSpPr>
        <p:spPr bwMode="auto">
          <a:xfrm>
            <a:off x="2011950" y="6029057"/>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Glasses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5932" y="4114800"/>
            <a:ext cx="1676190" cy="1676190"/>
          </a:xfrm>
          <a:prstGeom prst="rect">
            <a:avLst/>
          </a:prstGeom>
        </p:spPr>
      </p:pic>
    </p:spTree>
    <p:extLst>
      <p:ext uri="{BB962C8B-B14F-4D97-AF65-F5344CB8AC3E}">
        <p14:creationId xmlns:p14="http://schemas.microsoft.com/office/powerpoint/2010/main" val="354112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Phablets</a:t>
            </a:r>
          </a:p>
        </p:txBody>
      </p:sp>
      <p:sp>
        <p:nvSpPr>
          <p:cNvPr id="3" name="Content Placeholder 2"/>
          <p:cNvSpPr>
            <a:spLocks noGrp="1"/>
          </p:cNvSpPr>
          <p:nvPr>
            <p:ph idx="1"/>
          </p:nvPr>
        </p:nvSpPr>
        <p:spPr>
          <a:xfrm>
            <a:off x="914400" y="1597025"/>
            <a:ext cx="6736651" cy="2901950"/>
          </a:xfrm>
        </p:spPr>
        <p:txBody>
          <a:bodyPr/>
          <a:lstStyle/>
          <a:p>
            <a:r>
              <a:rPr lang="en-US" dirty="0"/>
              <a:t>Larger than smartphones.</a:t>
            </a:r>
          </a:p>
          <a:p>
            <a:r>
              <a:rPr lang="en-US" dirty="0"/>
              <a:t>Smaller than tablets.</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3200400"/>
            <a:ext cx="5019675"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2133600" y="5334000"/>
            <a:ext cx="4343400" cy="457200"/>
          </a:xfrm>
          <a:prstGeom prst="rect">
            <a:avLst/>
          </a:prstGeom>
          <a:solidFill>
            <a:schemeClr val="accent3"/>
          </a:solidFill>
          <a:ln w="28575" cap="flat" cmpd="sng" algn="ctr">
            <a:noFill/>
            <a:prstDash val="solid"/>
            <a:round/>
            <a:headEnd type="none" w="med" len="med"/>
            <a:tailEnd type="triangle" w="med" len="med"/>
          </a:ln>
          <a:effectLst/>
        </p:spPr>
        <p:txBody>
          <a:bodyPr/>
          <a:lstStyle/>
          <a:p>
            <a:pPr eaLnBrk="1" hangingPunct="1">
              <a:defRPr/>
            </a:pPr>
            <a:endParaRPr lang="en-US" dirty="0">
              <a:cs typeface="Arial" panose="020B0604020202020204" pitchFamily="34" charset="0"/>
            </a:endParaRPr>
          </a:p>
        </p:txBody>
      </p:sp>
      <p:sp>
        <p:nvSpPr>
          <p:cNvPr id="7" name="Text Box 307"/>
          <p:cNvSpPr txBox="1">
            <a:spLocks noChangeArrowheads="1"/>
          </p:cNvSpPr>
          <p:nvPr/>
        </p:nvSpPr>
        <p:spPr bwMode="auto">
          <a:xfrm>
            <a:off x="1919288" y="5367338"/>
            <a:ext cx="14906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Font typeface="Wingdings" pitchFamily="2" charset="2"/>
              <a:buChar char="§"/>
              <a:defRPr sz="2000">
                <a:solidFill>
                  <a:schemeClr val="tx1"/>
                </a:solidFill>
                <a:latin typeface="Arial" charset="0"/>
              </a:defRPr>
            </a:lvl1pPr>
            <a:lvl2pPr marL="742950" indent="-285750">
              <a:spcBef>
                <a:spcPct val="20000"/>
              </a:spcBef>
              <a:buClr>
                <a:srgbClr val="00B0F0"/>
              </a:buClr>
              <a:buFont typeface="Wingdings" pitchFamily="2" charset="2"/>
              <a:buChar char="§"/>
              <a:defRPr>
                <a:solidFill>
                  <a:schemeClr val="tx1"/>
                </a:solidFill>
                <a:latin typeface="Arial" charset="0"/>
              </a:defRPr>
            </a:lvl2pPr>
            <a:lvl3pPr marL="1143000" indent="-228600">
              <a:spcBef>
                <a:spcPct val="20000"/>
              </a:spcBef>
              <a:buClr>
                <a:srgbClr val="00B0F0"/>
              </a:buClr>
              <a:buFont typeface="Wingdings" pitchFamily="2" charset="2"/>
              <a:buChar char="§"/>
              <a:defRPr sz="1600">
                <a:solidFill>
                  <a:schemeClr val="tx1"/>
                </a:solidFill>
                <a:latin typeface="Arial" charset="0"/>
              </a:defRPr>
            </a:lvl3pPr>
            <a:lvl4pPr marL="1600200" indent="-228600">
              <a:spcBef>
                <a:spcPct val="20000"/>
              </a:spcBef>
              <a:buClr>
                <a:srgbClr val="00B0F0"/>
              </a:buClr>
              <a:buFont typeface="Wingdings" pitchFamily="2" charset="2"/>
              <a:buChar char="§"/>
              <a:defRPr sz="1400">
                <a:solidFill>
                  <a:schemeClr val="tx1"/>
                </a:solidFill>
                <a:latin typeface="Arial" charset="0"/>
              </a:defRPr>
            </a:lvl4pPr>
            <a:lvl5pPr marL="2057400" indent="-228600">
              <a:spcBef>
                <a:spcPct val="20000"/>
              </a:spcBef>
              <a:buClr>
                <a:srgbClr val="00B0F0"/>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9pPr>
          </a:lstStyle>
          <a:p>
            <a:pPr algn="ctr" eaLnBrk="1" hangingPunct="1">
              <a:spcBef>
                <a:spcPct val="50000"/>
              </a:spcBef>
              <a:buClrTx/>
              <a:buFontTx/>
              <a:buNone/>
            </a:pPr>
            <a:r>
              <a:rPr lang="en-US" altLang="en-US" sz="1100" b="1" dirty="0"/>
              <a:t>Smartphones</a:t>
            </a:r>
          </a:p>
          <a:p>
            <a:pPr algn="ctr" eaLnBrk="1" hangingPunct="1">
              <a:spcBef>
                <a:spcPct val="50000"/>
              </a:spcBef>
              <a:buClrTx/>
              <a:buFontTx/>
              <a:buNone/>
            </a:pPr>
            <a:r>
              <a:rPr lang="en-US" altLang="en-US" sz="1100" b="1" dirty="0"/>
              <a:t>(5.0 inches and less)</a:t>
            </a:r>
          </a:p>
        </p:txBody>
      </p:sp>
      <p:sp>
        <p:nvSpPr>
          <p:cNvPr id="8" name="Text Box 307"/>
          <p:cNvSpPr txBox="1">
            <a:spLocks noChangeArrowheads="1"/>
          </p:cNvSpPr>
          <p:nvPr/>
        </p:nvSpPr>
        <p:spPr bwMode="auto">
          <a:xfrm>
            <a:off x="3138488" y="5372100"/>
            <a:ext cx="1490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Font typeface="Wingdings" pitchFamily="2" charset="2"/>
              <a:buChar char="§"/>
              <a:defRPr sz="2000">
                <a:solidFill>
                  <a:schemeClr val="tx1"/>
                </a:solidFill>
                <a:latin typeface="Arial" charset="0"/>
              </a:defRPr>
            </a:lvl1pPr>
            <a:lvl2pPr marL="742950" indent="-285750">
              <a:spcBef>
                <a:spcPct val="20000"/>
              </a:spcBef>
              <a:buClr>
                <a:srgbClr val="00B0F0"/>
              </a:buClr>
              <a:buFont typeface="Wingdings" pitchFamily="2" charset="2"/>
              <a:buChar char="§"/>
              <a:defRPr>
                <a:solidFill>
                  <a:schemeClr val="tx1"/>
                </a:solidFill>
                <a:latin typeface="Arial" charset="0"/>
              </a:defRPr>
            </a:lvl2pPr>
            <a:lvl3pPr marL="1143000" indent="-228600">
              <a:spcBef>
                <a:spcPct val="20000"/>
              </a:spcBef>
              <a:buClr>
                <a:srgbClr val="00B0F0"/>
              </a:buClr>
              <a:buFont typeface="Wingdings" pitchFamily="2" charset="2"/>
              <a:buChar char="§"/>
              <a:defRPr sz="1600">
                <a:solidFill>
                  <a:schemeClr val="tx1"/>
                </a:solidFill>
                <a:latin typeface="Arial" charset="0"/>
              </a:defRPr>
            </a:lvl3pPr>
            <a:lvl4pPr marL="1600200" indent="-228600">
              <a:spcBef>
                <a:spcPct val="20000"/>
              </a:spcBef>
              <a:buClr>
                <a:srgbClr val="00B0F0"/>
              </a:buClr>
              <a:buFont typeface="Wingdings" pitchFamily="2" charset="2"/>
              <a:buChar char="§"/>
              <a:defRPr sz="1400">
                <a:solidFill>
                  <a:schemeClr val="tx1"/>
                </a:solidFill>
                <a:latin typeface="Arial" charset="0"/>
              </a:defRPr>
            </a:lvl4pPr>
            <a:lvl5pPr marL="2057400" indent="-228600">
              <a:spcBef>
                <a:spcPct val="20000"/>
              </a:spcBef>
              <a:buClr>
                <a:srgbClr val="00B0F0"/>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9pPr>
          </a:lstStyle>
          <a:p>
            <a:pPr algn="ctr" eaLnBrk="1" hangingPunct="1">
              <a:spcBef>
                <a:spcPct val="50000"/>
              </a:spcBef>
              <a:buClrTx/>
              <a:buFontTx/>
              <a:buNone/>
            </a:pPr>
            <a:r>
              <a:rPr lang="en-US" altLang="en-US" sz="1100" b="1" dirty="0"/>
              <a:t>Phablets</a:t>
            </a:r>
          </a:p>
          <a:p>
            <a:pPr algn="ctr" eaLnBrk="1" hangingPunct="1">
              <a:spcBef>
                <a:spcPct val="50000"/>
              </a:spcBef>
              <a:buClrTx/>
              <a:buFontTx/>
              <a:buNone/>
            </a:pPr>
            <a:r>
              <a:rPr lang="en-US" altLang="en-US" sz="1100" b="1" dirty="0"/>
              <a:t>(5.0 to 7.0 inches)</a:t>
            </a:r>
          </a:p>
        </p:txBody>
      </p:sp>
      <p:sp>
        <p:nvSpPr>
          <p:cNvPr id="9" name="Text Box 307"/>
          <p:cNvSpPr txBox="1">
            <a:spLocks noChangeArrowheads="1"/>
          </p:cNvSpPr>
          <p:nvPr/>
        </p:nvSpPr>
        <p:spPr bwMode="auto">
          <a:xfrm>
            <a:off x="5102225" y="5367338"/>
            <a:ext cx="1490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Font typeface="Wingdings" pitchFamily="2" charset="2"/>
              <a:buChar char="§"/>
              <a:defRPr sz="2000">
                <a:solidFill>
                  <a:schemeClr val="tx1"/>
                </a:solidFill>
                <a:latin typeface="Arial" charset="0"/>
              </a:defRPr>
            </a:lvl1pPr>
            <a:lvl2pPr marL="742950" indent="-285750">
              <a:spcBef>
                <a:spcPct val="20000"/>
              </a:spcBef>
              <a:buClr>
                <a:srgbClr val="00B0F0"/>
              </a:buClr>
              <a:buFont typeface="Wingdings" pitchFamily="2" charset="2"/>
              <a:buChar char="§"/>
              <a:defRPr>
                <a:solidFill>
                  <a:schemeClr val="tx1"/>
                </a:solidFill>
                <a:latin typeface="Arial" charset="0"/>
              </a:defRPr>
            </a:lvl2pPr>
            <a:lvl3pPr marL="1143000" indent="-228600">
              <a:spcBef>
                <a:spcPct val="20000"/>
              </a:spcBef>
              <a:buClr>
                <a:srgbClr val="00B0F0"/>
              </a:buClr>
              <a:buFont typeface="Wingdings" pitchFamily="2" charset="2"/>
              <a:buChar char="§"/>
              <a:defRPr sz="1600">
                <a:solidFill>
                  <a:schemeClr val="tx1"/>
                </a:solidFill>
                <a:latin typeface="Arial" charset="0"/>
              </a:defRPr>
            </a:lvl3pPr>
            <a:lvl4pPr marL="1600200" indent="-228600">
              <a:spcBef>
                <a:spcPct val="20000"/>
              </a:spcBef>
              <a:buClr>
                <a:srgbClr val="00B0F0"/>
              </a:buClr>
              <a:buFont typeface="Wingdings" pitchFamily="2" charset="2"/>
              <a:buChar char="§"/>
              <a:defRPr sz="1400">
                <a:solidFill>
                  <a:schemeClr val="tx1"/>
                </a:solidFill>
                <a:latin typeface="Arial" charset="0"/>
              </a:defRPr>
            </a:lvl4pPr>
            <a:lvl5pPr marL="2057400" indent="-228600">
              <a:spcBef>
                <a:spcPct val="20000"/>
              </a:spcBef>
              <a:buClr>
                <a:srgbClr val="00B0F0"/>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Wingdings" pitchFamily="2" charset="2"/>
              <a:buChar char="§"/>
              <a:defRPr sz="1400">
                <a:solidFill>
                  <a:schemeClr val="tx1"/>
                </a:solidFill>
                <a:latin typeface="Arial" charset="0"/>
              </a:defRPr>
            </a:lvl9pPr>
          </a:lstStyle>
          <a:p>
            <a:pPr algn="ctr" eaLnBrk="1" hangingPunct="1">
              <a:spcBef>
                <a:spcPct val="50000"/>
              </a:spcBef>
              <a:buClrTx/>
              <a:buFontTx/>
              <a:buNone/>
            </a:pPr>
            <a:r>
              <a:rPr lang="en-US" altLang="en-US" sz="1100" b="1" dirty="0"/>
              <a:t>Tablets</a:t>
            </a:r>
          </a:p>
          <a:p>
            <a:pPr algn="ctr" eaLnBrk="1" hangingPunct="1">
              <a:spcBef>
                <a:spcPct val="50000"/>
              </a:spcBef>
              <a:buClrTx/>
              <a:buFontTx/>
              <a:buNone/>
            </a:pPr>
            <a:r>
              <a:rPr lang="en-US" altLang="en-US" sz="1100" b="1" dirty="0"/>
              <a:t>(7.0 inches and above)</a:t>
            </a:r>
          </a:p>
        </p:txBody>
      </p:sp>
    </p:spTree>
    <p:extLst>
      <p:ext uri="{BB962C8B-B14F-4D97-AF65-F5344CB8AC3E}">
        <p14:creationId xmlns:p14="http://schemas.microsoft.com/office/powerpoint/2010/main" val="353877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e-Readers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7714" y="3403979"/>
            <a:ext cx="2628571" cy="1742857"/>
          </a:xfrm>
        </p:spPr>
      </p:pic>
      <p:sp>
        <p:nvSpPr>
          <p:cNvPr id="5" name="Content Placeholder 2"/>
          <p:cNvSpPr txBox="1">
            <a:spLocks/>
          </p:cNvSpPr>
          <p:nvPr/>
        </p:nvSpPr>
        <p:spPr bwMode="auto">
          <a:xfrm>
            <a:off x="914400" y="1597025"/>
            <a:ext cx="6736651"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r>
              <a:rPr lang="en-US" kern="0" dirty="0"/>
              <a:t>Similar to tablets.</a:t>
            </a:r>
          </a:p>
          <a:p>
            <a:r>
              <a:rPr lang="en-US" kern="0" dirty="0"/>
              <a:t>Sized to conform to standard paper book sizes.</a:t>
            </a:r>
          </a:p>
          <a:p>
            <a:r>
              <a:rPr lang="en-US" kern="0" dirty="0"/>
              <a:t>Optimized screen for reading text.</a:t>
            </a:r>
          </a:p>
          <a:p>
            <a:r>
              <a:rPr lang="en-US" kern="0" dirty="0"/>
              <a:t>Internal storage for eBooks.</a:t>
            </a:r>
          </a:p>
          <a:p>
            <a:r>
              <a:rPr lang="en-US" kern="0" dirty="0"/>
              <a:t>Wi-Fi networking to download content.</a:t>
            </a:r>
          </a:p>
        </p:txBody>
      </p:sp>
    </p:spTree>
    <p:extLst>
      <p:ext uri="{BB962C8B-B14F-4D97-AF65-F5344CB8AC3E}">
        <p14:creationId xmlns:p14="http://schemas.microsoft.com/office/powerpoint/2010/main" val="2733966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Cameras</a:t>
            </a:r>
          </a:p>
        </p:txBody>
      </p:sp>
      <p:sp>
        <p:nvSpPr>
          <p:cNvPr id="3" name="Content Placeholder 2"/>
          <p:cNvSpPr>
            <a:spLocks noGrp="1"/>
          </p:cNvSpPr>
          <p:nvPr>
            <p:ph idx="1"/>
          </p:nvPr>
        </p:nvSpPr>
        <p:spPr>
          <a:xfrm>
            <a:off x="914400" y="1676400"/>
            <a:ext cx="7924800" cy="1454150"/>
          </a:xfrm>
        </p:spPr>
        <p:txBody>
          <a:bodyPr/>
          <a:lstStyle/>
          <a:p>
            <a:r>
              <a:rPr lang="en-US" dirty="0"/>
              <a:t>Camera with Wi-Fi, NFC, and GPS built in.</a:t>
            </a:r>
          </a:p>
          <a:p>
            <a:r>
              <a:rPr lang="en-US" dirty="0"/>
              <a:t>Efficient uploading and sharing of photos.</a:t>
            </a:r>
          </a:p>
          <a:p>
            <a:r>
              <a:rPr lang="en-US" dirty="0"/>
              <a:t>Apps for image quality and automatic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368" y="2971800"/>
            <a:ext cx="3961905" cy="2771429"/>
          </a:xfrm>
          <a:prstGeom prst="rect">
            <a:avLst/>
          </a:prstGeom>
        </p:spPr>
      </p:pic>
    </p:spTree>
    <p:extLst>
      <p:ext uri="{BB962C8B-B14F-4D97-AF65-F5344CB8AC3E}">
        <p14:creationId xmlns:p14="http://schemas.microsoft.com/office/powerpoint/2010/main" val="2056293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a:t>
            </a:r>
          </a:p>
        </p:txBody>
      </p:sp>
      <p:sp>
        <p:nvSpPr>
          <p:cNvPr id="3" name="Content Placeholder 2"/>
          <p:cNvSpPr>
            <a:spLocks noGrp="1"/>
          </p:cNvSpPr>
          <p:nvPr>
            <p:ph idx="1"/>
          </p:nvPr>
        </p:nvSpPr>
        <p:spPr/>
        <p:txBody>
          <a:bodyPr/>
          <a:lstStyle/>
          <a:p>
            <a:r>
              <a:rPr lang="en-US" dirty="0"/>
              <a:t>Global Positioning System.</a:t>
            </a:r>
          </a:p>
          <a:p>
            <a:r>
              <a:rPr lang="en-US" dirty="0"/>
              <a:t>Derives accurate location information.</a:t>
            </a:r>
          </a:p>
          <a:p>
            <a:r>
              <a:rPr lang="en-US" dirty="0"/>
              <a:t>Data retrieved from multiple satellites.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249" y="2337012"/>
            <a:ext cx="661988" cy="81915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670" y="2822571"/>
            <a:ext cx="661988" cy="8191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526" y="3148943"/>
            <a:ext cx="661988" cy="8191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880" y="5107788"/>
            <a:ext cx="550165" cy="9119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8207" y="4108354"/>
            <a:ext cx="2678008" cy="2678008"/>
          </a:xfrm>
          <a:prstGeom prst="rect">
            <a:avLst/>
          </a:prstGeom>
        </p:spPr>
      </p:pic>
      <p:sp>
        <p:nvSpPr>
          <p:cNvPr id="10" name="Lightning Bolt 9"/>
          <p:cNvSpPr/>
          <p:nvPr/>
        </p:nvSpPr>
        <p:spPr bwMode="auto">
          <a:xfrm>
            <a:off x="1867150" y="3641721"/>
            <a:ext cx="1435992" cy="1250949"/>
          </a:xfrm>
          <a:prstGeom prst="lightningBol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1" name="Lightning Bolt 10"/>
          <p:cNvSpPr/>
          <p:nvPr/>
        </p:nvSpPr>
        <p:spPr bwMode="auto">
          <a:xfrm rot="2611580">
            <a:off x="3089602" y="3507182"/>
            <a:ext cx="1305376" cy="1002623"/>
          </a:xfrm>
          <a:prstGeom prst="lightningBol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2" name="Lightning Bolt 11"/>
          <p:cNvSpPr/>
          <p:nvPr/>
        </p:nvSpPr>
        <p:spPr bwMode="auto">
          <a:xfrm rot="4841294">
            <a:off x="4423879" y="3575265"/>
            <a:ext cx="917152" cy="1488840"/>
          </a:xfrm>
          <a:prstGeom prst="lightningBol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3" name="AutoShape 304"/>
          <p:cNvSpPr>
            <a:spLocks noChangeArrowheads="1"/>
          </p:cNvSpPr>
          <p:nvPr/>
        </p:nvSpPr>
        <p:spPr bwMode="auto">
          <a:xfrm>
            <a:off x="4405919" y="5258946"/>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
        <p:nvSpPr>
          <p:cNvPr id="14" name="5-Point Star 13"/>
          <p:cNvSpPr/>
          <p:nvPr/>
        </p:nvSpPr>
        <p:spPr bwMode="auto">
          <a:xfrm>
            <a:off x="5500194" y="5179328"/>
            <a:ext cx="252334" cy="229746"/>
          </a:xfrm>
          <a:prstGeom prst="star5">
            <a:avLst/>
          </a:prstGeom>
          <a:solidFill>
            <a:srgbClr val="FF0000"/>
          </a:solid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3762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Types</a:t>
            </a:r>
          </a:p>
        </p:txBody>
      </p:sp>
      <p:sp>
        <p:nvSpPr>
          <p:cNvPr id="3" name="Content Placeholder 2"/>
          <p:cNvSpPr>
            <a:spLocks noGrp="1"/>
          </p:cNvSpPr>
          <p:nvPr>
            <p:ph idx="1"/>
          </p:nvPr>
        </p:nvSpPr>
        <p:spPr/>
        <p:txBody>
          <a:bodyPr/>
          <a:lstStyle/>
          <a:p>
            <a:r>
              <a:rPr lang="en-US" dirty="0"/>
              <a:t>NFC</a:t>
            </a:r>
          </a:p>
          <a:p>
            <a:r>
              <a:rPr lang="en-US" dirty="0"/>
              <a:t>Proprietary ports</a:t>
            </a:r>
          </a:p>
          <a:p>
            <a:pPr lvl="1"/>
            <a:r>
              <a:rPr lang="en-US" dirty="0"/>
              <a:t>Vendor-specific ports for power and communication</a:t>
            </a:r>
          </a:p>
          <a:p>
            <a:r>
              <a:rPr lang="en-US" dirty="0"/>
              <a:t>Micro USB or Mini USB ports</a:t>
            </a:r>
          </a:p>
          <a:p>
            <a:r>
              <a:rPr lang="en-US" dirty="0"/>
              <a:t>Lightning ports</a:t>
            </a:r>
          </a:p>
          <a:p>
            <a:pPr lvl="1"/>
            <a:r>
              <a:rPr lang="en-US" dirty="0"/>
              <a:t>Apple products</a:t>
            </a:r>
          </a:p>
          <a:p>
            <a:r>
              <a:rPr lang="en-US" dirty="0"/>
              <a:t>Bluetooth</a:t>
            </a:r>
          </a:p>
          <a:p>
            <a:r>
              <a:rPr lang="en-US" dirty="0"/>
              <a:t>Infrared</a:t>
            </a:r>
          </a:p>
          <a:p>
            <a:r>
              <a:rPr lang="en-US" dirty="0"/>
              <a:t>Mobile hotspot or tethering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941450"/>
            <a:ext cx="2833687" cy="19595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893" y="3756783"/>
            <a:ext cx="1769090" cy="2328862"/>
          </a:xfrm>
          <a:prstGeom prst="rect">
            <a:avLst/>
          </a:prstGeom>
        </p:spPr>
      </p:pic>
      <p:grpSp>
        <p:nvGrpSpPr>
          <p:cNvPr id="9" name="Group 8"/>
          <p:cNvGrpSpPr/>
          <p:nvPr/>
        </p:nvGrpSpPr>
        <p:grpSpPr>
          <a:xfrm>
            <a:off x="4738687" y="4616413"/>
            <a:ext cx="1523441" cy="609600"/>
            <a:chOff x="574675" y="5032375"/>
            <a:chExt cx="1523441" cy="609600"/>
          </a:xfrm>
          <a:effectLst>
            <a:outerShdw blurRad="50800" dist="38100" dir="2700000" algn="tl" rotWithShape="0">
              <a:prstClr val="black">
                <a:alpha val="40000"/>
              </a:prstClr>
            </a:outerShdw>
          </a:effectLst>
        </p:grpSpPr>
        <p:sp>
          <p:nvSpPr>
            <p:cNvPr id="7" name="AutoShape 305"/>
            <p:cNvSpPr>
              <a:spLocks noChangeArrowheads="1"/>
            </p:cNvSpPr>
            <p:nvPr/>
          </p:nvSpPr>
          <p:spPr bwMode="auto">
            <a:xfrm flipH="1">
              <a:off x="574675" y="5032375"/>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
          <p:nvSpPr>
            <p:cNvPr id="8" name="AutoShape 305"/>
            <p:cNvSpPr>
              <a:spLocks noChangeArrowheads="1"/>
            </p:cNvSpPr>
            <p:nvPr/>
          </p:nvSpPr>
          <p:spPr bwMode="auto">
            <a:xfrm>
              <a:off x="1336116" y="5032375"/>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grpSp>
    </p:spTree>
    <p:extLst>
      <p:ext uri="{BB962C8B-B14F-4D97-AF65-F5344CB8AC3E}">
        <p14:creationId xmlns:p14="http://schemas.microsoft.com/office/powerpoint/2010/main" val="1257417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a:latin typeface="Calibri" pitchFamily="34" charset="0"/>
                <a:cs typeface="Calibri" pitchFamily="34" charset="0"/>
              </a:rPr>
              <a:t>Accessories</a:t>
            </a:r>
          </a:p>
        </p:txBody>
      </p:sp>
      <p:graphicFrame>
        <p:nvGraphicFramePr>
          <p:cNvPr id="102423" name="Group 23"/>
          <p:cNvGraphicFramePr>
            <a:graphicFrameLocks noGrp="1"/>
          </p:cNvGraphicFramePr>
          <p:nvPr>
            <p:extLst>
              <p:ext uri="{D42A27DB-BD31-4B8C-83A1-F6EECF244321}">
                <p14:modId xmlns:p14="http://schemas.microsoft.com/office/powerpoint/2010/main" val="3035132013"/>
              </p:ext>
            </p:extLst>
          </p:nvPr>
        </p:nvGraphicFramePr>
        <p:xfrm>
          <a:off x="952500" y="1676400"/>
          <a:ext cx="7239000" cy="3688080"/>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Accessory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Headsets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Earphones with a boom mic or Bluetooth devices that clip to your ear.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Speakers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Headphone jack or Bluetooth connection.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Game pads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Wireless connections enable game play or app navigation.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Docking stations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Provides power and other functionality, such as playing music or movies.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Extra battery packs and chargers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Enables additional use of device while traveling or the capability of charging the battery on the go.</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Protective covers or waterproofing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Protect smartphones and tablets from damage by dropping or immersion in water.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Credit card readers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Enables mobile vendors to accept credit card payments on their smartphones or tablets.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Flash memory cards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MicroSD cards work with smartphones, tablets, and other mobile devices to store and transfer photos, videos, </a:t>
                      </a:r>
                      <a:r>
                        <a:rPr kumimoji="0" lang="en-US" sz="1100" b="0" i="0" u="none" strike="noStrike" cap="none" normalizeH="0" baseline="0">
                          <a:ln>
                            <a:noFill/>
                          </a:ln>
                          <a:solidFill>
                            <a:schemeClr val="tx1"/>
                          </a:solidFill>
                          <a:effectLst/>
                          <a:latin typeface="Arial" charset="0"/>
                        </a:rPr>
                        <a:t>and movies.</a:t>
                      </a:r>
                      <a:endParaRPr kumimoji="0" lang="en-US" sz="11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34611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Firmware</a:t>
            </a:r>
          </a:p>
        </p:txBody>
      </p:sp>
      <p:sp>
        <p:nvSpPr>
          <p:cNvPr id="3" name="Content Placeholder 2"/>
          <p:cNvSpPr txBox="1">
            <a:spLocks/>
          </p:cNvSpPr>
          <p:nvPr/>
        </p:nvSpPr>
        <p:spPr bwMode="auto">
          <a:xfrm>
            <a:off x="914401" y="1381873"/>
            <a:ext cx="6629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r>
              <a:rPr lang="en-US" kern="0" dirty="0"/>
              <a:t>Operating system separate from user interface.</a:t>
            </a:r>
          </a:p>
          <a:p>
            <a:r>
              <a:rPr lang="en-US" kern="0" dirty="0"/>
              <a:t>Controls base functions of the device:</a:t>
            </a:r>
          </a:p>
          <a:p>
            <a:pPr lvl="1"/>
            <a:r>
              <a:rPr lang="en-US" kern="0" dirty="0"/>
              <a:t>USB</a:t>
            </a:r>
          </a:p>
          <a:p>
            <a:pPr lvl="1"/>
            <a:r>
              <a:rPr lang="en-US" kern="0" dirty="0"/>
              <a:t>Network</a:t>
            </a:r>
          </a:p>
          <a:p>
            <a:pPr lvl="1"/>
            <a:r>
              <a:rPr lang="en-US" kern="0" dirty="0"/>
              <a:t>GPS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234" y="2441665"/>
            <a:ext cx="1557531" cy="25816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652" y="5295376"/>
            <a:ext cx="1609725" cy="1171575"/>
          </a:xfrm>
          <a:prstGeom prst="rect">
            <a:avLst/>
          </a:prstGeom>
          <a:solidFill>
            <a:srgbClr val="0070C0">
              <a:alpha val="92000"/>
            </a:srgbClr>
          </a:solidFill>
        </p:spPr>
      </p:pic>
      <p:sp>
        <p:nvSpPr>
          <p:cNvPr id="8" name="Rounded Rectangle 7"/>
          <p:cNvSpPr/>
          <p:nvPr/>
        </p:nvSpPr>
        <p:spPr bwMode="auto">
          <a:xfrm>
            <a:off x="1706115" y="5359671"/>
            <a:ext cx="2590800" cy="1042987"/>
          </a:xfrm>
          <a:prstGeom prst="round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9" name="Rounded Rectangle 8"/>
          <p:cNvSpPr/>
          <p:nvPr/>
        </p:nvSpPr>
        <p:spPr bwMode="auto">
          <a:xfrm>
            <a:off x="4805087" y="5375968"/>
            <a:ext cx="2590800" cy="1042987"/>
          </a:xfrm>
          <a:prstGeom prst="round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Text Box 307"/>
          <p:cNvSpPr txBox="1">
            <a:spLocks noChangeArrowheads="1"/>
          </p:cNvSpPr>
          <p:nvPr/>
        </p:nvSpPr>
        <p:spPr bwMode="auto">
          <a:xfrm>
            <a:off x="5355156" y="5766492"/>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Baseband RTOS</a:t>
            </a:r>
          </a:p>
        </p:txBody>
      </p:sp>
      <p:sp>
        <p:nvSpPr>
          <p:cNvPr id="11" name="Line 82"/>
          <p:cNvSpPr>
            <a:spLocks noChangeShapeType="1"/>
          </p:cNvSpPr>
          <p:nvPr/>
        </p:nvSpPr>
        <p:spPr bwMode="auto">
          <a:xfrm>
            <a:off x="5215876" y="4978770"/>
            <a:ext cx="347879" cy="3166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 name="Line 99"/>
          <p:cNvSpPr>
            <a:spLocks noChangeShapeType="1"/>
          </p:cNvSpPr>
          <p:nvPr/>
        </p:nvSpPr>
        <p:spPr bwMode="auto">
          <a:xfrm flipH="1">
            <a:off x="3640834" y="5006951"/>
            <a:ext cx="3048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74403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IMEI and IMSI Numbers</a:t>
            </a:r>
          </a:p>
        </p:txBody>
      </p:sp>
      <p:sp>
        <p:nvSpPr>
          <p:cNvPr id="3" name="Content Placeholder 2"/>
          <p:cNvSpPr txBox="1">
            <a:spLocks/>
          </p:cNvSpPr>
          <p:nvPr/>
        </p:nvSpPr>
        <p:spPr bwMode="auto">
          <a:xfrm>
            <a:off x="914401" y="1381873"/>
            <a:ext cx="6629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r>
              <a:rPr lang="en-US" kern="0" dirty="0"/>
              <a:t>International Mobile Equipment Identity</a:t>
            </a:r>
          </a:p>
          <a:p>
            <a:pPr lvl="1"/>
            <a:r>
              <a:rPr lang="en-US" kern="0" dirty="0"/>
              <a:t>Stored in the EIR database.</a:t>
            </a:r>
          </a:p>
          <a:p>
            <a:pPr lvl="1"/>
            <a:r>
              <a:rPr lang="en-US" kern="0" dirty="0"/>
              <a:t>Uniquely identifies the mobile device.</a:t>
            </a:r>
          </a:p>
          <a:p>
            <a:r>
              <a:rPr lang="en-US" kern="0" dirty="0"/>
              <a:t>International Mobile Subscriber Identity</a:t>
            </a:r>
          </a:p>
          <a:p>
            <a:pPr lvl="1"/>
            <a:r>
              <a:rPr lang="en-US" kern="0" dirty="0"/>
              <a:t>Stored on the device’s SIM card.</a:t>
            </a:r>
          </a:p>
          <a:p>
            <a:pPr lvl="1"/>
            <a:r>
              <a:rPr lang="en-US" kern="0" dirty="0"/>
              <a:t>Uniquely identifies the subscriber.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605" y="3200400"/>
            <a:ext cx="3894790" cy="2921092"/>
          </a:xfrm>
          <a:prstGeom prst="rect">
            <a:avLst/>
          </a:prstGeom>
        </p:spPr>
      </p:pic>
    </p:spTree>
    <p:extLst>
      <p:ext uri="{BB962C8B-B14F-4D97-AF65-F5344CB8AC3E}">
        <p14:creationId xmlns:p14="http://schemas.microsoft.com/office/powerpoint/2010/main" val="135598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 PRL, and Baseband Updates</a:t>
            </a:r>
          </a:p>
        </p:txBody>
      </p:sp>
      <p:sp>
        <p:nvSpPr>
          <p:cNvPr id="3" name="Content Placeholder 2"/>
          <p:cNvSpPr txBox="1">
            <a:spLocks/>
          </p:cNvSpPr>
          <p:nvPr/>
        </p:nvSpPr>
        <p:spPr bwMode="auto">
          <a:xfrm>
            <a:off x="914401" y="1381873"/>
            <a:ext cx="6629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r>
              <a:rPr lang="en-US" kern="0" dirty="0"/>
              <a:t>Preferred Roaming Index.</a:t>
            </a:r>
          </a:p>
          <a:p>
            <a:r>
              <a:rPr lang="en-US" kern="0" dirty="0"/>
              <a:t>Preferred Roaming List.</a:t>
            </a:r>
          </a:p>
          <a:p>
            <a:r>
              <a:rPr lang="en-US" kern="0" dirty="0"/>
              <a:t>Together, they support optimal data and voice quality while in transit.</a:t>
            </a:r>
          </a:p>
        </p:txBody>
      </p:sp>
    </p:spTree>
    <p:extLst>
      <p:ext uri="{BB962C8B-B14F-4D97-AF65-F5344CB8AC3E}">
        <p14:creationId xmlns:p14="http://schemas.microsoft.com/office/powerpoint/2010/main" val="96942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Laptop Hardware Components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1400" y="4038604"/>
            <a:ext cx="1325601" cy="13256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940" y="3897717"/>
            <a:ext cx="2313073" cy="14664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052" y="4033846"/>
            <a:ext cx="2166488" cy="133035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3282" y="2051460"/>
            <a:ext cx="1524003" cy="94183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932" y="2048827"/>
            <a:ext cx="2358642" cy="944467"/>
          </a:xfrm>
          <a:prstGeom prst="rect">
            <a:avLst/>
          </a:prstGeom>
        </p:spPr>
      </p:pic>
      <p:sp>
        <p:nvSpPr>
          <p:cNvPr id="14" name="Text Box 307"/>
          <p:cNvSpPr txBox="1">
            <a:spLocks noChangeArrowheads="1"/>
          </p:cNvSpPr>
          <p:nvPr/>
        </p:nvSpPr>
        <p:spPr bwMode="auto">
          <a:xfrm>
            <a:off x="1424922" y="3096978"/>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Keyboard</a:t>
            </a:r>
          </a:p>
        </p:txBody>
      </p:sp>
      <p:sp>
        <p:nvSpPr>
          <p:cNvPr id="15" name="Text Box 307"/>
          <p:cNvSpPr txBox="1">
            <a:spLocks noChangeArrowheads="1"/>
          </p:cNvSpPr>
          <p:nvPr/>
        </p:nvSpPr>
        <p:spPr bwMode="auto">
          <a:xfrm>
            <a:off x="3836985" y="3107576"/>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Touchpad</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4769" y="4000909"/>
            <a:ext cx="1888221" cy="1363296"/>
          </a:xfrm>
          <a:prstGeom prst="rect">
            <a:avLst/>
          </a:prstGeom>
        </p:spPr>
      </p:pic>
      <p:sp>
        <p:nvSpPr>
          <p:cNvPr id="18" name="Text Box 307"/>
          <p:cNvSpPr txBox="1">
            <a:spLocks noChangeArrowheads="1"/>
          </p:cNvSpPr>
          <p:nvPr/>
        </p:nvSpPr>
        <p:spPr bwMode="auto">
          <a:xfrm>
            <a:off x="790965" y="5432681"/>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Speakers</a:t>
            </a:r>
          </a:p>
        </p:txBody>
      </p:sp>
      <p:sp>
        <p:nvSpPr>
          <p:cNvPr id="19" name="Text Box 307"/>
          <p:cNvSpPr txBox="1">
            <a:spLocks noChangeArrowheads="1"/>
          </p:cNvSpPr>
          <p:nvPr/>
        </p:nvSpPr>
        <p:spPr bwMode="auto">
          <a:xfrm>
            <a:off x="2683548" y="5432681"/>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Battery</a:t>
            </a:r>
          </a:p>
        </p:txBody>
      </p:sp>
      <p:sp>
        <p:nvSpPr>
          <p:cNvPr id="20" name="Text Box 307"/>
          <p:cNvSpPr txBox="1">
            <a:spLocks noChangeArrowheads="1"/>
          </p:cNvSpPr>
          <p:nvPr/>
        </p:nvSpPr>
        <p:spPr bwMode="auto">
          <a:xfrm>
            <a:off x="4568869" y="5432681"/>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DC jack</a:t>
            </a:r>
          </a:p>
        </p:txBody>
      </p:sp>
      <p:sp>
        <p:nvSpPr>
          <p:cNvPr id="21" name="Text Box 307"/>
          <p:cNvSpPr txBox="1">
            <a:spLocks noChangeArrowheads="1"/>
          </p:cNvSpPr>
          <p:nvPr/>
        </p:nvSpPr>
        <p:spPr bwMode="auto">
          <a:xfrm>
            <a:off x="6804145" y="5432681"/>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Screen</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9617" y="1696410"/>
            <a:ext cx="2317416" cy="1542135"/>
          </a:xfrm>
          <a:prstGeom prst="rect">
            <a:avLst/>
          </a:prstGeom>
        </p:spPr>
      </p:pic>
      <p:sp>
        <p:nvSpPr>
          <p:cNvPr id="17" name="Text Box 307"/>
          <p:cNvSpPr txBox="1">
            <a:spLocks noChangeArrowheads="1"/>
          </p:cNvSpPr>
          <p:nvPr/>
        </p:nvSpPr>
        <p:spPr bwMode="auto">
          <a:xfrm>
            <a:off x="6217392" y="3096978"/>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Plastics</a:t>
            </a:r>
          </a:p>
        </p:txBody>
      </p:sp>
    </p:spTree>
    <p:extLst>
      <p:ext uri="{BB962C8B-B14F-4D97-AF65-F5344CB8AC3E}">
        <p14:creationId xmlns:p14="http://schemas.microsoft.com/office/powerpoint/2010/main" val="2525462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2400" dirty="0">
                <a:ea typeface="Calibri" panose="020F0502020204030204" pitchFamily="34" charset="0"/>
              </a:rPr>
              <a:t>Network Configuration Settings</a:t>
            </a:r>
          </a:p>
        </p:txBody>
      </p:sp>
      <p:pic>
        <p:nvPicPr>
          <p:cNvPr id="1126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531658"/>
            <a:ext cx="3097213" cy="4645025"/>
          </a:xfrm>
        </p:spPr>
      </p:pic>
      <p:pic>
        <p:nvPicPr>
          <p:cNvPr id="1126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72933"/>
            <a:ext cx="2763838"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590800" y="2743200"/>
            <a:ext cx="1000125" cy="307975"/>
            <a:chOff x="2590800" y="2743200"/>
            <a:chExt cx="1000125" cy="307975"/>
          </a:xfrm>
        </p:grpSpPr>
        <p:sp>
          <p:nvSpPr>
            <p:cNvPr id="12" name="Rectangle 2"/>
            <p:cNvSpPr>
              <a:spLocks noChangeArrowheads="1"/>
            </p:cNvSpPr>
            <p:nvPr/>
          </p:nvSpPr>
          <p:spPr bwMode="auto">
            <a:xfrm>
              <a:off x="2895600" y="2820987"/>
              <a:ext cx="609600" cy="152400"/>
            </a:xfrm>
            <a:prstGeom prst="rect">
              <a:avLst/>
            </a:prstGeom>
            <a:solidFill>
              <a:schemeClr val="bg1"/>
            </a:solidFill>
            <a:ln w="28575" algn="ctr">
              <a:solidFill>
                <a:schemeClr val="bg1"/>
              </a:solidFill>
              <a:round/>
              <a:headEnd/>
              <a:tailEnd type="triangle" w="med" len="me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3" name="TextBox 7"/>
            <p:cNvSpPr txBox="1">
              <a:spLocks noChangeArrowheads="1"/>
            </p:cNvSpPr>
            <p:nvPr/>
          </p:nvSpPr>
          <p:spPr bwMode="auto">
            <a:xfrm>
              <a:off x="2590800" y="2743200"/>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0070C0"/>
                  </a:solidFill>
                </a:rPr>
                <a:t>Johnsmith</a:t>
              </a:r>
            </a:p>
          </p:txBody>
        </p:sp>
      </p:grpSp>
      <p:sp>
        <p:nvSpPr>
          <p:cNvPr id="15" name="Text Box 307"/>
          <p:cNvSpPr txBox="1">
            <a:spLocks noChangeArrowheads="1"/>
          </p:cNvSpPr>
          <p:nvPr/>
        </p:nvSpPr>
        <p:spPr bwMode="auto">
          <a:xfrm>
            <a:off x="600075" y="6272400"/>
            <a:ext cx="3421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iPhone network configuration</a:t>
            </a:r>
          </a:p>
        </p:txBody>
      </p:sp>
      <p:sp>
        <p:nvSpPr>
          <p:cNvPr id="16" name="Text Box 307"/>
          <p:cNvSpPr txBox="1">
            <a:spLocks noChangeArrowheads="1"/>
          </p:cNvSpPr>
          <p:nvPr/>
        </p:nvSpPr>
        <p:spPr bwMode="auto">
          <a:xfrm>
            <a:off x="5081588" y="6272400"/>
            <a:ext cx="3421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Android network configuration</a:t>
            </a:r>
          </a:p>
        </p:txBody>
      </p:sp>
    </p:spTree>
    <p:extLst>
      <p:ext uri="{BB962C8B-B14F-4D97-AF65-F5344CB8AC3E}">
        <p14:creationId xmlns:p14="http://schemas.microsoft.com/office/powerpoint/2010/main" val="1869570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2400" dirty="0">
                <a:ea typeface="Calibri" panose="020F0502020204030204" pitchFamily="34" charset="0"/>
              </a:rPr>
              <a:t>Bluetooth Connectivity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976" y="2151585"/>
            <a:ext cx="188595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2" name="Picture 2"/>
          <p:cNvPicPr>
            <a:picLocks noChangeAspect="1"/>
          </p:cNvPicPr>
          <p:nvPr/>
        </p:nvPicPr>
        <p:blipFill>
          <a:blip r:embed="rId4">
            <a:extLst>
              <a:ext uri="{28A0092B-C50C-407E-A947-70E740481C1C}">
                <a14:useLocalDpi xmlns:a14="http://schemas.microsoft.com/office/drawing/2010/main" val="0"/>
              </a:ext>
            </a:extLst>
          </a:blip>
          <a:srcRect l="3909" r="3793" b="2847"/>
          <a:stretch>
            <a:fillRect/>
          </a:stretch>
        </p:blipFill>
        <p:spPr bwMode="auto">
          <a:xfrm>
            <a:off x="1735151" y="1538296"/>
            <a:ext cx="227965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776" y="3089284"/>
            <a:ext cx="33083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ounded Rectangle 7"/>
          <p:cNvSpPr>
            <a:spLocks noChangeArrowheads="1"/>
          </p:cNvSpPr>
          <p:nvPr/>
        </p:nvSpPr>
        <p:spPr bwMode="auto">
          <a:xfrm>
            <a:off x="1743883" y="3295650"/>
            <a:ext cx="2279650" cy="266700"/>
          </a:xfrm>
          <a:prstGeom prst="roundRect">
            <a:avLst>
              <a:gd name="adj" fmla="val 16667"/>
            </a:avLst>
          </a:prstGeom>
          <a:noFill/>
          <a:ln w="28575" algn="ctr">
            <a:solidFill>
              <a:srgbClr val="009DD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1" name="Freeform 10"/>
          <p:cNvSpPr/>
          <p:nvPr/>
        </p:nvSpPr>
        <p:spPr bwMode="auto">
          <a:xfrm>
            <a:off x="4122751" y="2681296"/>
            <a:ext cx="2236788" cy="1258888"/>
          </a:xfrm>
          <a:custGeom>
            <a:avLst/>
            <a:gdLst>
              <a:gd name="connsiteX0" fmla="*/ 0 w 2237388"/>
              <a:gd name="connsiteY0" fmla="*/ 715415 h 1258782"/>
              <a:gd name="connsiteX1" fmla="*/ 318052 w 2237388"/>
              <a:gd name="connsiteY1" fmla="*/ 13050 h 1258782"/>
              <a:gd name="connsiteX2" fmla="*/ 622852 w 2237388"/>
              <a:gd name="connsiteY2" fmla="*/ 1258755 h 1258782"/>
              <a:gd name="connsiteX3" fmla="*/ 874644 w 2237388"/>
              <a:gd name="connsiteY3" fmla="*/ 52807 h 1258782"/>
              <a:gd name="connsiteX4" fmla="*/ 1232452 w 2237388"/>
              <a:gd name="connsiteY4" fmla="*/ 1126233 h 1258782"/>
              <a:gd name="connsiteX5" fmla="*/ 1484244 w 2237388"/>
              <a:gd name="connsiteY5" fmla="*/ 79311 h 1258782"/>
              <a:gd name="connsiteX6" fmla="*/ 1696278 w 2237388"/>
              <a:gd name="connsiteY6" fmla="*/ 1205746 h 1258782"/>
              <a:gd name="connsiteX7" fmla="*/ 2186609 w 2237388"/>
              <a:gd name="connsiteY7" fmla="*/ 304598 h 1258782"/>
              <a:gd name="connsiteX8" fmla="*/ 2226365 w 2237388"/>
              <a:gd name="connsiteY8" fmla="*/ 225085 h 1258782"/>
              <a:gd name="connsiteX9" fmla="*/ 2226365 w 2237388"/>
              <a:gd name="connsiteY9" fmla="*/ 211833 h 125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7388" h="1258782">
                <a:moveTo>
                  <a:pt x="0" y="715415"/>
                </a:moveTo>
                <a:cubicBezTo>
                  <a:pt x="107121" y="318954"/>
                  <a:pt x="214243" y="-77507"/>
                  <a:pt x="318052" y="13050"/>
                </a:cubicBezTo>
                <a:cubicBezTo>
                  <a:pt x="421861" y="103607"/>
                  <a:pt x="530087" y="1252129"/>
                  <a:pt x="622852" y="1258755"/>
                </a:cubicBezTo>
                <a:cubicBezTo>
                  <a:pt x="715617" y="1265381"/>
                  <a:pt x="773044" y="74894"/>
                  <a:pt x="874644" y="52807"/>
                </a:cubicBezTo>
                <a:cubicBezTo>
                  <a:pt x="976244" y="30720"/>
                  <a:pt x="1130852" y="1121816"/>
                  <a:pt x="1232452" y="1126233"/>
                </a:cubicBezTo>
                <a:cubicBezTo>
                  <a:pt x="1334052" y="1130650"/>
                  <a:pt x="1406940" y="66059"/>
                  <a:pt x="1484244" y="79311"/>
                </a:cubicBezTo>
                <a:cubicBezTo>
                  <a:pt x="1561548" y="92563"/>
                  <a:pt x="1579217" y="1168198"/>
                  <a:pt x="1696278" y="1205746"/>
                </a:cubicBezTo>
                <a:cubicBezTo>
                  <a:pt x="1813339" y="1243294"/>
                  <a:pt x="2098261" y="468042"/>
                  <a:pt x="2186609" y="304598"/>
                </a:cubicBezTo>
                <a:cubicBezTo>
                  <a:pt x="2274957" y="141154"/>
                  <a:pt x="2219739" y="240546"/>
                  <a:pt x="2226365" y="225085"/>
                </a:cubicBezTo>
                <a:cubicBezTo>
                  <a:pt x="2232991" y="209624"/>
                  <a:pt x="2229678" y="210728"/>
                  <a:pt x="2226365" y="211833"/>
                </a:cubicBezTo>
              </a:path>
            </a:pathLst>
          </a:custGeom>
          <a:noFill/>
          <a:ln w="28575" cap="flat" cmpd="sng" algn="ctr">
            <a:solidFill>
              <a:schemeClr val="accent5">
                <a:lumMod val="50000"/>
              </a:schemeClr>
            </a:solidFill>
            <a:prstDash val="solid"/>
            <a:round/>
            <a:headEnd type="oval" w="med" len="med"/>
            <a:tailEnd type="oval" w="med" len="med"/>
          </a:ln>
          <a:effectLst/>
        </p:spPr>
        <p:txBody>
          <a:bodyPr/>
          <a:lstStyle/>
          <a:p>
            <a:pPr>
              <a:defRPr/>
            </a:pPr>
            <a:endParaRPr lang="en-US" dirty="0">
              <a:latin typeface="Arial" charset="0"/>
              <a:cs typeface="+mn-cs"/>
            </a:endParaRPr>
          </a:p>
        </p:txBody>
      </p:sp>
    </p:spTree>
    <p:extLst>
      <p:ext uri="{BB962C8B-B14F-4D97-AF65-F5344CB8AC3E}">
        <p14:creationId xmlns:p14="http://schemas.microsoft.com/office/powerpoint/2010/main" val="2502405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2400" dirty="0">
                <a:ea typeface="Calibri" panose="020F0502020204030204" pitchFamily="34" charset="0"/>
              </a:rPr>
              <a:t>The Bluetooth Pairing Process</a:t>
            </a:r>
          </a:p>
        </p:txBody>
      </p:sp>
      <p:sp>
        <p:nvSpPr>
          <p:cNvPr id="13315" name="Content Placeholder 2"/>
          <p:cNvSpPr>
            <a:spLocks noGrp="1"/>
          </p:cNvSpPr>
          <p:nvPr>
            <p:ph idx="1"/>
          </p:nvPr>
        </p:nvSpPr>
        <p:spPr>
          <a:xfrm>
            <a:off x="967696" y="1628775"/>
            <a:ext cx="5349991" cy="2209800"/>
          </a:xfrm>
        </p:spPr>
        <p:txBody>
          <a:bodyPr/>
          <a:lstStyle/>
          <a:p>
            <a:pPr marL="457200" indent="-457200">
              <a:buClr>
                <a:srgbClr val="009DDC"/>
              </a:buClr>
              <a:buFont typeface="Arial Black" panose="020B0A04020102020204" pitchFamily="34" charset="0"/>
              <a:buAutoNum type="arabicPeriod"/>
            </a:pPr>
            <a:r>
              <a:rPr lang="en-US" altLang="en-US" sz="1600" b="1" dirty="0"/>
              <a:t>Enable Bluetooth (allow device discoverability)</a:t>
            </a:r>
          </a:p>
          <a:p>
            <a:pPr marL="457200" indent="-457200">
              <a:buClr>
                <a:srgbClr val="009DDC"/>
              </a:buClr>
              <a:buFont typeface="Arial Black" panose="020B0A04020102020204" pitchFamily="34" charset="0"/>
              <a:buAutoNum type="arabicPeriod"/>
            </a:pPr>
            <a:r>
              <a:rPr lang="en-US" altLang="en-US" sz="1600" b="1" dirty="0"/>
              <a:t>Enable pairing</a:t>
            </a:r>
          </a:p>
          <a:p>
            <a:pPr marL="457200" indent="-457200">
              <a:buClr>
                <a:srgbClr val="009DDC"/>
              </a:buClr>
              <a:buFont typeface="Arial Black" panose="020B0A04020102020204" pitchFamily="34" charset="0"/>
              <a:buAutoNum type="arabicPeriod"/>
            </a:pPr>
            <a:r>
              <a:rPr lang="en-US" altLang="en-US" sz="1600" b="1" dirty="0"/>
              <a:t>Find the device for pairing</a:t>
            </a:r>
          </a:p>
          <a:p>
            <a:pPr marL="457200" indent="-457200">
              <a:buClr>
                <a:srgbClr val="009DDC"/>
              </a:buClr>
              <a:buFont typeface="Arial Black" panose="020B0A04020102020204" pitchFamily="34" charset="0"/>
              <a:buAutoNum type="arabicPeriod"/>
            </a:pPr>
            <a:r>
              <a:rPr lang="en-US" altLang="en-US" sz="1600" b="1" dirty="0"/>
              <a:t>Determine if a PIN code is needed</a:t>
            </a:r>
          </a:p>
          <a:p>
            <a:pPr marL="457200" indent="-457200">
              <a:buClr>
                <a:srgbClr val="009DDC"/>
              </a:buClr>
              <a:buFont typeface="Arial Black" panose="020B0A04020102020204" pitchFamily="34" charset="0"/>
              <a:buAutoNum type="arabicPeriod"/>
            </a:pPr>
            <a:r>
              <a:rPr lang="en-US" altLang="en-US" sz="1600" b="1" dirty="0"/>
              <a:t>Enter the PIN code</a:t>
            </a:r>
          </a:p>
          <a:p>
            <a:pPr marL="457200" indent="-457200">
              <a:buClr>
                <a:srgbClr val="009DDC"/>
              </a:buClr>
              <a:buFont typeface="Arial Black" panose="020B0A04020102020204" pitchFamily="34" charset="0"/>
              <a:buAutoNum type="arabicPeriod"/>
            </a:pPr>
            <a:r>
              <a:rPr lang="en-US" altLang="en-US" sz="1600" b="1" dirty="0"/>
              <a:t>Verify the connection</a:t>
            </a:r>
          </a:p>
          <a:p>
            <a:pPr marL="457200" indent="-457200">
              <a:buClr>
                <a:srgbClr val="009DDC"/>
              </a:buClr>
              <a:buFont typeface="Arial Black" panose="020B0A04020102020204" pitchFamily="34" charset="0"/>
              <a:buAutoNum type="arabicPeriod"/>
            </a:pPr>
            <a:r>
              <a:rPr lang="en-US" altLang="en-US" sz="1600" b="1" dirty="0"/>
              <a:t>Test the connection</a:t>
            </a:r>
          </a:p>
        </p:txBody>
      </p:sp>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l="-2595" t="7620" r="2595" b="26348"/>
          <a:stretch/>
        </p:blipFill>
        <p:spPr bwMode="auto">
          <a:xfrm>
            <a:off x="3108960" y="3931920"/>
            <a:ext cx="3291840"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687" y="1982686"/>
            <a:ext cx="1985501" cy="163803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1662" y="3838575"/>
            <a:ext cx="857250" cy="8572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V="1">
            <a:off x="5523706" y="2696799"/>
            <a:ext cx="857250" cy="857250"/>
          </a:xfrm>
          <a:prstGeom prst="rect">
            <a:avLst/>
          </a:prstGeom>
        </p:spPr>
      </p:pic>
    </p:spTree>
    <p:extLst>
      <p:ext uri="{BB962C8B-B14F-4D97-AF65-F5344CB8AC3E}">
        <p14:creationId xmlns:p14="http://schemas.microsoft.com/office/powerpoint/2010/main" val="972555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2400" dirty="0">
                <a:ea typeface="Calibri" panose="020F0502020204030204" pitchFamily="34" charset="0"/>
              </a:rPr>
              <a:t>Email Configuration Methods</a:t>
            </a:r>
          </a:p>
        </p:txBody>
      </p:sp>
      <p:sp>
        <p:nvSpPr>
          <p:cNvPr id="16387" name="Content Placeholder 2"/>
          <p:cNvSpPr>
            <a:spLocks noGrp="1"/>
          </p:cNvSpPr>
          <p:nvPr>
            <p:ph idx="1"/>
          </p:nvPr>
        </p:nvSpPr>
        <p:spPr>
          <a:xfrm>
            <a:off x="914400" y="2057400"/>
            <a:ext cx="8229600" cy="2139950"/>
          </a:xfrm>
        </p:spPr>
        <p:txBody>
          <a:bodyPr/>
          <a:lstStyle/>
          <a:p>
            <a:pPr marL="0" indent="0">
              <a:buClr>
                <a:srgbClr val="009DDC"/>
              </a:buClr>
              <a:buFontTx/>
              <a:buNone/>
            </a:pPr>
            <a:r>
              <a:rPr lang="en-US" altLang="en-US" sz="1600" b="1" dirty="0"/>
              <a:t>Email can be configured to synch with many different system including:</a:t>
            </a:r>
          </a:p>
          <a:p>
            <a:pPr lvl="1">
              <a:buClr>
                <a:srgbClr val="009DDC"/>
              </a:buClr>
              <a:buFont typeface="Wingdings" panose="05000000000000000000" pitchFamily="2" charset="2"/>
              <a:buChar char="§"/>
            </a:pPr>
            <a:r>
              <a:rPr lang="en-US" altLang="en-US" sz="1400" dirty="0"/>
              <a:t>Yahoo! Mail</a:t>
            </a:r>
          </a:p>
          <a:p>
            <a:pPr lvl="1">
              <a:buClr>
                <a:srgbClr val="009DDC"/>
              </a:buClr>
              <a:buFont typeface="Wingdings" panose="05000000000000000000" pitchFamily="2" charset="2"/>
              <a:buChar char="§"/>
            </a:pPr>
            <a:r>
              <a:rPr lang="en-US" altLang="en-US" sz="1400" dirty="0"/>
              <a:t>Microsoft Exchange</a:t>
            </a:r>
          </a:p>
          <a:p>
            <a:pPr lvl="1">
              <a:buClr>
                <a:srgbClr val="009DDC"/>
              </a:buClr>
              <a:buFont typeface="Wingdings" panose="05000000000000000000" pitchFamily="2" charset="2"/>
              <a:buChar char="§"/>
            </a:pPr>
            <a:r>
              <a:rPr lang="en-US" altLang="en-US" sz="1400" dirty="0"/>
              <a:t>Windows Live</a:t>
            </a:r>
          </a:p>
          <a:p>
            <a:pPr lvl="1">
              <a:buClr>
                <a:srgbClr val="009DDC"/>
              </a:buClr>
              <a:buFont typeface="Wingdings" panose="05000000000000000000" pitchFamily="2" charset="2"/>
              <a:buChar char="§"/>
            </a:pPr>
            <a:r>
              <a:rPr lang="en-US" altLang="en-US" sz="1400" dirty="0"/>
              <a:t>Gmail</a:t>
            </a:r>
          </a:p>
          <a:p>
            <a:pPr lvl="1">
              <a:buClr>
                <a:srgbClr val="009DDC"/>
              </a:buClr>
              <a:buFont typeface="Wingdings" panose="05000000000000000000" pitchFamily="2" charset="2"/>
              <a:buChar char="§"/>
            </a:pPr>
            <a:r>
              <a:rPr lang="en-US" altLang="en-US" sz="1400" dirty="0"/>
              <a:t>Hotmail</a:t>
            </a:r>
            <a:endParaRPr lang="en-US" altLang="en-US" sz="1400" i="1" dirty="0"/>
          </a:p>
          <a:p>
            <a:pPr lvl="1">
              <a:buClr>
                <a:srgbClr val="009DDC"/>
              </a:buClr>
              <a:buFont typeface="Wingdings" panose="05000000000000000000" pitchFamily="2" charset="2"/>
              <a:buChar char="§"/>
            </a:pPr>
            <a:endParaRPr lang="en-US" altLang="en-US" sz="1600" b="1"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235" y="3741738"/>
            <a:ext cx="1557531" cy="25816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443" y="4197350"/>
            <a:ext cx="943113" cy="581025"/>
          </a:xfrm>
          <a:prstGeom prst="rect">
            <a:avLst/>
          </a:prstGeom>
        </p:spPr>
      </p:pic>
    </p:spTree>
    <p:extLst>
      <p:ext uri="{BB962C8B-B14F-4D97-AF65-F5344CB8AC3E}">
        <p14:creationId xmlns:p14="http://schemas.microsoft.com/office/powerpoint/2010/main" val="3167421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a:latin typeface="Calibri" pitchFamily="34" charset="0"/>
                <a:cs typeface="Calibri" pitchFamily="34" charset="0"/>
              </a:rPr>
              <a:t>Email Server and Configuration Settings</a:t>
            </a:r>
          </a:p>
        </p:txBody>
      </p:sp>
      <p:graphicFrame>
        <p:nvGraphicFramePr>
          <p:cNvPr id="102423" name="Group 23"/>
          <p:cNvGraphicFramePr>
            <a:graphicFrameLocks noGrp="1"/>
          </p:cNvGraphicFramePr>
          <p:nvPr>
            <p:extLst>
              <p:ext uri="{D42A27DB-BD31-4B8C-83A1-F6EECF244321}">
                <p14:modId xmlns:p14="http://schemas.microsoft.com/office/powerpoint/2010/main" val="1728580282"/>
              </p:ext>
            </p:extLst>
          </p:nvPr>
        </p:nvGraphicFramePr>
        <p:xfrm>
          <a:off x="952500" y="1676400"/>
          <a:ext cx="7239000" cy="1898904"/>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Server Information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Protocol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POP3</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IMAP4</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Security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SSL</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TLS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Ports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Different servers might use different ports for incoming and outgoing mail.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Depends on protocols used.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3892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 VPN Connections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 y="1752600"/>
            <a:ext cx="7858125" cy="4362450"/>
          </a:xfrm>
          <a:prstGeom prst="rect">
            <a:avLst/>
          </a:prstGeom>
        </p:spPr>
      </p:pic>
    </p:spTree>
    <p:extLst>
      <p:ext uri="{BB962C8B-B14F-4D97-AF65-F5344CB8AC3E}">
        <p14:creationId xmlns:p14="http://schemas.microsoft.com/office/powerpoint/2010/main" val="2390098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 VPN Connections (Cont.)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404" y="2057400"/>
            <a:ext cx="2285999" cy="3429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242" y="2038350"/>
            <a:ext cx="2285999" cy="3429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080" y="2057400"/>
            <a:ext cx="2285999" cy="3429000"/>
          </a:xfrm>
          <a:prstGeom prst="rect">
            <a:avLst/>
          </a:prstGeom>
        </p:spPr>
      </p:pic>
    </p:spTree>
    <p:extLst>
      <p:ext uri="{BB962C8B-B14F-4D97-AF65-F5344CB8AC3E}">
        <p14:creationId xmlns:p14="http://schemas.microsoft.com/office/powerpoint/2010/main" val="3875701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 VPN Connections (Cont.)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93" y="1600200"/>
            <a:ext cx="2447010" cy="43502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735" y="1600200"/>
            <a:ext cx="2440394" cy="433847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225" y="1600200"/>
            <a:ext cx="2440394" cy="4338478"/>
          </a:xfrm>
          <a:prstGeom prst="rect">
            <a:avLst/>
          </a:prstGeom>
        </p:spPr>
      </p:pic>
    </p:spTree>
    <p:extLst>
      <p:ext uri="{BB962C8B-B14F-4D97-AF65-F5344CB8AC3E}">
        <p14:creationId xmlns:p14="http://schemas.microsoft.com/office/powerpoint/2010/main" val="3827169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400" dirty="0">
                <a:ea typeface="Calibri" panose="020F0502020204030204" pitchFamily="34" charset="0"/>
              </a:rPr>
              <a:t>Data Synchronization</a:t>
            </a:r>
          </a:p>
        </p:txBody>
      </p:sp>
      <p:pic>
        <p:nvPicPr>
          <p:cNvPr id="143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825" y="2459038"/>
            <a:ext cx="3322638"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0" name="Straight Connector 5"/>
          <p:cNvCxnSpPr>
            <a:cxnSpLocks noChangeShapeType="1"/>
          </p:cNvCxnSpPr>
          <p:nvPr/>
        </p:nvCxnSpPr>
        <p:spPr bwMode="auto">
          <a:xfrm>
            <a:off x="3130550" y="3705225"/>
            <a:ext cx="2362200" cy="0"/>
          </a:xfrm>
          <a:prstGeom prst="line">
            <a:avLst/>
          </a:prstGeom>
          <a:noFill/>
          <a:ln w="19050" algn="ctr">
            <a:solidFill>
              <a:schemeClr val="tx1"/>
            </a:solidFill>
            <a:round/>
            <a:headEnd/>
            <a:tailEnd type="triangle" w="med" len="med"/>
          </a:ln>
        </p:spPr>
      </p:cxnSp>
      <p:pic>
        <p:nvPicPr>
          <p:cNvPr id="14341" name="Picture 2" descr="D:\A+\new icons\laptop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2678113"/>
            <a:ext cx="30003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108450" y="3656013"/>
            <a:ext cx="119063" cy="1190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343" name="Picture 4" descr="D:\A+\new icons\syn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2514600"/>
            <a:ext cx="12874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669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to Synchronize</a:t>
            </a:r>
          </a:p>
        </p:txBody>
      </p:sp>
      <p:sp>
        <p:nvSpPr>
          <p:cNvPr id="3" name="Content Placeholder 2"/>
          <p:cNvSpPr>
            <a:spLocks noGrp="1"/>
          </p:cNvSpPr>
          <p:nvPr>
            <p:ph idx="1"/>
          </p:nvPr>
        </p:nvSpPr>
        <p:spPr>
          <a:xfrm>
            <a:off x="896510" y="1652452"/>
            <a:ext cx="2690365" cy="3572693"/>
          </a:xfrm>
        </p:spPr>
        <p:txBody>
          <a:bodyPr/>
          <a:lstStyle/>
          <a:p>
            <a:r>
              <a:rPr lang="en-US" dirty="0"/>
              <a:t>Contacts</a:t>
            </a:r>
          </a:p>
          <a:p>
            <a:r>
              <a:rPr lang="en-US" dirty="0"/>
              <a:t>Programs</a:t>
            </a:r>
          </a:p>
          <a:p>
            <a:r>
              <a:rPr lang="en-US" dirty="0"/>
              <a:t>Email</a:t>
            </a:r>
          </a:p>
          <a:p>
            <a:r>
              <a:rPr lang="en-US" dirty="0"/>
              <a:t>Pictures</a:t>
            </a:r>
          </a:p>
          <a:p>
            <a:r>
              <a:rPr lang="en-US" dirty="0"/>
              <a:t>Music</a:t>
            </a:r>
          </a:p>
          <a:p>
            <a:r>
              <a:rPr lang="en-US" dirty="0"/>
              <a:t>Videos</a:t>
            </a:r>
          </a:p>
          <a:p>
            <a:r>
              <a:rPr lang="en-US" dirty="0"/>
              <a:t>Calendar</a:t>
            </a:r>
          </a:p>
          <a:p>
            <a:r>
              <a:rPr lang="en-US" dirty="0"/>
              <a:t>Bookmarks</a:t>
            </a:r>
          </a:p>
          <a:p>
            <a:r>
              <a:rPr lang="en-US" dirty="0"/>
              <a:t>Documents</a:t>
            </a:r>
          </a:p>
          <a:p>
            <a:r>
              <a:rPr lang="en-US" dirty="0"/>
              <a:t>Location data</a:t>
            </a:r>
          </a:p>
          <a:p>
            <a:r>
              <a:rPr lang="en-US" dirty="0"/>
              <a:t>Social media data</a:t>
            </a:r>
          </a:p>
          <a:p>
            <a:r>
              <a:rPr lang="en-US" dirty="0"/>
              <a:t>eBooks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57" y="2587009"/>
            <a:ext cx="2251075" cy="16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A+\new icons\laptop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945" y="2690189"/>
            <a:ext cx="2136729" cy="14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D:\A+\new icons\syn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388" y="2958097"/>
            <a:ext cx="12874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51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General Laptop Support</a:t>
            </a:r>
          </a:p>
        </p:txBody>
      </p:sp>
      <p:sp>
        <p:nvSpPr>
          <p:cNvPr id="3" name="Content Placeholder 2"/>
          <p:cNvSpPr>
            <a:spLocks noGrp="1"/>
          </p:cNvSpPr>
          <p:nvPr>
            <p:ph idx="1"/>
          </p:nvPr>
        </p:nvSpPr>
        <p:spPr>
          <a:xfrm>
            <a:off x="762000" y="1676400"/>
            <a:ext cx="8229600" cy="2368550"/>
          </a:xfrm>
        </p:spPr>
        <p:txBody>
          <a:bodyPr/>
          <a:lstStyle/>
          <a:p>
            <a:r>
              <a:rPr lang="en-US" dirty="0"/>
              <a:t>Verify adequate cooling mechanisms.</a:t>
            </a:r>
          </a:p>
          <a:p>
            <a:r>
              <a:rPr lang="en-US" dirty="0"/>
              <a:t>Check warranty restrictions and guidelines before attempting to service a laptop.</a:t>
            </a:r>
          </a:p>
          <a:p>
            <a:r>
              <a:rPr lang="en-US" dirty="0"/>
              <a:t>Be careful with the wires that pass through the laptop’s hinges.</a:t>
            </a:r>
          </a:p>
        </p:txBody>
      </p:sp>
      <p:pic>
        <p:nvPicPr>
          <p:cNvPr id="4" name="Picture 1029" descr="C:\WIP\A+\photos\Lap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258" y="3581400"/>
            <a:ext cx="4937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62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Synchronization Methods</a:t>
            </a:r>
          </a:p>
        </p:txBody>
      </p:sp>
      <p:sp>
        <p:nvSpPr>
          <p:cNvPr id="3" name="Content Placeholder 2"/>
          <p:cNvSpPr>
            <a:spLocks noGrp="1"/>
          </p:cNvSpPr>
          <p:nvPr>
            <p:ph idx="1"/>
          </p:nvPr>
        </p:nvSpPr>
        <p:spPr>
          <a:xfrm>
            <a:off x="685800" y="1495788"/>
            <a:ext cx="3733800" cy="3892550"/>
          </a:xfrm>
        </p:spPr>
        <p:txBody>
          <a:bodyPr/>
          <a:lstStyle/>
          <a:p>
            <a:r>
              <a:rPr lang="en-US" dirty="0"/>
              <a:t>EAS</a:t>
            </a:r>
          </a:p>
          <a:p>
            <a:pPr lvl="1"/>
            <a:r>
              <a:rPr lang="en-US" dirty="0"/>
              <a:t>Exchange ActiveSync</a:t>
            </a:r>
          </a:p>
          <a:p>
            <a:pPr lvl="1"/>
            <a:r>
              <a:rPr lang="en-US" dirty="0"/>
              <a:t>Connect to Exchange server</a:t>
            </a:r>
          </a:p>
          <a:p>
            <a:pPr lvl="1"/>
            <a:r>
              <a:rPr lang="en-US" dirty="0"/>
              <a:t>Access email, calendars, and contacts</a:t>
            </a:r>
          </a:p>
          <a:p>
            <a:r>
              <a:rPr lang="en-US" dirty="0"/>
              <a:t>Cloud services</a:t>
            </a:r>
          </a:p>
          <a:p>
            <a:pPr lvl="1"/>
            <a:r>
              <a:rPr lang="en-US" dirty="0"/>
              <a:t>iCloud</a:t>
            </a:r>
          </a:p>
          <a:p>
            <a:pPr lvl="1"/>
            <a:r>
              <a:rPr lang="en-US" dirty="0"/>
              <a:t>OneDrive</a:t>
            </a:r>
          </a:p>
          <a:p>
            <a:pPr lvl="1"/>
            <a:r>
              <a:rPr lang="en-US" dirty="0"/>
              <a:t>Google Drive</a:t>
            </a:r>
          </a:p>
          <a:p>
            <a:r>
              <a:rPr lang="en-US" dirty="0"/>
              <a:t>Subscription services</a:t>
            </a:r>
          </a:p>
          <a:p>
            <a:pPr lvl="1"/>
            <a:r>
              <a:rPr lang="en-US" dirty="0"/>
              <a:t>Dropbox</a:t>
            </a:r>
          </a:p>
          <a:p>
            <a:pPr lvl="1"/>
            <a:r>
              <a:rPr lang="en-US" dirty="0"/>
              <a:t>iTunes</a:t>
            </a:r>
          </a:p>
          <a:p>
            <a:r>
              <a:rPr lang="en-US" dirty="0"/>
              <a:t>Online storage services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57" y="2587009"/>
            <a:ext cx="2251075" cy="16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A+\new icons\laptop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945" y="2690189"/>
            <a:ext cx="2136729" cy="14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A+\new icons\syn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388" y="2958097"/>
            <a:ext cx="12874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806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2400" dirty="0">
                <a:ea typeface="Calibri" panose="020F0502020204030204" pitchFamily="34" charset="0"/>
              </a:rPr>
              <a:t>Data Synchronization Requirements</a:t>
            </a:r>
          </a:p>
        </p:txBody>
      </p:sp>
      <p:sp>
        <p:nvSpPr>
          <p:cNvPr id="15363" name="Content Placeholder 2"/>
          <p:cNvSpPr>
            <a:spLocks noGrp="1"/>
          </p:cNvSpPr>
          <p:nvPr>
            <p:ph idx="1"/>
          </p:nvPr>
        </p:nvSpPr>
        <p:spPr>
          <a:xfrm>
            <a:off x="985838" y="1676400"/>
            <a:ext cx="6862762" cy="2541550"/>
          </a:xfrm>
        </p:spPr>
        <p:txBody>
          <a:bodyPr/>
          <a:lstStyle/>
          <a:p>
            <a:pPr>
              <a:buClr>
                <a:srgbClr val="009DDC"/>
              </a:buClr>
              <a:buFont typeface="Wingdings" panose="05000000000000000000" pitchFamily="2" charset="2"/>
              <a:buChar char="§"/>
            </a:pPr>
            <a:r>
              <a:rPr lang="en-US" altLang="en-US" sz="1600" b="1" dirty="0"/>
              <a:t>You might need a specific system account.</a:t>
            </a:r>
          </a:p>
          <a:p>
            <a:pPr>
              <a:buClr>
                <a:srgbClr val="009DDC"/>
              </a:buClr>
              <a:buFont typeface="Wingdings" panose="05000000000000000000" pitchFamily="2" charset="2"/>
              <a:buChar char="§"/>
            </a:pPr>
            <a:r>
              <a:rPr lang="en-US" altLang="en-US" sz="1600" b="1" dirty="0"/>
              <a:t>You might need an email account.</a:t>
            </a:r>
          </a:p>
          <a:p>
            <a:pPr>
              <a:buClr>
                <a:srgbClr val="009DDC"/>
              </a:buClr>
              <a:buFont typeface="Wingdings" panose="05000000000000000000" pitchFamily="2" charset="2"/>
              <a:buChar char="§"/>
            </a:pPr>
            <a:r>
              <a:rPr lang="en-US" altLang="en-US" sz="1600" b="1" dirty="0"/>
              <a:t>If using Exchange, control may be given to the Admin.</a:t>
            </a:r>
          </a:p>
          <a:p>
            <a:pPr>
              <a:buClr>
                <a:srgbClr val="009DDC"/>
              </a:buClr>
              <a:buFont typeface="Wingdings" panose="05000000000000000000" pitchFamily="2" charset="2"/>
              <a:buChar char="§"/>
            </a:pPr>
            <a:r>
              <a:rPr lang="en-US" altLang="en-US" sz="1600" b="1" dirty="0"/>
              <a:t>Organizations may have specific requirements.</a:t>
            </a:r>
          </a:p>
          <a:p>
            <a:pPr>
              <a:buClr>
                <a:srgbClr val="009DDC"/>
              </a:buClr>
              <a:buFont typeface="Wingdings" panose="05000000000000000000" pitchFamily="2" charset="2"/>
              <a:buChar char="§"/>
            </a:pPr>
            <a:r>
              <a:rPr lang="en-US" altLang="en-US" sz="1600" b="1" dirty="0"/>
              <a:t>Certain devices might require additional software.</a:t>
            </a:r>
          </a:p>
          <a:p>
            <a:r>
              <a:rPr lang="en-US" altLang="en-US" dirty="0"/>
              <a:t>Certain devices might require using specific network protocols to enable synchronization.</a:t>
            </a:r>
          </a:p>
          <a:p>
            <a:r>
              <a:rPr lang="en-US" altLang="en-US" dirty="0"/>
              <a:t>The device may need to authenticate a service, not just vice versa.</a:t>
            </a:r>
            <a:endParaRPr lang="en-US" altLang="en-US"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5508" y="4697420"/>
            <a:ext cx="2251075" cy="16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A+\new icons\laptop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496" y="4800600"/>
            <a:ext cx="2136729" cy="14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A+\new icons\syn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939" y="5068508"/>
            <a:ext cx="12874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80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cs typeface="Calibri" pitchFamily="34" charset="0"/>
              </a:rPr>
              <a:t>Handling and Maintenance </a:t>
            </a:r>
            <a:r>
              <a:rPr lang="en-US" sz="2400" b="1" i="0" dirty="0">
                <a:latin typeface="Calibri" pitchFamily="34" charset="0"/>
                <a:cs typeface="Calibri" pitchFamily="34" charset="0"/>
              </a:rPr>
              <a:t>Techniques</a:t>
            </a:r>
          </a:p>
        </p:txBody>
      </p:sp>
      <p:graphicFrame>
        <p:nvGraphicFramePr>
          <p:cNvPr id="102423" name="Group 23"/>
          <p:cNvGraphicFramePr>
            <a:graphicFrameLocks noGrp="1"/>
          </p:cNvGraphicFramePr>
          <p:nvPr>
            <p:extLst>
              <p:ext uri="{D42A27DB-BD31-4B8C-83A1-F6EECF244321}">
                <p14:modId xmlns:p14="http://schemas.microsoft.com/office/powerpoint/2010/main" val="1251308554"/>
              </p:ext>
            </p:extLst>
          </p:nvPr>
        </p:nvGraphicFramePr>
        <p:xfrm>
          <a:off x="952500" y="1676400"/>
          <a:ext cx="7239000" cy="3154680"/>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Technique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Handling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lvl="0" indent="-171450">
                        <a:buClr>
                          <a:srgbClr val="0070C0"/>
                        </a:buClr>
                        <a:buFont typeface="Wingdings" panose="05000000000000000000" pitchFamily="2" charset="2"/>
                        <a:buChar char="§"/>
                      </a:pPr>
                      <a:r>
                        <a:rPr lang="en-US" sz="1100" dirty="0"/>
                        <a:t>Avoid placing mobile devices in pockets where they can be damaged when you sit.</a:t>
                      </a:r>
                    </a:p>
                    <a:p>
                      <a:pPr marL="171450" lvl="0" indent="-171450">
                        <a:buClr>
                          <a:srgbClr val="0070C0"/>
                        </a:buClr>
                        <a:buFont typeface="Wingdings" panose="05000000000000000000" pitchFamily="2" charset="2"/>
                        <a:buChar char="§"/>
                      </a:pPr>
                      <a:r>
                        <a:rPr lang="en-US" sz="1100" dirty="0"/>
                        <a:t>Avoid placing fingerprints on the screen and the screen protector as you apply the protective device.</a:t>
                      </a:r>
                    </a:p>
                    <a:p>
                      <a:pPr marL="171450" lvl="0" indent="-171450">
                        <a:buClr>
                          <a:srgbClr val="0070C0"/>
                        </a:buClr>
                        <a:buFont typeface="Wingdings" panose="05000000000000000000" pitchFamily="2" charset="2"/>
                        <a:buChar char="§"/>
                      </a:pPr>
                      <a:r>
                        <a:rPr lang="en-US" sz="1100" dirty="0"/>
                        <a:t>Avoid dropping mobile devices.</a:t>
                      </a:r>
                    </a:p>
                    <a:p>
                      <a:pPr marL="171450" lvl="0" indent="-171450">
                        <a:buClr>
                          <a:srgbClr val="0070C0"/>
                        </a:buClr>
                        <a:buFont typeface="Wingdings" panose="05000000000000000000" pitchFamily="2" charset="2"/>
                        <a:buChar char="§"/>
                      </a:pPr>
                      <a:r>
                        <a:rPr lang="en-US" sz="1100" dirty="0"/>
                        <a:t>Use protective cases whenever possible.</a:t>
                      </a:r>
                    </a:p>
                    <a:p>
                      <a:pPr marL="171450" lvl="0" indent="-171450">
                        <a:buClr>
                          <a:srgbClr val="0070C0"/>
                        </a:buClr>
                        <a:buFont typeface="Wingdings" panose="05000000000000000000" pitchFamily="2" charset="2"/>
                        <a:buChar char="§"/>
                      </a:pPr>
                      <a:r>
                        <a:rPr lang="en-US" sz="1100" dirty="0"/>
                        <a:t>Avoid temperature extremes.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Maintenance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lvl="0" indent="-171450">
                        <a:buClr>
                          <a:srgbClr val="00B0F0"/>
                        </a:buClr>
                        <a:buFont typeface="Wingdings" panose="05000000000000000000" pitchFamily="2" charset="2"/>
                        <a:buChar char="§"/>
                      </a:pPr>
                      <a:r>
                        <a:rPr lang="en-US" sz="1100" dirty="0"/>
                        <a:t>To help with laptop cooling, keep air ducts clear of dust and debris.</a:t>
                      </a:r>
                    </a:p>
                    <a:p>
                      <a:pPr marL="171450" lvl="0" indent="-171450">
                        <a:buClr>
                          <a:srgbClr val="00B0F0"/>
                        </a:buClr>
                        <a:buFont typeface="Wingdings" panose="05000000000000000000" pitchFamily="2" charset="2"/>
                        <a:buChar char="§"/>
                      </a:pPr>
                      <a:r>
                        <a:rPr lang="en-US" sz="1100" dirty="0"/>
                        <a:t>Follow manufacturer instructions for charging batteries.</a:t>
                      </a:r>
                    </a:p>
                    <a:p>
                      <a:pPr marL="171450" lvl="0" indent="-171450">
                        <a:buClr>
                          <a:srgbClr val="00B0F0"/>
                        </a:buClr>
                        <a:buFont typeface="Wingdings" panose="05000000000000000000" pitchFamily="2" charset="2"/>
                        <a:buChar char="§"/>
                      </a:pPr>
                      <a:r>
                        <a:rPr lang="en-US" sz="1100" dirty="0"/>
                        <a:t>Use approved battery chargers.</a:t>
                      </a:r>
                    </a:p>
                    <a:p>
                      <a:pPr marL="171450" lvl="0" indent="-171450">
                        <a:buClr>
                          <a:srgbClr val="00B0F0"/>
                        </a:buClr>
                        <a:buFont typeface="Wingdings" panose="05000000000000000000" pitchFamily="2" charset="2"/>
                        <a:buChar char="§"/>
                      </a:pPr>
                      <a:r>
                        <a:rPr lang="en-US" sz="1100" dirty="0"/>
                        <a:t>Never expose batteries to fire or water.</a:t>
                      </a:r>
                    </a:p>
                    <a:p>
                      <a:pPr marL="171450" lvl="0" indent="-171450">
                        <a:buClr>
                          <a:srgbClr val="00B0F0"/>
                        </a:buClr>
                        <a:buFont typeface="Wingdings" panose="05000000000000000000" pitchFamily="2" charset="2"/>
                        <a:buChar char="§"/>
                      </a:pPr>
                      <a:r>
                        <a:rPr lang="en-US" sz="1100" dirty="0"/>
                        <a:t>Do not drop, throw, or otherwise jolt batteries.</a:t>
                      </a:r>
                    </a:p>
                    <a:p>
                      <a:pPr marL="171450" lvl="0" indent="-171450">
                        <a:buClr>
                          <a:srgbClr val="00B0F0"/>
                        </a:buClr>
                        <a:buFont typeface="Wingdings" panose="05000000000000000000" pitchFamily="2" charset="2"/>
                        <a:buChar char="§"/>
                      </a:pPr>
                      <a:r>
                        <a:rPr lang="en-US" sz="1100" dirty="0"/>
                        <a:t>Use approved batteries for each device.</a:t>
                      </a:r>
                    </a:p>
                    <a:p>
                      <a:pPr marL="171450" lvl="0" indent="-171450">
                        <a:buClr>
                          <a:srgbClr val="00B0F0"/>
                        </a:buClr>
                        <a:buFont typeface="Wingdings" panose="05000000000000000000" pitchFamily="2" charset="2"/>
                        <a:buChar char="§"/>
                      </a:pPr>
                      <a:r>
                        <a:rPr lang="en-US" sz="1100" dirty="0"/>
                        <a:t>Use power management features to extend battery life.</a:t>
                      </a:r>
                    </a:p>
                    <a:p>
                      <a:pPr marL="171450" lvl="0" indent="-171450">
                        <a:buClr>
                          <a:srgbClr val="00B0F0"/>
                        </a:buClr>
                        <a:buFont typeface="Wingdings" panose="05000000000000000000" pitchFamily="2" charset="2"/>
                        <a:buChar char="§"/>
                      </a:pPr>
                      <a:r>
                        <a:rPr lang="en-US" sz="1100" dirty="0"/>
                        <a:t>When shipping or transporting devices, select a protective enclosure.</a:t>
                      </a:r>
                    </a:p>
                    <a:p>
                      <a:pPr marL="171450" lvl="0" indent="-171450">
                        <a:buClr>
                          <a:srgbClr val="00B0F0"/>
                        </a:buClr>
                        <a:buFont typeface="Wingdings" panose="05000000000000000000" pitchFamily="2" charset="2"/>
                        <a:buChar char="§"/>
                      </a:pPr>
                      <a:r>
                        <a:rPr lang="en-US" sz="1100" dirty="0"/>
                        <a:t>Avoid carrying devices by a corner.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9673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a:latin typeface="Calibri" pitchFamily="34" charset="0"/>
                <a:cs typeface="Calibri" pitchFamily="34" charset="0"/>
              </a:rPr>
              <a:t>Operating Environment Best Practices</a:t>
            </a:r>
          </a:p>
        </p:txBody>
      </p:sp>
      <p:graphicFrame>
        <p:nvGraphicFramePr>
          <p:cNvPr id="102423" name="Group 23"/>
          <p:cNvGraphicFramePr>
            <a:graphicFrameLocks noGrp="1"/>
          </p:cNvGraphicFramePr>
          <p:nvPr>
            <p:extLst>
              <p:ext uri="{D42A27DB-BD31-4B8C-83A1-F6EECF244321}">
                <p14:modId xmlns:p14="http://schemas.microsoft.com/office/powerpoint/2010/main" val="852373713"/>
              </p:ext>
            </p:extLst>
          </p:nvPr>
        </p:nvGraphicFramePr>
        <p:xfrm>
          <a:off x="952500" y="1600200"/>
          <a:ext cx="7239000" cy="4328160"/>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Environmental Factor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High temperature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Exposure to high temperatures can cause expansion within portable computing devices and compromise circuitry. High temperature can also lead to the failure of cooling systems to maintain adequate operating temperatures, leading to the overheating and failure of internal components such as the processor, video processor, and hard drive.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Rapid temperature fluctuation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Rapid changes in temperature, such as those seen when transporting a device from one climate to another, could result in condensation within the device. Devices should be allowed to come to room temperature before being powered on after a temperature change.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High humidity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Avoid operating in high humidity as condensation within the device may occur and promote corrosion. All manufacturers specify operating humidity levels. It is important to follow manufacturer operating procedures/guidelines at all times. Most systems can operate at high humidity without a problem, as long as there is no condensation (5% to 95% relative humidity, non-condensing).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Low humidity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ESD is more likely to occur in low-humidity environments ranging anywhere from 10% - 35% relative humidity.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RFI</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Erratic errors can occur when mobile devices are exposed to radio towers, two-way radios, cordless telephones, and microwave ovens. Moving the device further from such sources will help in resolving interference issues. Properly shielded cables for peripherals will also minimize the effects of RFI.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3385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2400" dirty="0">
                <a:ea typeface="Calibri" panose="020F0502020204030204" pitchFamily="34" charset="0"/>
              </a:rPr>
              <a:t>General Mobile Device Issues</a:t>
            </a:r>
          </a:p>
        </p:txBody>
      </p:sp>
      <p:sp>
        <p:nvSpPr>
          <p:cNvPr id="24579" name="Content Placeholder 2"/>
          <p:cNvSpPr>
            <a:spLocks noGrp="1"/>
          </p:cNvSpPr>
          <p:nvPr>
            <p:ph idx="1"/>
          </p:nvPr>
        </p:nvSpPr>
        <p:spPr>
          <a:xfrm>
            <a:off x="609600" y="2473325"/>
            <a:ext cx="4724400" cy="1911350"/>
          </a:xfrm>
        </p:spPr>
        <p:txBody>
          <a:bodyPr/>
          <a:lstStyle/>
          <a:p>
            <a:pPr>
              <a:buClr>
                <a:srgbClr val="009DDC"/>
              </a:buClr>
              <a:buFont typeface="Wingdings" panose="05000000000000000000" pitchFamily="2" charset="2"/>
              <a:buChar char="§"/>
            </a:pPr>
            <a:r>
              <a:rPr lang="en-US" altLang="en-US" sz="1600" b="1" dirty="0"/>
              <a:t>Display issues</a:t>
            </a:r>
          </a:p>
          <a:p>
            <a:pPr>
              <a:buClr>
                <a:srgbClr val="009DDC"/>
              </a:buClr>
              <a:buFont typeface="Wingdings" panose="05000000000000000000" pitchFamily="2" charset="2"/>
              <a:buChar char="§"/>
            </a:pPr>
            <a:r>
              <a:rPr lang="en-US" altLang="en-US" sz="1600" b="1" dirty="0"/>
              <a:t>Battery issues</a:t>
            </a:r>
          </a:p>
          <a:p>
            <a:pPr>
              <a:buClr>
                <a:srgbClr val="009DDC"/>
              </a:buClr>
              <a:buFont typeface="Wingdings" panose="05000000000000000000" pitchFamily="2" charset="2"/>
              <a:buChar char="§"/>
            </a:pPr>
            <a:r>
              <a:rPr lang="en-US" altLang="en-US" sz="1600" b="1" dirty="0"/>
              <a:t>Device temperature</a:t>
            </a:r>
          </a:p>
          <a:p>
            <a:pPr>
              <a:buClr>
                <a:srgbClr val="009DDC"/>
              </a:buClr>
              <a:buFont typeface="Wingdings" panose="05000000000000000000" pitchFamily="2" charset="2"/>
              <a:buChar char="§"/>
            </a:pPr>
            <a:r>
              <a:rPr lang="en-US" altLang="en-US" sz="1600" b="1" dirty="0"/>
              <a:t>Battery power issues</a:t>
            </a:r>
          </a:p>
          <a:p>
            <a:pPr>
              <a:buClr>
                <a:srgbClr val="009DDC"/>
              </a:buClr>
              <a:buFont typeface="Wingdings" panose="05000000000000000000" pitchFamily="2" charset="2"/>
              <a:buChar char="§"/>
            </a:pPr>
            <a:r>
              <a:rPr lang="en-US" altLang="en-US" sz="1600" b="1" dirty="0"/>
              <a:t>No power when connected to AC</a:t>
            </a:r>
          </a:p>
          <a:p>
            <a:pPr>
              <a:buClr>
                <a:srgbClr val="009DDC"/>
              </a:buClr>
              <a:buFont typeface="Wingdings" panose="05000000000000000000" pitchFamily="2" charset="2"/>
              <a:buChar char="§"/>
            </a:pPr>
            <a:r>
              <a:rPr lang="en-US" altLang="en-US" sz="1600" b="1" dirty="0"/>
              <a:t>Ghost cursor and pointer drift issues</a:t>
            </a:r>
          </a:p>
          <a:p>
            <a:pPr>
              <a:buClr>
                <a:srgbClr val="009DDC"/>
              </a:buClr>
              <a:buFont typeface="Wingdings" panose="05000000000000000000" pitchFamily="2" charset="2"/>
              <a:buChar char="§"/>
            </a:pPr>
            <a:endParaRPr lang="en-US" altLang="en-US" sz="1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2212" y="2952203"/>
            <a:ext cx="2251075" cy="16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A+\new icons\laptop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386" y="1447800"/>
            <a:ext cx="2136729" cy="14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8494" y="4720887"/>
            <a:ext cx="1445454" cy="1902822"/>
          </a:xfrm>
          <a:prstGeom prst="rect">
            <a:avLst/>
          </a:prstGeom>
        </p:spPr>
      </p:pic>
    </p:spTree>
    <p:extLst>
      <p:ext uri="{BB962C8B-B14F-4D97-AF65-F5344CB8AC3E}">
        <p14:creationId xmlns:p14="http://schemas.microsoft.com/office/powerpoint/2010/main" val="2052577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2400" dirty="0">
                <a:ea typeface="Calibri" panose="020F0502020204030204" pitchFamily="34" charset="0"/>
              </a:rPr>
              <a:t>Common Mobile Device Keypad Issues</a:t>
            </a:r>
          </a:p>
        </p:txBody>
      </p:sp>
      <p:sp>
        <p:nvSpPr>
          <p:cNvPr id="25603" name="Content Placeholder 2"/>
          <p:cNvSpPr>
            <a:spLocks noGrp="1"/>
          </p:cNvSpPr>
          <p:nvPr>
            <p:ph idx="1"/>
          </p:nvPr>
        </p:nvSpPr>
        <p:spPr>
          <a:xfrm>
            <a:off x="914400" y="1634332"/>
            <a:ext cx="8229600" cy="1911350"/>
          </a:xfrm>
        </p:spPr>
        <p:txBody>
          <a:bodyPr/>
          <a:lstStyle/>
          <a:p>
            <a:pPr>
              <a:buClr>
                <a:srgbClr val="009DDC"/>
              </a:buClr>
              <a:buFont typeface="Wingdings" panose="05000000000000000000" pitchFamily="2" charset="2"/>
              <a:buChar char="§"/>
            </a:pPr>
            <a:r>
              <a:rPr lang="en-US" altLang="en-US" sz="1600" b="1" dirty="0"/>
              <a:t>Nonstandard key placement</a:t>
            </a:r>
          </a:p>
          <a:p>
            <a:pPr>
              <a:buClr>
                <a:srgbClr val="009DDC"/>
              </a:buClr>
              <a:buFont typeface="Wingdings" panose="05000000000000000000" pitchFamily="2" charset="2"/>
              <a:buChar char="§"/>
            </a:pPr>
            <a:r>
              <a:rPr lang="en-US" altLang="en-US" sz="1600" b="1" dirty="0"/>
              <a:t>Function keys</a:t>
            </a:r>
          </a:p>
          <a:p>
            <a:pPr>
              <a:buClr>
                <a:srgbClr val="009DDC"/>
              </a:buClr>
              <a:buFont typeface="Wingdings" panose="05000000000000000000" pitchFamily="2" charset="2"/>
              <a:buChar char="§"/>
            </a:pPr>
            <a:r>
              <a:rPr lang="en-US" altLang="en-US" sz="1600" b="1" dirty="0"/>
              <a:t>Numeric keys</a:t>
            </a:r>
          </a:p>
          <a:p>
            <a:pPr>
              <a:buClr>
                <a:srgbClr val="009DDC"/>
              </a:buClr>
              <a:buFont typeface="Wingdings" panose="05000000000000000000" pitchFamily="2" charset="2"/>
              <a:buChar char="§"/>
            </a:pPr>
            <a:r>
              <a:rPr lang="en-US" altLang="en-US" sz="1600" b="1" dirty="0"/>
              <a:t>Sticking keys</a:t>
            </a:r>
          </a:p>
          <a:p>
            <a:pPr>
              <a:buClr>
                <a:srgbClr val="009DDC"/>
              </a:buClr>
              <a:buFont typeface="Wingdings" panose="05000000000000000000" pitchFamily="2" charset="2"/>
              <a:buChar char="§"/>
            </a:pPr>
            <a:r>
              <a:rPr lang="en-US" altLang="en-US" dirty="0"/>
              <a:t>Keyboard too small</a:t>
            </a:r>
          </a:p>
          <a:p>
            <a:pPr>
              <a:buClr>
                <a:srgbClr val="009DDC"/>
              </a:buClr>
              <a:buFont typeface="Wingdings" panose="05000000000000000000" pitchFamily="2" charset="2"/>
              <a:buChar char="§"/>
            </a:pPr>
            <a:r>
              <a:rPr lang="en-US" altLang="en-US" sz="1600" b="1" dirty="0"/>
              <a:t>Keyboard not responding</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962400" y="3124200"/>
            <a:ext cx="4038600" cy="269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605" name="Picture 2" descr="C:\Users\Alex Tong\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4702175"/>
            <a:ext cx="2190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026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Touch Screen Issues</a:t>
            </a:r>
          </a:p>
        </p:txBody>
      </p:sp>
      <p:sp>
        <p:nvSpPr>
          <p:cNvPr id="3" name="Content Placeholder 2"/>
          <p:cNvSpPr>
            <a:spLocks noGrp="1"/>
          </p:cNvSpPr>
          <p:nvPr>
            <p:ph idx="1"/>
          </p:nvPr>
        </p:nvSpPr>
        <p:spPr>
          <a:xfrm>
            <a:off x="957212" y="1688894"/>
            <a:ext cx="5943600" cy="2368550"/>
          </a:xfrm>
        </p:spPr>
        <p:txBody>
          <a:bodyPr/>
          <a:lstStyle/>
          <a:p>
            <a:r>
              <a:rPr lang="en-US" dirty="0"/>
              <a:t>Dirty</a:t>
            </a:r>
          </a:p>
          <a:p>
            <a:r>
              <a:rPr lang="en-US" dirty="0"/>
              <a:t>Touch not registering in the correct location</a:t>
            </a:r>
          </a:p>
          <a:p>
            <a:r>
              <a:rPr lang="en-US" dirty="0"/>
              <a:t>Damaged screen</a:t>
            </a:r>
          </a:p>
          <a:p>
            <a:r>
              <a:rPr lang="en-US" dirty="0"/>
              <a:t>Erratic behavior</a:t>
            </a:r>
          </a:p>
          <a:p>
            <a:r>
              <a:rPr lang="en-US" dirty="0"/>
              <a:t>Can’t see screen elements</a:t>
            </a:r>
          </a:p>
          <a:p>
            <a:r>
              <a:rPr lang="en-US" dirty="0"/>
              <a:t>User wearing gloves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2212" y="2024739"/>
            <a:ext cx="2251075" cy="16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494" y="3793423"/>
            <a:ext cx="1445454" cy="1902822"/>
          </a:xfrm>
          <a:prstGeom prst="rect">
            <a:avLst/>
          </a:prstGeom>
        </p:spPr>
      </p:pic>
    </p:spTree>
    <p:extLst>
      <p:ext uri="{BB962C8B-B14F-4D97-AF65-F5344CB8AC3E}">
        <p14:creationId xmlns:p14="http://schemas.microsoft.com/office/powerpoint/2010/main" val="1386673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2400" dirty="0">
                <a:ea typeface="Calibri" panose="020F0502020204030204" pitchFamily="34" charset="0"/>
              </a:rPr>
              <a:t>Common Wireless Connectivity Issues</a:t>
            </a:r>
          </a:p>
        </p:txBody>
      </p:sp>
      <p:sp>
        <p:nvSpPr>
          <p:cNvPr id="26627" name="Content Placeholder 2"/>
          <p:cNvSpPr>
            <a:spLocks noGrp="1"/>
          </p:cNvSpPr>
          <p:nvPr>
            <p:ph idx="1"/>
          </p:nvPr>
        </p:nvSpPr>
        <p:spPr>
          <a:xfrm>
            <a:off x="876300" y="1587980"/>
            <a:ext cx="5105400" cy="1682750"/>
          </a:xfrm>
        </p:spPr>
        <p:txBody>
          <a:bodyPr/>
          <a:lstStyle/>
          <a:p>
            <a:pPr>
              <a:buClr>
                <a:srgbClr val="009DDC"/>
              </a:buClr>
              <a:buFont typeface="Wingdings" panose="05000000000000000000" pitchFamily="2" charset="2"/>
              <a:buChar char="§"/>
            </a:pPr>
            <a:r>
              <a:rPr lang="en-US" altLang="en-US" sz="1600" b="1" dirty="0"/>
              <a:t>Intermittent wireless connectivity</a:t>
            </a:r>
          </a:p>
          <a:p>
            <a:pPr>
              <a:buClr>
                <a:srgbClr val="009DDC"/>
              </a:buClr>
              <a:buFont typeface="Wingdings" panose="05000000000000000000" pitchFamily="2" charset="2"/>
              <a:buChar char="§"/>
            </a:pPr>
            <a:r>
              <a:rPr lang="en-US" altLang="en-US" sz="1600" b="1" dirty="0"/>
              <a:t>No Bluetooth connectivity</a:t>
            </a:r>
          </a:p>
          <a:p>
            <a:pPr>
              <a:buClr>
                <a:srgbClr val="009DDC"/>
              </a:buClr>
              <a:buFont typeface="Wingdings" panose="05000000000000000000" pitchFamily="2" charset="2"/>
              <a:buChar char="§"/>
            </a:pPr>
            <a:r>
              <a:rPr lang="en-US" altLang="en-US" sz="1600" b="1" dirty="0"/>
              <a:t>No wireless connectivity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91000"/>
            <a:ext cx="2251075" cy="16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084414"/>
            <a:ext cx="1445454" cy="190282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3200400"/>
            <a:ext cx="1981200" cy="16002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6636" y="2704904"/>
            <a:ext cx="772478" cy="77247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2480" y="2704904"/>
            <a:ext cx="826009" cy="768097"/>
          </a:xfrm>
          <a:prstGeom prst="rect">
            <a:avLst/>
          </a:prstGeom>
        </p:spPr>
      </p:pic>
    </p:spTree>
    <p:extLst>
      <p:ext uri="{BB962C8B-B14F-4D97-AF65-F5344CB8AC3E}">
        <p14:creationId xmlns:p14="http://schemas.microsoft.com/office/powerpoint/2010/main" val="4185836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 Disassembly Best Practices</a:t>
            </a:r>
          </a:p>
        </p:txBody>
      </p:sp>
      <p:sp>
        <p:nvSpPr>
          <p:cNvPr id="3" name="Content Placeholder 2"/>
          <p:cNvSpPr>
            <a:spLocks noGrp="1"/>
          </p:cNvSpPr>
          <p:nvPr>
            <p:ph idx="1"/>
          </p:nvPr>
        </p:nvSpPr>
        <p:spPr>
          <a:xfrm>
            <a:off x="990600" y="1600200"/>
            <a:ext cx="7162800" cy="1454150"/>
          </a:xfrm>
        </p:spPr>
        <p:txBody>
          <a:bodyPr/>
          <a:lstStyle/>
          <a:p>
            <a:r>
              <a:rPr lang="en-US" dirty="0"/>
              <a:t>Document and label all cable and screw locations.</a:t>
            </a:r>
          </a:p>
          <a:p>
            <a:r>
              <a:rPr lang="en-US" dirty="0"/>
              <a:t>Organize parts as you remove them from the device.</a:t>
            </a:r>
          </a:p>
          <a:p>
            <a:r>
              <a:rPr lang="en-US" dirty="0"/>
              <a:t>Use manufacturer’s documentation to help locate components.</a:t>
            </a:r>
          </a:p>
          <a:p>
            <a:r>
              <a:rPr lang="en-US" dirty="0"/>
              <a:t>Use appropriate hand tools.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233" y="3657600"/>
            <a:ext cx="3595533" cy="2693179"/>
          </a:xfrm>
          <a:prstGeom prst="rect">
            <a:avLst/>
          </a:prstGeom>
        </p:spPr>
      </p:pic>
    </p:spTree>
    <p:extLst>
      <p:ext uri="{BB962C8B-B14F-4D97-AF65-F5344CB8AC3E}">
        <p14:creationId xmlns:p14="http://schemas.microsoft.com/office/powerpoint/2010/main" val="3651269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z="2400" b="1" i="0" dirty="0">
                <a:latin typeface="Calibri" pitchFamily="34" charset="0"/>
                <a:cs typeface="Calibri" pitchFamily="34" charset="0"/>
              </a:rPr>
              <a:t>Reflective Questions</a:t>
            </a:r>
          </a:p>
        </p:txBody>
      </p:sp>
      <p:sp>
        <p:nvSpPr>
          <p:cNvPr id="5123" name="Rectangle 3"/>
          <p:cNvSpPr>
            <a:spLocks noChangeArrowheads="1"/>
          </p:cNvSpPr>
          <p:nvPr/>
        </p:nvSpPr>
        <p:spPr bwMode="auto">
          <a:xfrm>
            <a:off x="457200" y="1143000"/>
            <a:ext cx="8229600" cy="5257800"/>
          </a:xfrm>
          <a:prstGeom prst="rect">
            <a:avLst/>
          </a:prstGeom>
          <a:noFill/>
          <a:ln>
            <a:noFill/>
          </a:ln>
          <a:extLst/>
        </p:spPr>
        <p:txBody>
          <a:bodyPr/>
          <a:lstStyle/>
          <a:p>
            <a:pPr marL="342900" indent="-342900">
              <a:spcBef>
                <a:spcPct val="20000"/>
              </a:spcBef>
              <a:buClr>
                <a:srgbClr val="009DDC"/>
              </a:buClr>
              <a:buFont typeface="+mj-lt"/>
              <a:buAutoNum type="arabicPeriod"/>
              <a:defRPr/>
            </a:pPr>
            <a:r>
              <a:rPr lang="en-US" sz="1600" b="1" dirty="0"/>
              <a:t>In your professional experience, have you supported mobile devices? If not, what kind of experience do you have with them? </a:t>
            </a:r>
            <a:br>
              <a:rPr lang="en-US" sz="1600" b="1" dirty="0"/>
            </a:br>
            <a:endParaRPr lang="en-US" sz="1600" b="1" dirty="0"/>
          </a:p>
          <a:p>
            <a:pPr marL="342900" indent="-342900">
              <a:spcBef>
                <a:spcPct val="20000"/>
              </a:spcBef>
              <a:buClr>
                <a:srgbClr val="009DDC"/>
              </a:buClr>
              <a:buFont typeface="+mj-lt"/>
              <a:buAutoNum type="arabicPeriod"/>
              <a:defRPr/>
            </a:pPr>
            <a:r>
              <a:rPr lang="en-US" sz="1600" b="1" dirty="0"/>
              <a:t>What type of technical support do you think will be expected of an A+ technician as mobile devices become even more prominent within the workplace?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Laptop Expansion Options</a:t>
            </a:r>
          </a:p>
        </p:txBody>
      </p:sp>
      <p:sp>
        <p:nvSpPr>
          <p:cNvPr id="3" name="Content Placeholder 2"/>
          <p:cNvSpPr>
            <a:spLocks noGrp="1"/>
          </p:cNvSpPr>
          <p:nvPr>
            <p:ph idx="1"/>
          </p:nvPr>
        </p:nvSpPr>
        <p:spPr>
          <a:xfrm>
            <a:off x="457200" y="1600200"/>
            <a:ext cx="8229600" cy="4800600"/>
          </a:xfrm>
        </p:spPr>
        <p:txBody>
          <a:bodyPr/>
          <a:lstStyle/>
          <a:p>
            <a:r>
              <a:rPr lang="en-US" dirty="0"/>
              <a:t>Laptop ports</a:t>
            </a:r>
          </a:p>
          <a:p>
            <a:pPr lvl="1"/>
            <a:r>
              <a:rPr lang="en-US" dirty="0"/>
              <a:t>USB: Usually 2 ports; may include eSATA in combination with USB</a:t>
            </a:r>
          </a:p>
          <a:p>
            <a:pPr lvl="1"/>
            <a:r>
              <a:rPr lang="en-US" dirty="0"/>
              <a:t>Thunderbolt: Typically found on Mac laptops</a:t>
            </a:r>
          </a:p>
          <a:p>
            <a:pPr lvl="1"/>
            <a:r>
              <a:rPr lang="en-US" dirty="0"/>
              <a:t>Ethernet</a:t>
            </a:r>
          </a:p>
          <a:p>
            <a:pPr lvl="1"/>
            <a:r>
              <a:rPr lang="en-US" dirty="0"/>
              <a:t>External monitor: Usually DisplayPort or HDMI</a:t>
            </a:r>
          </a:p>
          <a:p>
            <a:r>
              <a:rPr lang="en-US" dirty="0"/>
              <a:t>Optical drives</a:t>
            </a:r>
          </a:p>
          <a:p>
            <a:pPr lvl="1"/>
            <a:r>
              <a:rPr lang="en-US" dirty="0"/>
              <a:t>Internal drive</a:t>
            </a:r>
          </a:p>
          <a:p>
            <a:pPr lvl="1"/>
            <a:r>
              <a:rPr lang="en-US" dirty="0"/>
              <a:t>Shared network drive</a:t>
            </a:r>
          </a:p>
          <a:p>
            <a:pPr lvl="1"/>
            <a:r>
              <a:rPr lang="en-US" dirty="0"/>
              <a:t>External USB drive</a:t>
            </a:r>
          </a:p>
          <a:p>
            <a:r>
              <a:rPr lang="en-US" dirty="0"/>
              <a:t>USB adapters</a:t>
            </a:r>
          </a:p>
          <a:p>
            <a:pPr lvl="1"/>
            <a:r>
              <a:rPr lang="en-US" dirty="0"/>
              <a:t>USB to RJ-45</a:t>
            </a:r>
          </a:p>
          <a:p>
            <a:pPr lvl="1"/>
            <a:r>
              <a:rPr lang="en-US" dirty="0"/>
              <a:t>USB to Wi-Fi</a:t>
            </a:r>
          </a:p>
          <a:p>
            <a:pPr lvl="1"/>
            <a:r>
              <a:rPr lang="en-US" dirty="0"/>
              <a:t>USB to Bluetooth</a:t>
            </a:r>
          </a:p>
        </p:txBody>
      </p:sp>
      <p:pic>
        <p:nvPicPr>
          <p:cNvPr id="4" name="Picture 1029" descr="C:\WIP\A+\photos\Lap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730" y="3352800"/>
            <a:ext cx="4937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67"/>
          <p:cNvSpPr>
            <a:spLocks noChangeShapeType="1"/>
          </p:cNvSpPr>
          <p:nvPr/>
        </p:nvSpPr>
        <p:spPr bwMode="auto">
          <a:xfrm rot="5400000">
            <a:off x="6857089" y="5270152"/>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6" name="Rounded Rectangle 5"/>
          <p:cNvSpPr/>
          <p:nvPr/>
        </p:nvSpPr>
        <p:spPr>
          <a:xfrm>
            <a:off x="6372902" y="5409852"/>
            <a:ext cx="147637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USB ports</a:t>
            </a:r>
          </a:p>
        </p:txBody>
      </p:sp>
      <p:sp>
        <p:nvSpPr>
          <p:cNvPr id="7" name="AutoShape 303"/>
          <p:cNvSpPr>
            <a:spLocks/>
          </p:cNvSpPr>
          <p:nvPr/>
        </p:nvSpPr>
        <p:spPr bwMode="auto">
          <a:xfrm rot="16200000" flipH="1">
            <a:off x="7040727" y="4755284"/>
            <a:ext cx="131198" cy="400063"/>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8" name="Line 167"/>
          <p:cNvSpPr>
            <a:spLocks noChangeShapeType="1"/>
          </p:cNvSpPr>
          <p:nvPr/>
        </p:nvSpPr>
        <p:spPr bwMode="auto">
          <a:xfrm rot="5400000">
            <a:off x="7156241" y="4970810"/>
            <a:ext cx="453159"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9" name="Line 300"/>
          <p:cNvSpPr>
            <a:spLocks noChangeShapeType="1"/>
          </p:cNvSpPr>
          <p:nvPr/>
        </p:nvSpPr>
        <p:spPr bwMode="auto">
          <a:xfrm>
            <a:off x="7368354" y="5197390"/>
            <a:ext cx="774233"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0" name="Rounded Rectangle 9"/>
          <p:cNvSpPr/>
          <p:nvPr/>
        </p:nvSpPr>
        <p:spPr>
          <a:xfrm>
            <a:off x="7548640" y="5060071"/>
            <a:ext cx="147637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Network port</a:t>
            </a:r>
          </a:p>
        </p:txBody>
      </p:sp>
      <p:sp>
        <p:nvSpPr>
          <p:cNvPr id="13" name="Line 66"/>
          <p:cNvSpPr>
            <a:spLocks noChangeShapeType="1"/>
          </p:cNvSpPr>
          <p:nvPr/>
        </p:nvSpPr>
        <p:spPr bwMode="auto">
          <a:xfrm flipV="1">
            <a:off x="5562358" y="5230811"/>
            <a:ext cx="479425"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Rounded Rectangle 13"/>
          <p:cNvSpPr/>
          <p:nvPr/>
        </p:nvSpPr>
        <p:spPr>
          <a:xfrm>
            <a:off x="4332046" y="5497511"/>
            <a:ext cx="1476375"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Optical drive</a:t>
            </a:r>
          </a:p>
        </p:txBody>
      </p:sp>
    </p:spTree>
    <p:extLst>
      <p:ext uri="{BB962C8B-B14F-4D97-AF65-F5344CB8AC3E}">
        <p14:creationId xmlns:p14="http://schemas.microsoft.com/office/powerpoint/2010/main" val="391422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 Cards</a:t>
            </a:r>
          </a:p>
        </p:txBody>
      </p:sp>
      <p:sp>
        <p:nvSpPr>
          <p:cNvPr id="3" name="Content Placeholder 2"/>
          <p:cNvSpPr>
            <a:spLocks noGrp="1"/>
          </p:cNvSpPr>
          <p:nvPr>
            <p:ph idx="1"/>
          </p:nvPr>
        </p:nvSpPr>
        <p:spPr>
          <a:xfrm>
            <a:off x="838200" y="1600200"/>
            <a:ext cx="7772400" cy="1447800"/>
          </a:xfrm>
        </p:spPr>
        <p:txBody>
          <a:bodyPr/>
          <a:lstStyle/>
          <a:p>
            <a:r>
              <a:rPr lang="en-US" dirty="0"/>
              <a:t>Mobile expansion card developed by PCMCIA to replace PC cards.</a:t>
            </a:r>
          </a:p>
          <a:p>
            <a:r>
              <a:rPr lang="en-US" dirty="0"/>
              <a:t>Provides PCI Express and USB 2.0 connectivity.</a:t>
            </a:r>
          </a:p>
          <a:p>
            <a:r>
              <a:rPr lang="en-US" dirty="0"/>
              <a:t>34 mm or 54 mm wide.</a:t>
            </a:r>
          </a:p>
          <a:p>
            <a:r>
              <a:rPr lang="en-US" dirty="0"/>
              <a:t>Slots on side of laptop.</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505200"/>
            <a:ext cx="2466667" cy="1847619"/>
          </a:xfrm>
          <a:prstGeom prst="rect">
            <a:avLst/>
          </a:prstGeom>
        </p:spPr>
      </p:pic>
      <p:sp>
        <p:nvSpPr>
          <p:cNvPr id="5" name="Line 66"/>
          <p:cNvSpPr>
            <a:spLocks noChangeShapeType="1"/>
          </p:cNvSpPr>
          <p:nvPr/>
        </p:nvSpPr>
        <p:spPr bwMode="auto">
          <a:xfrm flipV="1">
            <a:off x="4964112" y="4610100"/>
            <a:ext cx="479425"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 name="Rounded Rectangle 5"/>
          <p:cNvSpPr/>
          <p:nvPr/>
        </p:nvSpPr>
        <p:spPr>
          <a:xfrm>
            <a:off x="3733800" y="4876800"/>
            <a:ext cx="1476375"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Express Card slot</a:t>
            </a:r>
          </a:p>
        </p:txBody>
      </p:sp>
    </p:spTree>
    <p:extLst>
      <p:ext uri="{BB962C8B-B14F-4D97-AF65-F5344CB8AC3E}">
        <p14:creationId xmlns:p14="http://schemas.microsoft.com/office/powerpoint/2010/main" val="107142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2400" dirty="0">
                <a:ea typeface="Calibri" panose="020F0502020204030204" pitchFamily="34" charset="0"/>
              </a:rPr>
              <a:t>Special Function Keys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2133600"/>
            <a:ext cx="4743450" cy="31623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003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801" y="1390095"/>
            <a:ext cx="3453939" cy="2310566"/>
          </a:xfrm>
          <a:prstGeom prst="rect">
            <a:avLst/>
          </a:prstGeom>
        </p:spPr>
      </p:pic>
      <p:sp>
        <p:nvSpPr>
          <p:cNvPr id="10244" name="Title 1"/>
          <p:cNvSpPr>
            <a:spLocks noGrp="1"/>
          </p:cNvSpPr>
          <p:nvPr>
            <p:ph type="title"/>
          </p:nvPr>
        </p:nvSpPr>
        <p:spPr/>
        <p:txBody>
          <a:bodyPr/>
          <a:lstStyle/>
          <a:p>
            <a:r>
              <a:rPr lang="en-US" altLang="en-US" sz="2400" dirty="0">
                <a:ea typeface="Calibri" panose="020F0502020204030204" pitchFamily="34" charset="0"/>
              </a:rPr>
              <a:t>Laptop Docking Solutions</a:t>
            </a:r>
          </a:p>
        </p:txBody>
      </p:sp>
      <p:sp>
        <p:nvSpPr>
          <p:cNvPr id="10245" name="Content Placeholder 2"/>
          <p:cNvSpPr>
            <a:spLocks noGrp="1"/>
          </p:cNvSpPr>
          <p:nvPr>
            <p:ph idx="1"/>
          </p:nvPr>
        </p:nvSpPr>
        <p:spPr>
          <a:xfrm>
            <a:off x="914400" y="2651076"/>
            <a:ext cx="3301195" cy="1471645"/>
          </a:xfrm>
        </p:spPr>
        <p:txBody>
          <a:bodyPr/>
          <a:lstStyle/>
          <a:p>
            <a:pPr>
              <a:buClr>
                <a:srgbClr val="009DDC"/>
              </a:buClr>
              <a:buFont typeface="Wingdings" panose="05000000000000000000" pitchFamily="2" charset="2"/>
              <a:buChar char="§"/>
            </a:pPr>
            <a:r>
              <a:rPr lang="en-US" altLang="en-US" sz="1600" b="1" dirty="0"/>
              <a:t>Docking station</a:t>
            </a:r>
          </a:p>
          <a:p>
            <a:pPr>
              <a:buClr>
                <a:srgbClr val="009DDC"/>
              </a:buClr>
              <a:buFont typeface="Wingdings" panose="05000000000000000000" pitchFamily="2" charset="2"/>
              <a:buChar char="§"/>
            </a:pPr>
            <a:r>
              <a:rPr lang="en-US" altLang="en-US" sz="1600" b="1" dirty="0"/>
              <a:t>Port replicator</a:t>
            </a:r>
          </a:p>
          <a:p>
            <a:pPr>
              <a:buClr>
                <a:srgbClr val="009DDC"/>
              </a:buClr>
              <a:buFont typeface="Wingdings" panose="05000000000000000000" pitchFamily="2" charset="2"/>
              <a:buChar char="§"/>
            </a:pPr>
            <a:r>
              <a:rPr lang="en-US" altLang="en-US" sz="1600" b="1" dirty="0"/>
              <a:t>Media/accessory bay</a:t>
            </a:r>
          </a:p>
        </p:txBody>
      </p:sp>
      <p:sp>
        <p:nvSpPr>
          <p:cNvPr id="10" name="Text Box 307"/>
          <p:cNvSpPr txBox="1">
            <a:spLocks noChangeArrowheads="1"/>
          </p:cNvSpPr>
          <p:nvPr/>
        </p:nvSpPr>
        <p:spPr bwMode="auto">
          <a:xfrm>
            <a:off x="5769439" y="3694877"/>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Docking station</a:t>
            </a:r>
          </a:p>
        </p:txBody>
      </p:sp>
      <p:sp>
        <p:nvSpPr>
          <p:cNvPr id="11" name="Text Box 307"/>
          <p:cNvSpPr txBox="1">
            <a:spLocks noChangeArrowheads="1"/>
          </p:cNvSpPr>
          <p:nvPr/>
        </p:nvSpPr>
        <p:spPr bwMode="auto">
          <a:xfrm>
            <a:off x="5731669" y="5689600"/>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Port replicator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010" y="3733800"/>
            <a:ext cx="3771523" cy="2832621"/>
          </a:xfrm>
          <a:prstGeom prst="rect">
            <a:avLst/>
          </a:prstGeom>
        </p:spPr>
      </p:pic>
    </p:spTree>
    <p:extLst>
      <p:ext uri="{BB962C8B-B14F-4D97-AF65-F5344CB8AC3E}">
        <p14:creationId xmlns:p14="http://schemas.microsoft.com/office/powerpoint/2010/main" val="312178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2400" dirty="0">
                <a:ea typeface="Calibri" panose="020F0502020204030204" pitchFamily="34" charset="0"/>
              </a:rPr>
              <a:t>Laptop Locks</a:t>
            </a:r>
          </a:p>
        </p:txBody>
      </p:sp>
      <p:pic>
        <p:nvPicPr>
          <p:cNvPr id="1126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39800"/>
            <a:ext cx="2489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371600"/>
            <a:ext cx="45466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079500" y="3836988"/>
            <a:ext cx="3797300" cy="2640012"/>
          </a:xfrm>
        </p:spPr>
      </p:pic>
    </p:spTree>
    <p:extLst>
      <p:ext uri="{BB962C8B-B14F-4D97-AF65-F5344CB8AC3E}">
        <p14:creationId xmlns:p14="http://schemas.microsoft.com/office/powerpoint/2010/main" val="236742160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7904</TotalTime>
  <Words>1725</Words>
  <Application>Microsoft Office PowerPoint</Application>
  <PresentationFormat>On-screen Show (4:3)</PresentationFormat>
  <Paragraphs>364</Paragraphs>
  <Slides>49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Arial Black</vt:lpstr>
      <vt:lpstr>Calibri</vt:lpstr>
      <vt:lpstr>Wingdings</vt:lpstr>
      <vt:lpstr>Default Design</vt:lpstr>
      <vt:lpstr>Supporting Mobile Digital Devices</vt:lpstr>
      <vt:lpstr>Laptops</vt:lpstr>
      <vt:lpstr>Laptop Hardware Components</vt:lpstr>
      <vt:lpstr>Guidelines for General Laptop Support</vt:lpstr>
      <vt:lpstr>External Laptop Expansion Options</vt:lpstr>
      <vt:lpstr>Express Cards</vt:lpstr>
      <vt:lpstr>Special Function Keys</vt:lpstr>
      <vt:lpstr>Laptop Docking Solutions</vt:lpstr>
      <vt:lpstr>Laptop Locks</vt:lpstr>
      <vt:lpstr>Interior Laptop Components</vt:lpstr>
      <vt:lpstr>Interior Laptop Components (Cont.)</vt:lpstr>
      <vt:lpstr>Types of Laptop Displays</vt:lpstr>
      <vt:lpstr>Laptop Display Components</vt:lpstr>
      <vt:lpstr>Mini-PCIe Cards</vt:lpstr>
      <vt:lpstr>Laptop Power Supplies and Batteries</vt:lpstr>
      <vt:lpstr>Auto-Switching and Fixed Input Power Supplies</vt:lpstr>
      <vt:lpstr>Laptop Cooling Considerations</vt:lpstr>
      <vt:lpstr>Tablets</vt:lpstr>
      <vt:lpstr>Smartphones</vt:lpstr>
      <vt:lpstr>Wearable Devices</vt:lpstr>
      <vt:lpstr>Phablets</vt:lpstr>
      <vt:lpstr>e-Readers</vt:lpstr>
      <vt:lpstr>Smart Cameras</vt:lpstr>
      <vt:lpstr>GPS</vt:lpstr>
      <vt:lpstr>Connection Types</vt:lpstr>
      <vt:lpstr>Accessories</vt:lpstr>
      <vt:lpstr>Radio Firmware</vt:lpstr>
      <vt:lpstr>IMEI and IMSI Numbers</vt:lpstr>
      <vt:lpstr>PRI, PRL, and Baseband Updates</vt:lpstr>
      <vt:lpstr>Network Configuration Settings</vt:lpstr>
      <vt:lpstr>Bluetooth Connectivity</vt:lpstr>
      <vt:lpstr>The Bluetooth Pairing Process</vt:lpstr>
      <vt:lpstr>Email Configuration Methods</vt:lpstr>
      <vt:lpstr>Email Server and Configuration Settings</vt:lpstr>
      <vt:lpstr>Mobile Device VPN Connections</vt:lpstr>
      <vt:lpstr>Mobile Device VPN Connections (Cont.)</vt:lpstr>
      <vt:lpstr>Mobile Device VPN Connections (Cont.)</vt:lpstr>
      <vt:lpstr>Data Synchronization</vt:lpstr>
      <vt:lpstr>Types of Data to Synchronize</vt:lpstr>
      <vt:lpstr>Data Synchronization Methods</vt:lpstr>
      <vt:lpstr>Data Synchronization Requirements</vt:lpstr>
      <vt:lpstr>Handling and Maintenance Techniques</vt:lpstr>
      <vt:lpstr>Operating Environment Best Practices</vt:lpstr>
      <vt:lpstr>General Mobile Device Issues</vt:lpstr>
      <vt:lpstr>Common Mobile Device Keypad Issues</vt:lpstr>
      <vt:lpstr>Common Touch Screen Issues</vt:lpstr>
      <vt:lpstr>Common Wireless Connectivity Issues</vt:lpstr>
      <vt:lpstr>Mobile Device Disassembly Best Practices</vt:lpstr>
      <vt:lpstr>Reflective Questions</vt:lpstr>
    </vt:vector>
  </TitlesOfParts>
  <Company>element 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OV-ILT Template –  Content Developer Section</dc:title>
  <dc:subject>Courseware Resource Supplement</dc:subject>
  <dc:creator>Isalgado</dc:creator>
  <dc:description>Version 1.6_x000d_
03.31.03</dc:description>
  <cp:lastModifiedBy>Tricia Murphy</cp:lastModifiedBy>
  <cp:revision>184</cp:revision>
  <dcterms:created xsi:type="dcterms:W3CDTF">2004-05-21T12:27:45Z</dcterms:created>
  <dcterms:modified xsi:type="dcterms:W3CDTF">2016-05-02T21:59:18Z</dcterms:modified>
  <cp:category>Templates</cp:category>
</cp:coreProperties>
</file>