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245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45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38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02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6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44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54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06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3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10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76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E7E6C-6E40-42E5-9E1B-42CFCCB4452C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0722C25-8E87-48B3-B759-D9F9016F8EC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3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4F728-D2B4-4EF0-9CD6-A75EE42A40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Guide to Subnetting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C8842-9100-4748-8518-D0B666CC85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1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Step 5:   </a:t>
            </a:r>
            <a:r>
              <a:rPr lang="en-US" sz="2400" dirty="0"/>
              <a:t>Now we have the IP Ranges, we must determine the valid IP addresses within the ranges. Excluding the </a:t>
            </a:r>
            <a:r>
              <a:rPr lang="en-US" sz="2400" u="sng" dirty="0"/>
              <a:t>Network ID</a:t>
            </a:r>
            <a:r>
              <a:rPr lang="en-US" sz="2400" dirty="0"/>
              <a:t> and </a:t>
            </a:r>
            <a:r>
              <a:rPr lang="en-US" sz="2400" u="sng" dirty="0"/>
              <a:t>Broadcast Address </a:t>
            </a:r>
            <a:r>
              <a:rPr lang="en-US" sz="2400" dirty="0"/>
              <a:t>for each subnet. </a:t>
            </a:r>
            <a:r>
              <a:rPr lang="en-US" dirty="0"/>
              <a:t>	                                                        IP Ranges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1		192.168.1.</a:t>
            </a:r>
            <a:r>
              <a:rPr lang="en-US" dirty="0">
                <a:solidFill>
                  <a:srgbClr val="00B0F0"/>
                </a:solidFill>
              </a:rPr>
              <a:t>0</a:t>
            </a:r>
            <a:r>
              <a:rPr lang="en-US" dirty="0">
                <a:solidFill>
                  <a:schemeClr val="accent1"/>
                </a:solidFill>
              </a:rPr>
              <a:t>  	</a:t>
            </a:r>
            <a:r>
              <a:rPr lang="en-US" dirty="0"/>
              <a:t>192.168.1.</a:t>
            </a:r>
            <a:r>
              <a:rPr lang="en-US" dirty="0">
                <a:solidFill>
                  <a:srgbClr val="00B050"/>
                </a:solidFill>
              </a:rPr>
              <a:t>31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2 	192.168.1.</a:t>
            </a:r>
            <a:r>
              <a:rPr lang="en-US" dirty="0">
                <a:solidFill>
                  <a:srgbClr val="00B0F0"/>
                </a:solidFill>
              </a:rPr>
              <a:t>32</a:t>
            </a: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/>
              <a:t>192.168.1.</a:t>
            </a:r>
            <a:r>
              <a:rPr lang="en-US" dirty="0">
                <a:solidFill>
                  <a:srgbClr val="00B050"/>
                </a:solidFill>
              </a:rPr>
              <a:t>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3 	192.168.1.</a:t>
            </a:r>
            <a:r>
              <a:rPr lang="en-US" dirty="0">
                <a:solidFill>
                  <a:srgbClr val="00B0F0"/>
                </a:solidFill>
              </a:rPr>
              <a:t>64</a:t>
            </a: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/>
              <a:t>192.168.1.</a:t>
            </a:r>
            <a:r>
              <a:rPr lang="en-US" dirty="0">
                <a:solidFill>
                  <a:srgbClr val="00B050"/>
                </a:solidFill>
              </a:rPr>
              <a:t>95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4 	192.168.1.</a:t>
            </a:r>
            <a:r>
              <a:rPr lang="en-US" dirty="0">
                <a:solidFill>
                  <a:srgbClr val="00B0F0"/>
                </a:solidFill>
              </a:rPr>
              <a:t>96</a:t>
            </a: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/>
              <a:t>192.168.1.</a:t>
            </a:r>
            <a:r>
              <a:rPr lang="en-US" dirty="0">
                <a:solidFill>
                  <a:srgbClr val="00B050"/>
                </a:solidFill>
              </a:rPr>
              <a:t>127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5 	192.168.1.</a:t>
            </a:r>
            <a:r>
              <a:rPr lang="en-US" dirty="0">
                <a:solidFill>
                  <a:srgbClr val="00B0F0"/>
                </a:solidFill>
              </a:rPr>
              <a:t>128</a:t>
            </a:r>
            <a:r>
              <a:rPr lang="en-US" dirty="0"/>
              <a:t> 	192.168.1.</a:t>
            </a:r>
            <a:r>
              <a:rPr lang="en-US" dirty="0">
                <a:solidFill>
                  <a:srgbClr val="00B050"/>
                </a:solidFill>
              </a:rPr>
              <a:t>159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6 	192.168.1.</a:t>
            </a:r>
            <a:r>
              <a:rPr lang="en-US" dirty="0">
                <a:solidFill>
                  <a:srgbClr val="00B0F0"/>
                </a:solidFill>
              </a:rPr>
              <a:t>160</a:t>
            </a: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/>
              <a:t>192.168.1.</a:t>
            </a:r>
            <a:r>
              <a:rPr lang="en-US" dirty="0">
                <a:solidFill>
                  <a:srgbClr val="00B050"/>
                </a:solidFill>
              </a:rPr>
              <a:t>191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7 	192.168.1.</a:t>
            </a:r>
            <a:r>
              <a:rPr lang="en-US" dirty="0">
                <a:solidFill>
                  <a:srgbClr val="00B0F0"/>
                </a:solidFill>
              </a:rPr>
              <a:t>192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</a:rPr>
              <a:t>	We cant use the first IPs because these are </a:t>
            </a:r>
            <a:r>
              <a:rPr lang="en-US" dirty="0">
                <a:solidFill>
                  <a:srgbClr val="00B0F0"/>
                </a:solidFill>
              </a:rPr>
              <a:t>Network ID</a:t>
            </a:r>
            <a:r>
              <a:rPr lang="en-US" dirty="0">
                <a:solidFill>
                  <a:schemeClr val="accent1"/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</a:rPr>
              <a:t>	We cant use the last IPs because these are </a:t>
            </a:r>
            <a:r>
              <a:rPr lang="en-US" dirty="0">
                <a:solidFill>
                  <a:srgbClr val="00B050"/>
                </a:solidFill>
              </a:rPr>
              <a:t>Broadcast IP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en-US" dirty="0"/>
              <a:t>So we use the ones in the middle </a:t>
            </a:r>
            <a:r>
              <a:rPr lang="en-US" dirty="0">
                <a:solidFill>
                  <a:srgbClr val="00B050"/>
                </a:solidFill>
              </a:rPr>
              <a:t>   </a:t>
            </a:r>
            <a:r>
              <a:rPr lang="en-US" dirty="0"/>
              <a:t>For Subnet1, the    valid IPs are  .1  to  .30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47DEC20-5E15-443A-BDD2-06C063D91D78}"/>
              </a:ext>
            </a:extLst>
          </p:cNvPr>
          <p:cNvCxnSpPr>
            <a:cxnSpLocks/>
          </p:cNvCxnSpPr>
          <p:nvPr/>
        </p:nvCxnSpPr>
        <p:spPr>
          <a:xfrm flipH="1" flipV="1">
            <a:off x="6400800" y="3346882"/>
            <a:ext cx="2796467" cy="2183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006FB50-9945-4CB4-BE11-2EB07E9B3D04}"/>
              </a:ext>
            </a:extLst>
          </p:cNvPr>
          <p:cNvCxnSpPr>
            <a:cxnSpLocks/>
          </p:cNvCxnSpPr>
          <p:nvPr/>
        </p:nvCxnSpPr>
        <p:spPr>
          <a:xfrm flipH="1" flipV="1">
            <a:off x="8282866" y="3346882"/>
            <a:ext cx="1624614" cy="2183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6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A4FAB-6191-43E2-BBF7-9771C458C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subnetting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A72BBE-7FD2-40C1-9248-D5C269F2F9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dirty="0"/>
              <a:t>Subnetting is the foundation underlying the expansion of both Local Networks &amp; the Internet in today’s world.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 dirty="0"/>
              <a:t>Subnetting has become essential knowledge for the Administrator of any network.</a:t>
            </a:r>
          </a:p>
        </p:txBody>
      </p:sp>
    </p:spTree>
    <p:extLst>
      <p:ext uri="{BB962C8B-B14F-4D97-AF65-F5344CB8AC3E}">
        <p14:creationId xmlns:p14="http://schemas.microsoft.com/office/powerpoint/2010/main" val="336259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9872-A267-4E10-B5C9-BA39E525C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Subnetting, subnets, subnet masks?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260B0C-272A-49B5-88D3-9AA573DE54D0}"/>
              </a:ext>
            </a:extLst>
          </p:cNvPr>
          <p:cNvSpPr txBox="1">
            <a:spLocks noChangeArrowheads="1"/>
          </p:cNvSpPr>
          <p:nvPr/>
        </p:nvSpPr>
        <p:spPr>
          <a:xfrm>
            <a:off x="1295400" y="2133600"/>
            <a:ext cx="9759454" cy="3304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/>
              <a:t>Subnetting, a subnet &amp; a subnet mask are all different.</a:t>
            </a:r>
          </a:p>
          <a:p>
            <a:r>
              <a:rPr lang="en-US" altLang="en-US" dirty="0"/>
              <a:t>In fact, the </a:t>
            </a:r>
            <a:r>
              <a:rPr lang="en-US" altLang="en-US" u="sng" dirty="0"/>
              <a:t>Subnetting</a:t>
            </a:r>
            <a:r>
              <a:rPr lang="en-US" altLang="en-US" dirty="0"/>
              <a:t> creates </a:t>
            </a:r>
            <a:r>
              <a:rPr lang="en-US" altLang="en-US" u="sng" dirty="0"/>
              <a:t>Subnets</a:t>
            </a:r>
            <a:r>
              <a:rPr lang="en-US" altLang="en-US" dirty="0"/>
              <a:t> &amp; is identified by the </a:t>
            </a:r>
            <a:r>
              <a:rPr lang="en-US" altLang="en-US" u="sng" dirty="0"/>
              <a:t>Subnet Masks</a:t>
            </a:r>
            <a:r>
              <a:rPr lang="en-US" altLang="en-US" dirty="0"/>
              <a:t>.</a:t>
            </a:r>
          </a:p>
          <a:p>
            <a:r>
              <a:rPr lang="en-US" altLang="en-US" dirty="0">
                <a:solidFill>
                  <a:srgbClr val="993300"/>
                </a:solidFill>
              </a:rPr>
              <a:t>Subnetting</a:t>
            </a:r>
            <a:r>
              <a:rPr lang="en-US" altLang="en-US" dirty="0"/>
              <a:t> is the process of dividing a network and its IP addresses into segments, each of which is called a </a:t>
            </a:r>
            <a:r>
              <a:rPr lang="en-US" altLang="en-US" dirty="0">
                <a:solidFill>
                  <a:srgbClr val="993300"/>
                </a:solidFill>
              </a:rPr>
              <a:t>subnetwork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993300"/>
                </a:solidFill>
              </a:rPr>
              <a:t>subnet</a:t>
            </a:r>
            <a:r>
              <a:rPr lang="en-US" altLang="en-US" dirty="0"/>
              <a:t>.</a:t>
            </a:r>
          </a:p>
          <a:p>
            <a:pPr marL="0" indent="0">
              <a:buNone/>
            </a:pPr>
            <a:r>
              <a:rPr lang="en-US" altLang="en-US" dirty="0"/>
              <a:t>         Subnet = Network = Broadcast Domain = VLAN </a:t>
            </a:r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974179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5704E-F819-4B95-B898-ED4240367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 masks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52804D-FB7A-4B7F-BBEA-A5088257E5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dirty="0">
                <a:solidFill>
                  <a:srgbClr val="993300"/>
                </a:solidFill>
              </a:rPr>
              <a:t>subnet mask</a:t>
            </a:r>
            <a:r>
              <a:rPr lang="en-US" altLang="en-US" dirty="0"/>
              <a:t> is the 32-bit number that the router uses to cover up the network address to show which bits are being used to identify the subnet.</a:t>
            </a:r>
          </a:p>
          <a:p>
            <a:pPr eaLnBrk="1" hangingPunct="1"/>
            <a:r>
              <a:rPr lang="en-US" altLang="en-US" dirty="0"/>
              <a:t>In other words, </a:t>
            </a:r>
            <a:r>
              <a:rPr lang="en-US" altLang="en-US" dirty="0">
                <a:solidFill>
                  <a:schemeClr val="accent1"/>
                </a:solidFill>
              </a:rPr>
              <a:t>subnet masks </a:t>
            </a:r>
            <a:r>
              <a:rPr lang="en-US" altLang="en-US" dirty="0"/>
              <a:t>help you identify the </a:t>
            </a:r>
            <a:r>
              <a:rPr lang="en-US" altLang="en-US" b="1" dirty="0"/>
              <a:t>network ID </a:t>
            </a:r>
            <a:r>
              <a:rPr lang="en-US" altLang="en-US" dirty="0"/>
              <a:t>portion and the </a:t>
            </a:r>
            <a:r>
              <a:rPr lang="en-US" altLang="en-US" b="1" dirty="0"/>
              <a:t>host </a:t>
            </a:r>
            <a:r>
              <a:rPr lang="en-US" altLang="en-US" dirty="0"/>
              <a:t>portion of an IP address. </a:t>
            </a:r>
          </a:p>
          <a:p>
            <a:pPr marL="0" indent="0" eaLnBrk="1" hangingPunct="1">
              <a:buNone/>
            </a:pPr>
            <a:r>
              <a:rPr lang="en-US" altLang="en-US" dirty="0"/>
              <a:t>               E.g.     	IP  Address 	192.168.  1  . 1</a:t>
            </a:r>
          </a:p>
          <a:p>
            <a:pPr marL="0" indent="0" eaLnBrk="1" hangingPunct="1">
              <a:buNone/>
            </a:pPr>
            <a:r>
              <a:rPr lang="en-US" altLang="en-US" dirty="0"/>
              <a:t>		</a:t>
            </a:r>
            <a:r>
              <a:rPr lang="en-US" altLang="en-US" dirty="0" err="1"/>
              <a:t>Subnetmask</a:t>
            </a:r>
            <a:r>
              <a:rPr lang="en-US" altLang="en-US" dirty="0"/>
              <a:t>	255.255.255. 0</a:t>
            </a:r>
          </a:p>
          <a:p>
            <a:pPr marL="0" indent="0" eaLnBrk="1" hangingPunct="1">
              <a:buNone/>
            </a:pPr>
            <a:r>
              <a:rPr lang="en-US" altLang="en-US" dirty="0"/>
              <a:t>				network ID    host</a:t>
            </a:r>
            <a:endParaRPr lang="en-AU" alt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454AC0-6FBB-4B0E-88F5-27AE27BC6DED}"/>
              </a:ext>
            </a:extLst>
          </p:cNvPr>
          <p:cNvCxnSpPr>
            <a:cxnSpLocks/>
          </p:cNvCxnSpPr>
          <p:nvPr/>
        </p:nvCxnSpPr>
        <p:spPr>
          <a:xfrm>
            <a:off x="6497052" y="3429000"/>
            <a:ext cx="0" cy="1780674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45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Problem: Given an original network of 192.168.1.0 /24   We need 6 subnetworks.</a:t>
            </a:r>
          </a:p>
          <a:p>
            <a:pPr marL="0" indent="0">
              <a:buNone/>
            </a:pPr>
            <a:r>
              <a:rPr lang="en-US" dirty="0"/>
              <a:t>Step 1:</a:t>
            </a:r>
          </a:p>
          <a:p>
            <a:pPr marL="0" indent="0">
              <a:buNone/>
            </a:pPr>
            <a:r>
              <a:rPr lang="en-US" dirty="0"/>
              <a:t>Convert the required number into binary to get the bit value of that number. </a:t>
            </a:r>
          </a:p>
          <a:p>
            <a:pPr marL="0" indent="0">
              <a:buNone/>
            </a:pPr>
            <a:r>
              <a:rPr lang="en-US" b="1" dirty="0"/>
              <a:t>        6   Into binary                   </a:t>
            </a:r>
            <a:r>
              <a:rPr lang="en-US" u="sng" dirty="0"/>
              <a:t>128    64    32    16     8    4    2    1</a:t>
            </a:r>
          </a:p>
          <a:p>
            <a:pPr marL="0" indent="0">
              <a:buNone/>
            </a:pPr>
            <a:r>
              <a:rPr lang="en-US" b="1" dirty="0"/>
              <a:t>        Gives us  1 1 0                    </a:t>
            </a:r>
            <a:r>
              <a:rPr lang="en-US" dirty="0"/>
              <a:t>0      0      0       0     0     1   1    0</a:t>
            </a:r>
          </a:p>
          <a:p>
            <a:pPr marL="0" indent="0">
              <a:buNone/>
            </a:pPr>
            <a:r>
              <a:rPr lang="en-US" b="1" dirty="0"/>
              <a:t>        Which is 3 bits          </a:t>
            </a:r>
            <a:r>
              <a:rPr lang="en-US" dirty="0"/>
              <a:t>counting the positions,  gives us = 3 bits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711A3904-13B1-4F2E-9E4C-ED3E6184A71D}"/>
              </a:ext>
            </a:extLst>
          </p:cNvPr>
          <p:cNvSpPr/>
          <p:nvPr/>
        </p:nvSpPr>
        <p:spPr>
          <a:xfrm rot="5400000">
            <a:off x="7980948" y="4018550"/>
            <a:ext cx="280736" cy="970548"/>
          </a:xfrm>
          <a:prstGeom prst="rightBrace">
            <a:avLst>
              <a:gd name="adj1" fmla="val 8333"/>
              <a:gd name="adj2" fmla="val 525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C1C8B2-AC52-41D1-B5D6-28F890985A8B}"/>
              </a:ext>
            </a:extLst>
          </p:cNvPr>
          <p:cNvSpPr/>
          <p:nvPr/>
        </p:nvSpPr>
        <p:spPr>
          <a:xfrm>
            <a:off x="1892968" y="3429000"/>
            <a:ext cx="2213811" cy="1575247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1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2:</a:t>
            </a:r>
          </a:p>
          <a:p>
            <a:pPr marL="0" indent="0">
              <a:buNone/>
            </a:pPr>
            <a:r>
              <a:rPr lang="en-US" dirty="0"/>
              <a:t>Convert the original subnet mask  into binary.     /24  or  255.255.255.0  (based on default classful IP subnet masks)</a:t>
            </a:r>
          </a:p>
          <a:p>
            <a:pPr marL="0" indent="0">
              <a:buNone/>
            </a:pPr>
            <a:r>
              <a:rPr lang="en-US" dirty="0"/>
              <a:t>     		</a:t>
            </a:r>
            <a:r>
              <a:rPr lang="en-US" b="1" dirty="0"/>
              <a:t>OM     </a:t>
            </a:r>
            <a:r>
              <a:rPr lang="en-US" dirty="0"/>
              <a:t>  </a:t>
            </a:r>
            <a:r>
              <a:rPr lang="en-US" b="1" dirty="0"/>
              <a:t>11111111.11111111.1111111.00000000  (/24)</a:t>
            </a:r>
          </a:p>
          <a:p>
            <a:pPr marL="0" indent="0">
              <a:buNone/>
            </a:pPr>
            <a:r>
              <a:rPr lang="en-US" dirty="0"/>
              <a:t>Step 3:</a:t>
            </a:r>
          </a:p>
          <a:p>
            <a:pPr marL="0" indent="0">
              <a:buNone/>
            </a:pPr>
            <a:r>
              <a:rPr lang="en-US" dirty="0"/>
              <a:t>Get the number of borrowed bits and insert that into the OM to get the New Mask (NM)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3bits </a:t>
            </a:r>
            <a:r>
              <a:rPr lang="en-US" dirty="0"/>
              <a:t> into	</a:t>
            </a:r>
            <a:r>
              <a:rPr lang="en-US" b="1" dirty="0"/>
              <a:t>NM     </a:t>
            </a:r>
            <a:r>
              <a:rPr lang="en-US" dirty="0"/>
              <a:t>  </a:t>
            </a:r>
            <a:r>
              <a:rPr lang="en-US" b="1" dirty="0"/>
              <a:t>11111111.11111111.1111111.</a:t>
            </a:r>
            <a:r>
              <a:rPr lang="en-US" b="1" dirty="0">
                <a:solidFill>
                  <a:schemeClr val="accent1"/>
                </a:solidFill>
              </a:rPr>
              <a:t>111</a:t>
            </a:r>
            <a:r>
              <a:rPr lang="en-US" b="1" dirty="0"/>
              <a:t>00000    (/27)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3bits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93DDC9D3-129E-49EF-A237-97E857803B0F}"/>
              </a:ext>
            </a:extLst>
          </p:cNvPr>
          <p:cNvSpPr/>
          <p:nvPr/>
        </p:nvSpPr>
        <p:spPr>
          <a:xfrm rot="5400000">
            <a:off x="7780421" y="5117433"/>
            <a:ext cx="256674" cy="4010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6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4:</a:t>
            </a:r>
          </a:p>
          <a:p>
            <a:pPr marL="0" indent="0">
              <a:buNone/>
            </a:pPr>
            <a:r>
              <a:rPr lang="en-US" dirty="0"/>
              <a:t>Note the position of the last bit in relation to your binary conversion chart and make that a significant number.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	NM     </a:t>
            </a:r>
            <a:r>
              <a:rPr lang="en-US" dirty="0"/>
              <a:t>  </a:t>
            </a:r>
            <a:r>
              <a:rPr lang="en-US" b="1" dirty="0"/>
              <a:t>11111111.11111111.1111111.</a:t>
            </a:r>
            <a:r>
              <a:rPr lang="en-US" b="1" dirty="0">
                <a:solidFill>
                  <a:schemeClr val="accent1"/>
                </a:solidFill>
              </a:rPr>
              <a:t>11</a:t>
            </a:r>
            <a:r>
              <a:rPr lang="en-US" b="1" u="sng" dirty="0">
                <a:solidFill>
                  <a:schemeClr val="accent1"/>
                </a:solidFill>
              </a:rPr>
              <a:t>1</a:t>
            </a:r>
            <a:r>
              <a:rPr lang="en-US" b="1" dirty="0"/>
              <a:t>00000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                                                                        128   64    </a:t>
            </a:r>
            <a:r>
              <a:rPr lang="en-US" b="1" u="sng" dirty="0">
                <a:solidFill>
                  <a:schemeClr val="accent1"/>
                </a:solidFill>
              </a:rPr>
              <a:t>32</a:t>
            </a:r>
            <a:r>
              <a:rPr lang="en-US" dirty="0">
                <a:solidFill>
                  <a:schemeClr val="accent1"/>
                </a:solidFill>
              </a:rPr>
              <a:t>    </a:t>
            </a:r>
            <a:r>
              <a:rPr lang="en-US" dirty="0"/>
              <a:t>16    8    4   2   1 </a:t>
            </a:r>
          </a:p>
          <a:p>
            <a:pPr marL="0" indent="0">
              <a:buNone/>
            </a:pPr>
            <a:r>
              <a:rPr lang="en-US" dirty="0"/>
              <a:t>                                The significant </a:t>
            </a:r>
            <a:r>
              <a:rPr lang="en-US" b="1" dirty="0">
                <a:solidFill>
                  <a:schemeClr val="accent1"/>
                </a:solidFill>
              </a:rPr>
              <a:t>32</a:t>
            </a:r>
            <a:r>
              <a:rPr lang="en-US" dirty="0"/>
              <a:t> number will help us determine how to increment 			the subnets.                   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AEBA24A-BEF7-4FD8-97F2-38AB4098E13F}"/>
              </a:ext>
            </a:extLst>
          </p:cNvPr>
          <p:cNvSpPr/>
          <p:nvPr/>
        </p:nvSpPr>
        <p:spPr>
          <a:xfrm>
            <a:off x="7940842" y="3224463"/>
            <a:ext cx="224590" cy="6898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8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Step 5:   </a:t>
            </a:r>
            <a:r>
              <a:rPr lang="en-US" sz="2400" dirty="0"/>
              <a:t>Now we determine the subnets.   We are required </a:t>
            </a:r>
            <a:r>
              <a:rPr lang="en-US" sz="2400" u="sng" dirty="0"/>
              <a:t>6</a:t>
            </a:r>
            <a:r>
              <a:rPr lang="en-US" sz="2400" dirty="0"/>
              <a:t> subnets, so will increment by </a:t>
            </a:r>
            <a:r>
              <a:rPr lang="en-US" sz="2400" u="sng" dirty="0"/>
              <a:t>32</a:t>
            </a:r>
            <a:r>
              <a:rPr lang="en-US" sz="2400" dirty="0"/>
              <a:t>  until we get 6 subnets</a:t>
            </a:r>
          </a:p>
          <a:p>
            <a:pPr marL="0" indent="0">
              <a:buNone/>
            </a:pPr>
            <a:r>
              <a:rPr lang="en-US" sz="2400" dirty="0"/>
              <a:t>	Original IP       192.168.1.0 /24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chemeClr val="accent1"/>
                </a:solidFill>
              </a:rPr>
              <a:t>Note:  Since it is a /24, we apply the increments on the last octet.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chemeClr val="accent1"/>
                </a:solidFill>
              </a:rPr>
              <a:t>Simply because /24 is   </a:t>
            </a:r>
            <a:r>
              <a:rPr lang="en-US" sz="1700" dirty="0"/>
              <a:t>255.255.255.</a:t>
            </a:r>
            <a:r>
              <a:rPr lang="en-US" sz="1700" b="1" u="sng" dirty="0">
                <a:solidFill>
                  <a:schemeClr val="accent1"/>
                </a:solidFill>
              </a:rPr>
              <a:t>0</a:t>
            </a:r>
            <a:r>
              <a:rPr lang="en-US" sz="1700" dirty="0">
                <a:solidFill>
                  <a:schemeClr val="accent1"/>
                </a:solidFill>
              </a:rPr>
              <a:t>          We always  increment where the  octet has less than a 255 value.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1	192.168.1.</a:t>
            </a:r>
            <a:r>
              <a:rPr lang="en-US" dirty="0">
                <a:solidFill>
                  <a:schemeClr val="accent1"/>
                </a:solidFill>
              </a:rPr>
              <a:t>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2 	192.168.1.</a:t>
            </a:r>
            <a:r>
              <a:rPr lang="en-US" dirty="0">
                <a:solidFill>
                  <a:schemeClr val="accent1"/>
                </a:solidFill>
              </a:rPr>
              <a:t>32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3 	192.168.1.</a:t>
            </a:r>
            <a:r>
              <a:rPr lang="en-US" dirty="0">
                <a:solidFill>
                  <a:schemeClr val="accent1"/>
                </a:solidFill>
              </a:rPr>
              <a:t>64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4 	192.168.1.</a:t>
            </a:r>
            <a:r>
              <a:rPr lang="en-US" dirty="0">
                <a:solidFill>
                  <a:schemeClr val="accent1"/>
                </a:solidFill>
              </a:rPr>
              <a:t>96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5 	192.168.1.</a:t>
            </a:r>
            <a:r>
              <a:rPr lang="en-US" dirty="0">
                <a:solidFill>
                  <a:schemeClr val="accent1"/>
                </a:solidFill>
              </a:rPr>
              <a:t>128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	 Subnet 6 	192.168.1.</a:t>
            </a:r>
            <a:r>
              <a:rPr lang="en-US" dirty="0">
                <a:solidFill>
                  <a:schemeClr val="accent1"/>
                </a:solidFill>
              </a:rPr>
              <a:t>160</a:t>
            </a:r>
          </a:p>
        </p:txBody>
      </p:sp>
    </p:spTree>
    <p:extLst>
      <p:ext uri="{BB962C8B-B14F-4D97-AF65-F5344CB8AC3E}">
        <p14:creationId xmlns:p14="http://schemas.microsoft.com/office/powerpoint/2010/main" val="235320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3853FE-FE0A-4040-821A-751043908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Borrowing Bits to Grow a </a:t>
            </a:r>
            <a:r>
              <a:rPr lang="en-US" dirty="0" err="1"/>
              <a:t>SubneT</a:t>
            </a:r>
            <a:endParaRPr lang="en-AU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45A-0B2F-45F1-AABA-7D6A0A6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5:   </a:t>
            </a:r>
            <a:r>
              <a:rPr lang="en-US" sz="2400" dirty="0"/>
              <a:t>Now we have the 6 subnets, we can now determine IP address ranges.</a:t>
            </a:r>
            <a:r>
              <a:rPr lang="en-US" dirty="0"/>
              <a:t>	                                                      IP Ranges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1		192.168.1.</a:t>
            </a:r>
            <a:r>
              <a:rPr lang="en-US" dirty="0">
                <a:solidFill>
                  <a:schemeClr val="accent1"/>
                </a:solidFill>
              </a:rPr>
              <a:t>0  	</a:t>
            </a:r>
            <a:r>
              <a:rPr lang="en-US" dirty="0"/>
              <a:t>192.168.1.</a:t>
            </a:r>
            <a:r>
              <a:rPr lang="en-US" dirty="0">
                <a:solidFill>
                  <a:schemeClr val="accent1"/>
                </a:solidFill>
              </a:rPr>
              <a:t>31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2 	192.168.1.</a:t>
            </a:r>
            <a:r>
              <a:rPr lang="en-US" dirty="0">
                <a:solidFill>
                  <a:schemeClr val="accent1"/>
                </a:solidFill>
              </a:rPr>
              <a:t>32	</a:t>
            </a:r>
            <a:r>
              <a:rPr lang="en-US" dirty="0"/>
              <a:t>192.168.1.</a:t>
            </a:r>
            <a:r>
              <a:rPr lang="en-US" dirty="0">
                <a:solidFill>
                  <a:schemeClr val="accent1"/>
                </a:solidFill>
              </a:rPr>
              <a:t>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3 	192.168.1.</a:t>
            </a:r>
            <a:r>
              <a:rPr lang="en-US" dirty="0">
                <a:solidFill>
                  <a:schemeClr val="accent1"/>
                </a:solidFill>
              </a:rPr>
              <a:t>64	</a:t>
            </a:r>
            <a:r>
              <a:rPr lang="en-US" dirty="0"/>
              <a:t>192.168.1.</a:t>
            </a:r>
            <a:r>
              <a:rPr lang="en-US" dirty="0">
                <a:solidFill>
                  <a:schemeClr val="accent1"/>
                </a:solidFill>
              </a:rPr>
              <a:t>95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4 	192.168.1.</a:t>
            </a:r>
            <a:r>
              <a:rPr lang="en-US" dirty="0">
                <a:solidFill>
                  <a:schemeClr val="accent1"/>
                </a:solidFill>
              </a:rPr>
              <a:t>96	</a:t>
            </a:r>
            <a:r>
              <a:rPr lang="en-US" dirty="0"/>
              <a:t>192.168.1.</a:t>
            </a:r>
            <a:r>
              <a:rPr lang="en-US" dirty="0">
                <a:solidFill>
                  <a:schemeClr val="accent1"/>
                </a:solidFill>
              </a:rPr>
              <a:t>127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5 	192.168.1.</a:t>
            </a:r>
            <a:r>
              <a:rPr lang="en-US" dirty="0">
                <a:solidFill>
                  <a:schemeClr val="accent1"/>
                </a:solidFill>
              </a:rPr>
              <a:t>128</a:t>
            </a:r>
            <a:r>
              <a:rPr lang="en-US" dirty="0"/>
              <a:t> 	192.168.1.</a:t>
            </a:r>
            <a:r>
              <a:rPr lang="en-US" dirty="0">
                <a:solidFill>
                  <a:schemeClr val="accent1"/>
                </a:solidFill>
              </a:rPr>
              <a:t>159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6 	192.168.1.</a:t>
            </a:r>
            <a:r>
              <a:rPr lang="en-US" dirty="0">
                <a:solidFill>
                  <a:schemeClr val="accent1"/>
                </a:solidFill>
              </a:rPr>
              <a:t>160	</a:t>
            </a:r>
            <a:r>
              <a:rPr lang="en-US" dirty="0"/>
              <a:t>192.168.1.</a:t>
            </a:r>
            <a:r>
              <a:rPr lang="en-US" dirty="0">
                <a:solidFill>
                  <a:schemeClr val="accent1"/>
                </a:solidFill>
              </a:rPr>
              <a:t>191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	Subnet 7 	192.168.1.</a:t>
            </a:r>
            <a:r>
              <a:rPr lang="en-US" dirty="0">
                <a:solidFill>
                  <a:schemeClr val="accent1"/>
                </a:solidFill>
              </a:rPr>
              <a:t>192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</a:rPr>
              <a:t> Do you see the pattern?  The far end of the IP range is where the other one begins.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824DA69-1329-4454-B7FB-0AB942492FBA}"/>
              </a:ext>
            </a:extLst>
          </p:cNvPr>
          <p:cNvCxnSpPr/>
          <p:nvPr/>
        </p:nvCxnSpPr>
        <p:spPr>
          <a:xfrm flipH="1">
            <a:off x="6542843" y="3204839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D265179-D0D9-424D-B95D-7594BCC035D7}"/>
              </a:ext>
            </a:extLst>
          </p:cNvPr>
          <p:cNvCxnSpPr/>
          <p:nvPr/>
        </p:nvCxnSpPr>
        <p:spPr>
          <a:xfrm flipH="1">
            <a:off x="6542843" y="3528834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EB24A3A-10FF-46EF-9094-7A91C58EF9EB}"/>
              </a:ext>
            </a:extLst>
          </p:cNvPr>
          <p:cNvCxnSpPr/>
          <p:nvPr/>
        </p:nvCxnSpPr>
        <p:spPr>
          <a:xfrm flipH="1">
            <a:off x="6542843" y="3835074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C27065-B3D9-4FA9-A3A9-32C35ADAB6F0}"/>
              </a:ext>
            </a:extLst>
          </p:cNvPr>
          <p:cNvCxnSpPr/>
          <p:nvPr/>
        </p:nvCxnSpPr>
        <p:spPr>
          <a:xfrm flipH="1">
            <a:off x="6650855" y="4127066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882E25-0220-4EF1-9BA9-BC4148761D45}"/>
              </a:ext>
            </a:extLst>
          </p:cNvPr>
          <p:cNvCxnSpPr/>
          <p:nvPr/>
        </p:nvCxnSpPr>
        <p:spPr>
          <a:xfrm flipH="1">
            <a:off x="6650854" y="4448842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BF83E60-300F-4C27-A0C6-6F32E0567B65}"/>
              </a:ext>
            </a:extLst>
          </p:cNvPr>
          <p:cNvCxnSpPr/>
          <p:nvPr/>
        </p:nvCxnSpPr>
        <p:spPr>
          <a:xfrm flipH="1">
            <a:off x="6650854" y="4757301"/>
            <a:ext cx="1633491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5298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84</TotalTime>
  <Words>395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Guide to Subnetting</vt:lpstr>
      <vt:lpstr>What is subnetting</vt:lpstr>
      <vt:lpstr>Subnetting, subnets, subnet masks?</vt:lpstr>
      <vt:lpstr>Subnet masks </vt:lpstr>
      <vt:lpstr>Borrowing Bits to Grow a SubneT</vt:lpstr>
      <vt:lpstr>Borrowing Bits to Grow a SubneT</vt:lpstr>
      <vt:lpstr>Borrowing Bits to Grow a SubneT</vt:lpstr>
      <vt:lpstr>Borrowing Bits to Grow a SubneT</vt:lpstr>
      <vt:lpstr>Borrowing Bits to Grow a SubneT</vt:lpstr>
      <vt:lpstr>Borrowing Bits to Grow a SubneT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to Subnetting</dc:title>
  <dc:creator>Paul Baquir</dc:creator>
  <cp:lastModifiedBy>Paul Baquir</cp:lastModifiedBy>
  <cp:revision>11</cp:revision>
  <dcterms:created xsi:type="dcterms:W3CDTF">2018-01-25T14:02:35Z</dcterms:created>
  <dcterms:modified xsi:type="dcterms:W3CDTF">2018-01-25T15:27:21Z</dcterms:modified>
</cp:coreProperties>
</file>