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39" r:id="rId2"/>
    <p:sldId id="388" r:id="rId3"/>
    <p:sldId id="393" r:id="rId4"/>
    <p:sldId id="401" r:id="rId5"/>
    <p:sldId id="402" r:id="rId6"/>
    <p:sldId id="394" r:id="rId7"/>
    <p:sldId id="395" r:id="rId8"/>
    <p:sldId id="389" r:id="rId9"/>
    <p:sldId id="396" r:id="rId10"/>
    <p:sldId id="397" r:id="rId11"/>
    <p:sldId id="398" r:id="rId12"/>
    <p:sldId id="399" r:id="rId13"/>
    <p:sldId id="386" r:id="rId14"/>
  </p:sldIdLst>
  <p:sldSz cx="9144000" cy="6858000" type="screen4x3"/>
  <p:notesSz cx="7124700" cy="94107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DDC"/>
    <a:srgbClr val="FFFFCC"/>
    <a:srgbClr val="262CBE"/>
    <a:srgbClr val="DDDDDD"/>
    <a:srgbClr val="C4C4C4"/>
    <a:srgbClr val="CC3300"/>
    <a:srgbClr val="878787"/>
    <a:srgbClr val="787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53" autoAdjust="0"/>
    <p:restoredTop sz="89767" autoAdjust="0"/>
  </p:normalViewPr>
  <p:slideViewPr>
    <p:cSldViewPr>
      <p:cViewPr varScale="1">
        <p:scale>
          <a:sx n="99" d="100"/>
          <a:sy n="99" d="100"/>
        </p:scale>
        <p:origin x="96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876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t" anchorCtr="0" compatLnSpc="1">
            <a:prstTxWarp prst="textNoShape">
              <a:avLst/>
            </a:prstTxWarp>
          </a:bodyPr>
          <a:lstStyle>
            <a:lvl1pPr defTabSz="939800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37013" y="0"/>
            <a:ext cx="3087687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t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39213"/>
            <a:ext cx="3087688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b" anchorCtr="0" compatLnSpc="1">
            <a:prstTxWarp prst="textNoShape">
              <a:avLst/>
            </a:prstTxWarp>
          </a:bodyPr>
          <a:lstStyle>
            <a:lvl1pPr defTabSz="939800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37013" y="8939213"/>
            <a:ext cx="3087687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b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/>
            </a:lvl1pPr>
          </a:lstStyle>
          <a:p>
            <a:fld id="{A1637842-379B-4B3A-91CF-479916EAEB4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66668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876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t" anchorCtr="0" compatLnSpc="1">
            <a:prstTxWarp prst="textNoShape">
              <a:avLst/>
            </a:prstTxWarp>
          </a:bodyPr>
          <a:lstStyle>
            <a:lvl1pPr defTabSz="939800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35425" y="0"/>
            <a:ext cx="30876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t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9675" y="704850"/>
            <a:ext cx="4705350" cy="35290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2788" y="4470400"/>
            <a:ext cx="5699125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37625"/>
            <a:ext cx="30876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b" anchorCtr="0" compatLnSpc="1">
            <a:prstTxWarp prst="textNoShape">
              <a:avLst/>
            </a:prstTxWarp>
          </a:bodyPr>
          <a:lstStyle>
            <a:lvl1pPr defTabSz="939800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5425" y="8937625"/>
            <a:ext cx="30876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45" tIns="46973" rIns="93945" bIns="46973" numCol="1" anchor="b" anchorCtr="0" compatLnSpc="1">
            <a:prstTxWarp prst="textNoShape">
              <a:avLst/>
            </a:prstTxWarp>
          </a:bodyPr>
          <a:lstStyle>
            <a:lvl1pPr algn="r" defTabSz="939800" eaLnBrk="1" hangingPunct="1">
              <a:defRPr sz="1200"/>
            </a:lvl1pPr>
          </a:lstStyle>
          <a:p>
            <a:fld id="{FB8084BC-6E5E-4EF6-83D0-C89FB873216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143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8FED5D6F-A928-4CC8-BC75-CAA2A6ED3460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 dirty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51572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44B315F9-362D-4E0F-A19E-EFD9A39BF65D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 dirty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86352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9E0520A9-2E35-4F78-A019-2FFC02D1A871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06438"/>
            <a:ext cx="4705350" cy="3529012"/>
          </a:xfrm>
          <a:solidFill>
            <a:srgbClr val="FFFFFF"/>
          </a:solidFill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2788" y="4470400"/>
            <a:ext cx="5699125" cy="423386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485" tIns="47242" rIns="94485" bIns="47242"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57753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FF00B8D0-21F7-4B93-B244-7AD7E09AA614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 dirty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06438"/>
            <a:ext cx="4705350" cy="3529012"/>
          </a:xfrm>
          <a:solidFill>
            <a:srgbClr val="FFFFFF"/>
          </a:solidFill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2788" y="4470400"/>
            <a:ext cx="5699125" cy="423386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485" tIns="47242" rIns="94485" bIns="47242"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3973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54C84F0-85E0-4543-A20B-84732E09D343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 dirty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06438"/>
            <a:ext cx="4705350" cy="3529012"/>
          </a:xfrm>
          <a:solidFill>
            <a:srgbClr val="FFFFFF"/>
          </a:solidFill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2788" y="4470400"/>
            <a:ext cx="5699125" cy="423386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485" tIns="47242" rIns="94485" bIns="47242"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5414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F1F6C380-C20D-41E8-A685-325651464FBD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 dirty="0"/>
          </a:p>
        </p:txBody>
      </p:sp>
      <p:sp>
        <p:nvSpPr>
          <p:cNvPr id="1638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06438"/>
            <a:ext cx="4705350" cy="3529012"/>
          </a:xfrm>
          <a:solidFill>
            <a:srgbClr val="FFFFFF"/>
          </a:solidFill>
          <a:ln/>
        </p:spPr>
      </p:sp>
      <p:sp>
        <p:nvSpPr>
          <p:cNvPr id="1638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12788" y="4470400"/>
            <a:ext cx="5699125" cy="423386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485" tIns="47242" rIns="94485" bIns="47242"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02139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61E70828-5FC3-4E37-B54B-AC752364468C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 dirty="0"/>
          </a:p>
        </p:txBody>
      </p:sp>
      <p:sp>
        <p:nvSpPr>
          <p:cNvPr id="184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06438"/>
            <a:ext cx="4705350" cy="3529012"/>
          </a:xfrm>
          <a:solidFill>
            <a:srgbClr val="FFFFFF"/>
          </a:solidFill>
          <a:ln/>
        </p:spPr>
      </p:sp>
      <p:sp>
        <p:nvSpPr>
          <p:cNvPr id="1843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12788" y="4470400"/>
            <a:ext cx="5699125" cy="423386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485" tIns="47242" rIns="94485" bIns="47242"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27389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917ECFAD-386A-4164-A89D-1C11C1D43786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 dirty="0"/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06438"/>
            <a:ext cx="4705350" cy="3529012"/>
          </a:xfrm>
          <a:solidFill>
            <a:srgbClr val="FFFFFF"/>
          </a:solidFill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12788" y="4470400"/>
            <a:ext cx="5699125" cy="423386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485" tIns="47242" rIns="94485" bIns="47242"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70740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543E8939-1107-40D7-9E27-CFA6BF20287A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 dirty="0"/>
          </a:p>
        </p:txBody>
      </p:sp>
      <p:sp>
        <p:nvSpPr>
          <p:cNvPr id="2253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9675" y="706438"/>
            <a:ext cx="4705350" cy="3529012"/>
          </a:xfrm>
          <a:solidFill>
            <a:srgbClr val="FFFFFF"/>
          </a:solidFill>
          <a:ln/>
        </p:spPr>
      </p:sp>
      <p:sp>
        <p:nvSpPr>
          <p:cNvPr id="2253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12788" y="4470400"/>
            <a:ext cx="5699125" cy="423386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485" tIns="47242" rIns="94485" bIns="47242"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2948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98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98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201A65DF-8F58-4855-8C95-AAD6F21C237F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18894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8472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07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1613"/>
            <a:ext cx="2057400" cy="6199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1613"/>
            <a:ext cx="6019800" cy="6199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972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846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79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0450"/>
            <a:ext cx="4038600" cy="5340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0450"/>
            <a:ext cx="4038600" cy="5340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391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114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62593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727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55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568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0450"/>
            <a:ext cx="82296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1613"/>
            <a:ext cx="68532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3"/>
          <p:cNvSpPr>
            <a:spLocks noChangeArrowheads="1"/>
          </p:cNvSpPr>
          <p:nvPr/>
        </p:nvSpPr>
        <p:spPr bwMode="white">
          <a:xfrm>
            <a:off x="8178800" y="6551613"/>
            <a:ext cx="965200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895" tIns="41272" rIns="88895" bIns="41272">
            <a:spAutoFit/>
          </a:bodyPr>
          <a:lstStyle>
            <a:lvl1pPr>
              <a:tabLst>
                <a:tab pos="85725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tabLst>
                <a:tab pos="85725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tabLst>
                <a:tab pos="85725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tabLst>
                <a:tab pos="85725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tabLst>
                <a:tab pos="85725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57250" algn="r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800" dirty="0">
                <a:solidFill>
                  <a:srgbClr val="C4C4C4"/>
                </a:solidFill>
              </a:rPr>
              <a:t>OV 5 - </a:t>
            </a:r>
            <a:fld id="{CA2A82B7-0D83-4F78-88E3-874086A12E62}" type="slidenum">
              <a:rPr lang="en-US" altLang="en-US" sz="800">
                <a:solidFill>
                  <a:srgbClr val="C4C4C4"/>
                </a:solidFill>
              </a:rPr>
              <a:pPr algn="ctr">
                <a:spcBef>
                  <a:spcPct val="50000"/>
                </a:spcBef>
              </a:pPr>
              <a:t>‹#›</a:t>
            </a:fld>
            <a:endParaRPr lang="en-US" altLang="en-US" sz="800" dirty="0">
              <a:solidFill>
                <a:srgbClr val="C4C4C4"/>
              </a:solidFill>
            </a:endParaRPr>
          </a:p>
        </p:txBody>
      </p:sp>
      <p:sp>
        <p:nvSpPr>
          <p:cNvPr id="1029" name="Rectangle 14"/>
          <p:cNvSpPr>
            <a:spLocks noChangeArrowheads="1"/>
          </p:cNvSpPr>
          <p:nvPr/>
        </p:nvSpPr>
        <p:spPr bwMode="auto">
          <a:xfrm>
            <a:off x="-19050" y="6551613"/>
            <a:ext cx="3752850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2" tIns="44447" rIns="90482" bIns="4444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en-US" altLang="en-US" sz="1000" dirty="0">
                <a:solidFill>
                  <a:srgbClr val="D9D9D9"/>
                </a:solidFill>
                <a:cs typeface="Arial" panose="020B0604020202020204" pitchFamily="34" charset="0"/>
              </a:rPr>
              <a:t>Copyright © 2016 </a:t>
            </a:r>
            <a:r>
              <a:rPr lang="en-US" altLang="en-US" sz="1000" b="1" dirty="0">
                <a:solidFill>
                  <a:srgbClr val="D9D9D9"/>
                </a:solidFill>
                <a:cs typeface="Arial" panose="020B0604020202020204" pitchFamily="34" charset="0"/>
              </a:rPr>
              <a:t>Logical Operations, Inc</a:t>
            </a:r>
            <a:r>
              <a:rPr lang="en-US" altLang="en-US" sz="1000" dirty="0">
                <a:solidFill>
                  <a:srgbClr val="D9D9D9"/>
                </a:solidFill>
                <a:cs typeface="Arial" panose="020B0604020202020204" pitchFamily="34" charset="0"/>
              </a:rPr>
              <a:t>. All rights reserved.</a:t>
            </a:r>
          </a:p>
        </p:txBody>
      </p:sp>
      <p:pic>
        <p:nvPicPr>
          <p:cNvPr id="1031" name="Picture 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38"/>
            <a:ext cx="9144000" cy="93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Calibri" panose="020F050202020403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B0F0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B0F0"/>
        </a:buClr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B0F0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B0F0"/>
        </a:buClr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B0F0"/>
        </a:buClr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457200" y="1060450"/>
            <a:ext cx="82296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0B0F0"/>
              </a:buClr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B0F0"/>
              </a:buClr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B0F0"/>
              </a:buClr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B0F0"/>
              </a:buClr>
              <a:buChar char="–"/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>
                <a:latin typeface="Arial" charset="0"/>
              </a:rPr>
              <a:t>Install Display Devices</a:t>
            </a:r>
          </a:p>
          <a:p>
            <a:pPr eaLnBrk="1" hangingPunct="1"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>
                <a:latin typeface="Arial" charset="0"/>
              </a:rPr>
              <a:t>Configure Display Devices</a:t>
            </a:r>
          </a:p>
          <a:p>
            <a:pPr eaLnBrk="1" hangingPunct="1"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>
                <a:latin typeface="Arial" charset="0"/>
              </a:rPr>
              <a:t>Troubleshoot Video and Display Devices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Calibri" pitchFamily="34" charset="0"/>
              </a:rPr>
              <a:t>Supporting Display Devices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Calibri" pitchFamily="34" charset="0"/>
              </a:rPr>
              <a:t>Windows Display Configuration Tools</a:t>
            </a:r>
          </a:p>
        </p:txBody>
      </p:sp>
      <p:pic>
        <p:nvPicPr>
          <p:cNvPr id="19459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25" y="1600200"/>
            <a:ext cx="688975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Calibri" pitchFamily="34" charset="0"/>
              </a:rPr>
              <a:t>Windows Display Configuration Tools (Cont.)</a:t>
            </a:r>
          </a:p>
        </p:txBody>
      </p:sp>
      <p:pic>
        <p:nvPicPr>
          <p:cNvPr id="21507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71600"/>
            <a:ext cx="6799263" cy="503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>
                <a:ea typeface="Calibri" pitchFamily="34" charset="0"/>
              </a:rPr>
              <a:t>Common Video and Display Issues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898525" y="1597025"/>
            <a:ext cx="7550150" cy="3663950"/>
          </a:xfrm>
        </p:spPr>
        <p:txBody>
          <a:bodyPr/>
          <a:lstStyle/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Dark screen</a:t>
            </a:r>
          </a:p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Dim image or no image in screen</a:t>
            </a:r>
          </a:p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Flickering or distortion on CRT monitors</a:t>
            </a:r>
          </a:p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Display turns itself off</a:t>
            </a:r>
          </a:p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Application problems</a:t>
            </a:r>
          </a:p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Defective pixels</a:t>
            </a:r>
          </a:p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Color issues</a:t>
            </a:r>
          </a:p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Physical damage</a:t>
            </a:r>
          </a:p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Distorted geometry</a:t>
            </a:r>
          </a:p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Burn-in</a:t>
            </a:r>
          </a:p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Oversized images and icons</a:t>
            </a:r>
          </a:p>
          <a:p>
            <a:pPr>
              <a:buClr>
                <a:srgbClr val="009DDC"/>
              </a:buClr>
              <a:buFont typeface="Wingdings" pitchFamily="2" charset="2"/>
              <a:buChar char="§"/>
            </a:pPr>
            <a:r>
              <a:rPr lang="en-US" altLang="en-US" sz="1600" b="1" dirty="0"/>
              <a:t>Video card issues</a:t>
            </a:r>
          </a:p>
        </p:txBody>
      </p:sp>
      <p:pic>
        <p:nvPicPr>
          <p:cNvPr id="23556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3200400"/>
            <a:ext cx="42291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400" b="1" i="0" dirty="0">
                <a:ea typeface="Calibri" pitchFamily="34" charset="0"/>
                <a:cs typeface="Calibri" pitchFamily="34" charset="0"/>
              </a:rPr>
              <a:t>Reflective Questions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1146175"/>
            <a:ext cx="8229600" cy="533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39725" indent="-339725">
              <a:spcBef>
                <a:spcPct val="20000"/>
              </a:spcBef>
              <a:buClr>
                <a:srgbClr val="00B0F0"/>
              </a:buClr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B0F0"/>
              </a:buClr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B0F0"/>
              </a:buClr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B0F0"/>
              </a:buClr>
              <a:buChar char="–"/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Clr>
                <a:srgbClr val="FF9900"/>
              </a:buClr>
              <a:buFont typeface="Wingdings" pitchFamily="2" charset="2"/>
              <a:buNone/>
            </a:pPr>
            <a:r>
              <a:rPr lang="en-US" altLang="en-US" sz="1600" b="1" dirty="0">
                <a:solidFill>
                  <a:srgbClr val="009DDC"/>
                </a:solidFill>
                <a:latin typeface="Arial" charset="0"/>
              </a:rPr>
              <a:t>1. 	</a:t>
            </a:r>
            <a:r>
              <a:rPr lang="en-US" altLang="en-US" sz="1600" b="1" dirty="0">
                <a:latin typeface="Arial" charset="0"/>
              </a:rPr>
              <a:t>What types of monitors do you have experience with? What types of connections have you used to connect those monitors to computers?</a:t>
            </a:r>
            <a:br>
              <a:rPr lang="en-US" altLang="en-US" sz="1600" b="1" dirty="0">
                <a:latin typeface="Arial" charset="0"/>
              </a:rPr>
            </a:br>
            <a:endParaRPr lang="en-US" altLang="en-US" sz="1600" b="1" dirty="0">
              <a:latin typeface="Arial" charset="0"/>
            </a:endParaRPr>
          </a:p>
          <a:p>
            <a:pPr eaLnBrk="1" hangingPunct="1">
              <a:buClr>
                <a:srgbClr val="FF9900"/>
              </a:buClr>
              <a:buFont typeface="Wingdings" pitchFamily="2" charset="2"/>
              <a:buNone/>
            </a:pPr>
            <a:r>
              <a:rPr lang="en-US" altLang="en-US" sz="1600" b="1" dirty="0">
                <a:solidFill>
                  <a:srgbClr val="009DDC"/>
                </a:solidFill>
                <a:latin typeface="Arial" charset="0"/>
              </a:rPr>
              <a:t>2.</a:t>
            </a:r>
            <a:r>
              <a:rPr lang="en-US" altLang="en-US" sz="1600" b="1" dirty="0">
                <a:latin typeface="Arial" charset="0"/>
              </a:rPr>
              <a:t> 	In your current job role, have you had to troubleshoot display device problems? If so, what did you do and how did you resolve the issues? </a:t>
            </a:r>
          </a:p>
          <a:p>
            <a:pPr eaLnBrk="1" hangingPunct="1">
              <a:buClr>
                <a:srgbClr val="FF9900"/>
              </a:buClr>
              <a:buFont typeface="Wingdings" pitchFamily="2" charset="2"/>
              <a:buNone/>
            </a:pPr>
            <a:endParaRPr lang="en-US" altLang="en-US" sz="1600" b="1" dirty="0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Calibri" pitchFamily="34" charset="0"/>
              </a:rPr>
              <a:t>Display Device Types</a:t>
            </a:r>
          </a:p>
        </p:txBody>
      </p:sp>
      <p:graphicFrame>
        <p:nvGraphicFramePr>
          <p:cNvPr id="6" name="Group 23"/>
          <p:cNvGraphicFramePr>
            <a:graphicFrameLocks noGrp="1"/>
          </p:cNvGraphicFramePr>
          <p:nvPr/>
        </p:nvGraphicFramePr>
        <p:xfrm>
          <a:off x="952500" y="1600200"/>
          <a:ext cx="7239000" cy="3365501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Display Device Type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LCD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Compact, lightweight, and energy efficient flat-panel display.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CCFL or LED strips for backlight source.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TN or IPS technology.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Touch screens.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Glasses and goggles.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OLED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Organic compounds provide light emission.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Variety of dimensions used for monitors, TV screens, tablets, and mobile phones.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Green technology.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Plasma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Flat panel display using Xenon and Neon rays.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contrast, brightness, and vibrant colors viewable from different angles.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dimensions used for TV screens.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Projector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Display video output to a white board or other surface for audience-style viewing.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Display video to multiple monitors.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Calibri" pitchFamily="34" charset="0"/>
              </a:rPr>
              <a:t>Display Device Connections</a:t>
            </a:r>
          </a:p>
        </p:txBody>
      </p:sp>
      <p:graphicFrame>
        <p:nvGraphicFramePr>
          <p:cNvPr id="34" name="Group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909285"/>
              </p:ext>
            </p:extLst>
          </p:nvPr>
        </p:nvGraphicFramePr>
        <p:xfrm>
          <a:off x="990600" y="1676400"/>
          <a:ext cx="7239000" cy="4404412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Cable and Connector Type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96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VGA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DB-15 connector.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Used for LCD monitors.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Sometimes referred to as HD15 or DE15.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Mini-VGA also available.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25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DVI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Support analog and digital display devices.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TMDS sends data over a high-speed connection.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Single-link and dual-link.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Three configurations: DVI-A, DVI-D, and DVI-I.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96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HDMI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First industry-supported uncompressed all digital A/V interface.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Supports HDTV, SDTV, and EDTV.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 on PCs that support DVI.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Mini-HDMI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HDMI technology for portable devices.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Micro-HDMI also available.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8215" name="Picture 12"/>
          <p:cNvPicPr preferRelativeResize="0"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25" y="2235200"/>
            <a:ext cx="64135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7" name="Picture 8"/>
          <p:cNvPicPr preferRelativeResize="0"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175" y="4506225"/>
            <a:ext cx="612775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8" name="Picture 9"/>
          <p:cNvPicPr preferRelativeResize="0"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525" y="5409112"/>
            <a:ext cx="4127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562" y="3164377"/>
            <a:ext cx="1514475" cy="93929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>
                <a:ea typeface="Calibri" pitchFamily="34" charset="0"/>
              </a:rPr>
              <a:t>Display Device Connections (Cont.)</a:t>
            </a:r>
          </a:p>
        </p:txBody>
      </p:sp>
      <p:graphicFrame>
        <p:nvGraphicFramePr>
          <p:cNvPr id="4" name="Group 23"/>
          <p:cNvGraphicFramePr>
            <a:graphicFrameLocks noGrp="1"/>
          </p:cNvGraphicFramePr>
          <p:nvPr/>
        </p:nvGraphicFramePr>
        <p:xfrm>
          <a:off x="952500" y="1981200"/>
          <a:ext cx="7239000" cy="4135693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Cable and Connector Type</a:t>
                      </a:r>
                    </a:p>
                  </a:txBody>
                  <a:tcPr marT="45698" marB="45698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T="45698" marB="45698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9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DisplayPort</a:t>
                      </a:r>
                    </a:p>
                  </a:txBody>
                  <a:tcPr marT="45698" marB="45698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Expects to replace DVI and VGA.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 backward-compatible with DVI or HDMI.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Uses TMDS link technology to send high-bandwidth audio and video signals.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Supports gaming and other graphic-intensive uses.</a:t>
                      </a:r>
                    </a:p>
                  </a:txBody>
                  <a:tcPr marT="45698" marB="45698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3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Component</a:t>
                      </a:r>
                    </a:p>
                  </a:txBody>
                  <a:tcPr marT="45698" marB="45698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Component video is analog video data on three or more channels</a:t>
                      </a:r>
                    </a:p>
                    <a:p>
                      <a:pPr marL="396875" marR="0" lvl="1" indent="-1682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 consists of luminance and represents the brightness of the image.</a:t>
                      </a:r>
                    </a:p>
                    <a:p>
                      <a:pPr marL="396875" marR="0" lvl="1" indent="-1682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 consists of Red minus luminance.</a:t>
                      </a:r>
                    </a:p>
                    <a:p>
                      <a:pPr marL="396875" marR="0" lvl="1" indent="-1682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Pb consists of Blue minus luminance.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Sometimes refers to RGB signals.</a:t>
                      </a:r>
                    </a:p>
                  </a:txBody>
                  <a:tcPr marT="45698" marB="45698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7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Composite</a:t>
                      </a:r>
                    </a:p>
                  </a:txBody>
                  <a:tcPr marT="45698" marB="45698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Analog video format that combines video information on one channel.</a:t>
                      </a:r>
                    </a:p>
                  </a:txBody>
                  <a:tcPr marT="45698" marB="45698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RCA</a:t>
                      </a:r>
                    </a:p>
                  </a:txBody>
                  <a:tcPr marT="45698" marB="45698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Transmit audio and video among devices.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TVs, digital cameras, game systems.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Can also provide power and digital audio.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Colors indicate what connector can be attached.</a:t>
                      </a:r>
                    </a:p>
                  </a:txBody>
                  <a:tcPr marT="45698" marB="45698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0263" name="Picture 6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619375"/>
            <a:ext cx="779463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4" name="Picture 4"/>
          <p:cNvPicPr preferRelativeResize="0"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75" y="3492500"/>
            <a:ext cx="5969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5" name="Picture 5"/>
          <p:cNvPicPr preferRelativeResize="0"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713" y="4430713"/>
            <a:ext cx="65722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6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75" y="5316538"/>
            <a:ext cx="65087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>
                <a:ea typeface="Calibri" pitchFamily="34" charset="0"/>
              </a:rPr>
              <a:t>Display Device Connections (Cont.)</a:t>
            </a:r>
          </a:p>
        </p:txBody>
      </p:sp>
      <p:graphicFrame>
        <p:nvGraphicFramePr>
          <p:cNvPr id="4" name="Group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542088"/>
              </p:ext>
            </p:extLst>
          </p:nvPr>
        </p:nvGraphicFramePr>
        <p:xfrm>
          <a:off x="952500" y="1981200"/>
          <a:ext cx="7239000" cy="3206344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Cable and Connector Type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95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Coaxial cable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Copper cable with a central conducting core surrounded with an insulator, shielding, and a jacket.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 signals are sent through the core.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shielding and jacket reduce EMI.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9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BNC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Connector most often used with coaxial cable.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Can connect radio equipment, aviation electronics, video signals, and other data signals.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Two versions: single strand and double strand.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9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b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MiniDIN-4</a:t>
                      </a: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Used for S-Video connections.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Two signals: brightness and color.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284" name="Picture 3"/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603500"/>
            <a:ext cx="8382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3443288"/>
            <a:ext cx="80168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831" y="4360862"/>
            <a:ext cx="662485" cy="49907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Calibri" pitchFamily="34" charset="0"/>
              </a:rPr>
              <a:t>Video Adapters and Converters</a:t>
            </a:r>
          </a:p>
        </p:txBody>
      </p:sp>
      <p:sp>
        <p:nvSpPr>
          <p:cNvPr id="12291" name="Text Box 307"/>
          <p:cNvSpPr txBox="1">
            <a:spLocks noChangeArrowheads="1"/>
          </p:cNvSpPr>
          <p:nvPr/>
        </p:nvSpPr>
        <p:spPr bwMode="auto">
          <a:xfrm>
            <a:off x="1600200" y="5715000"/>
            <a:ext cx="149066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B0F0"/>
              </a:buClr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B0F0"/>
              </a:buClr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B0F0"/>
              </a:buClr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B0F0"/>
              </a:buClr>
              <a:buChar char="–"/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100" b="1" dirty="0">
                <a:latin typeface="Arial" charset="0"/>
              </a:rPr>
              <a:t>Thunderbolt to DVI</a:t>
            </a:r>
          </a:p>
        </p:txBody>
      </p:sp>
      <p:sp>
        <p:nvSpPr>
          <p:cNvPr id="12292" name="Text Box 307"/>
          <p:cNvSpPr txBox="1">
            <a:spLocks noChangeArrowheads="1"/>
          </p:cNvSpPr>
          <p:nvPr/>
        </p:nvSpPr>
        <p:spPr bwMode="auto">
          <a:xfrm>
            <a:off x="1600200" y="2895600"/>
            <a:ext cx="149066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B0F0"/>
              </a:buClr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B0F0"/>
              </a:buClr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B0F0"/>
              </a:buClr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B0F0"/>
              </a:buClr>
              <a:buChar char="–"/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100" b="1" dirty="0">
                <a:latin typeface="Arial" charset="0"/>
              </a:rPr>
              <a:t>DVI to HDMI</a:t>
            </a:r>
          </a:p>
        </p:txBody>
      </p:sp>
      <p:sp>
        <p:nvSpPr>
          <p:cNvPr id="12293" name="Text Box 307"/>
          <p:cNvSpPr txBox="1">
            <a:spLocks noChangeArrowheads="1"/>
          </p:cNvSpPr>
          <p:nvPr/>
        </p:nvSpPr>
        <p:spPr bwMode="auto">
          <a:xfrm>
            <a:off x="6169025" y="2895600"/>
            <a:ext cx="149066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B0F0"/>
              </a:buClr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B0F0"/>
              </a:buClr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B0F0"/>
              </a:buClr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B0F0"/>
              </a:buClr>
              <a:buChar char="–"/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100" b="1" dirty="0">
                <a:latin typeface="Arial" charset="0"/>
              </a:rPr>
              <a:t>DVI to VGA</a:t>
            </a:r>
          </a:p>
        </p:txBody>
      </p:sp>
      <p:sp>
        <p:nvSpPr>
          <p:cNvPr id="12294" name="Text Box 307"/>
          <p:cNvSpPr txBox="1">
            <a:spLocks noChangeArrowheads="1"/>
          </p:cNvSpPr>
          <p:nvPr/>
        </p:nvSpPr>
        <p:spPr bwMode="auto">
          <a:xfrm>
            <a:off x="6169025" y="5715000"/>
            <a:ext cx="149066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B0F0"/>
              </a:buClr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B0F0"/>
              </a:buClr>
              <a:buChar char="–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B0F0"/>
              </a:buClr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B0F0"/>
              </a:buClr>
              <a:buChar char="–"/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100" b="1" dirty="0">
                <a:latin typeface="Arial" charset="0"/>
              </a:rPr>
              <a:t>HDMI to VGA</a:t>
            </a:r>
          </a:p>
        </p:txBody>
      </p:sp>
      <p:pic>
        <p:nvPicPr>
          <p:cNvPr id="12295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06538"/>
            <a:ext cx="1301750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513" y="1362075"/>
            <a:ext cx="30861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050" y="3714750"/>
            <a:ext cx="1858963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0" y="3571875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Calibri" pitchFamily="34" charset="0"/>
                <a:cs typeface="Calibri" pitchFamily="34" charset="0"/>
              </a:rPr>
              <a:t>Aspect Ratios</a:t>
            </a:r>
          </a:p>
        </p:txBody>
      </p:sp>
      <p:graphicFrame>
        <p:nvGraphicFramePr>
          <p:cNvPr id="102423" name="Group 23"/>
          <p:cNvGraphicFramePr>
            <a:graphicFrameLocks noGrp="1"/>
          </p:cNvGraphicFramePr>
          <p:nvPr/>
        </p:nvGraphicFramePr>
        <p:xfrm>
          <a:off x="952500" y="1676400"/>
          <a:ext cx="7239000" cy="4267200"/>
        </p:xfrm>
        <a:graphic>
          <a:graphicData uri="http://schemas.openxmlformats.org/drawingml/2006/table">
            <a:tbl>
              <a:tblPr/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Resolution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Number of Pixels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Aspect Ratio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320 x 200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64,00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8:5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640 x 480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307,200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4:3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 x 600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480,000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4:3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1,024 x 768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786,432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4:3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1,280 x 1,024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1,310,720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5:4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1,600 x 1,200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1,920,000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4:3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1,600 x 900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1,440,000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16:9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1,920 x 1,080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2,073,600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16:9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1,680 x 1,050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1,764,000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16:10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1,920 x 1,200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2,304,000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16:10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Calibri" pitchFamily="34" charset="0"/>
              </a:rPr>
              <a:t>Display Device Settings and Features</a:t>
            </a:r>
          </a:p>
        </p:txBody>
      </p:sp>
      <p:graphicFrame>
        <p:nvGraphicFramePr>
          <p:cNvPr id="6" name="Group 23"/>
          <p:cNvGraphicFramePr>
            <a:graphicFrameLocks noGrp="1"/>
          </p:cNvGraphicFramePr>
          <p:nvPr/>
        </p:nvGraphicFramePr>
        <p:xfrm>
          <a:off x="952500" y="1447800"/>
          <a:ext cx="7239000" cy="5114925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Display Setting or Feature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Resolution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many pixels make up the dimensions of the display.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Expressed as width by height.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Higher resolutions can show more items on the screen.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2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Native resolution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Fixed resolution for LCD or other flat-panel displays.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Best quality image when input signal matches native resolution.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26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Refresh rate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Frequency per second that a CRT monitor is refreshed or the screen redrawn.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Expressed as hertz (Hz).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 to 70 Hz is typical.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 need to adjust LCD refresh rates.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2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Brightness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much light is emitted from a display device.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Expressed in lumens.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9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Analog or digital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Analog or digital inputs supported.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Most devices providing the input signals (like a computer) are digital. 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Display devices such as LCD or LED can support digital input signals, and do so via DVI connections between the input device and the display device.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26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Privacy and antiglare filters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Screens attached to a display device.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Reduce screen glare from other light sources.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Protects display from dust and scratches.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Prevents others from viewing screen contents.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2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Color depth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many bits used to store a pixel’s color.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B0F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Higher number of bits means more colors can be displayed.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3794125"/>
            <a:ext cx="2360612" cy="157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/>
          <p:cNvCxnSpPr/>
          <p:nvPr/>
        </p:nvCxnSpPr>
        <p:spPr bwMode="auto">
          <a:xfrm>
            <a:off x="2584383" y="4953000"/>
            <a:ext cx="2454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Calibri" pitchFamily="34" charset="0"/>
              </a:rPr>
              <a:t>Multiple Displays</a:t>
            </a:r>
          </a:p>
        </p:txBody>
      </p:sp>
      <p:pic>
        <p:nvPicPr>
          <p:cNvPr id="1741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286250"/>
            <a:ext cx="1490663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90600" y="1676400"/>
            <a:ext cx="716280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009DD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1600" b="1" kern="0" dirty="0"/>
              <a:t>Typically two displays.</a:t>
            </a:r>
          </a:p>
          <a:p>
            <a:pPr eaLnBrk="1" hangingPunct="1">
              <a:lnSpc>
                <a:spcPct val="90000"/>
              </a:lnSpc>
              <a:buClr>
                <a:srgbClr val="009DD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1600" b="1" kern="0" dirty="0"/>
              <a:t>Professional workstation or gaming environment.</a:t>
            </a:r>
          </a:p>
          <a:p>
            <a:pPr eaLnBrk="1" hangingPunct="1">
              <a:lnSpc>
                <a:spcPct val="90000"/>
              </a:lnSpc>
              <a:buClr>
                <a:srgbClr val="009DD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1600" b="1" kern="0" dirty="0"/>
              <a:t>Primary monitor needs to be designated.</a:t>
            </a:r>
          </a:p>
          <a:p>
            <a:pPr eaLnBrk="1" hangingPunct="1">
              <a:lnSpc>
                <a:spcPct val="90000"/>
              </a:lnSpc>
              <a:buClr>
                <a:srgbClr val="009DD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1600" b="1" kern="0" dirty="0"/>
              <a:t>Second monitor for additional desktop space or duplicate display.</a:t>
            </a:r>
          </a:p>
        </p:txBody>
      </p:sp>
      <p:pic>
        <p:nvPicPr>
          <p:cNvPr id="17414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163" y="3060700"/>
            <a:ext cx="3836987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ilt_visuals_template_v2_5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ilt_visuals_template_v2_5</Template>
  <TotalTime>13421</TotalTime>
  <Words>825</Words>
  <Application>Microsoft Office PowerPoint</Application>
  <PresentationFormat>On-screen Show (4:3)</PresentationFormat>
  <Paragraphs>183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Wingdings</vt:lpstr>
      <vt:lpstr>ilt_visuals_template_v2_5</vt:lpstr>
      <vt:lpstr>Supporting Display Devices</vt:lpstr>
      <vt:lpstr>Display Device Types</vt:lpstr>
      <vt:lpstr>Display Device Connections</vt:lpstr>
      <vt:lpstr>Display Device Connections (Cont.)</vt:lpstr>
      <vt:lpstr>Display Device Connections (Cont.)</vt:lpstr>
      <vt:lpstr>Video Adapters and Converters</vt:lpstr>
      <vt:lpstr>Aspect Ratios</vt:lpstr>
      <vt:lpstr>Display Device Settings and Features</vt:lpstr>
      <vt:lpstr>Multiple Displays</vt:lpstr>
      <vt:lpstr>Windows Display Configuration Tools</vt:lpstr>
      <vt:lpstr>Windows Display Configuration Tools (Cont.)</vt:lpstr>
      <vt:lpstr>Common Video and Display Issues</vt:lpstr>
      <vt:lpstr>Reflective Questions</vt:lpstr>
    </vt:vector>
  </TitlesOfParts>
  <Company>Element 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Courseware Resource Supplement</dc:subject>
  <dc:creator>Kelly Popen</dc:creator>
  <dc:description>Version 1.6_x000d_
03.31.03</dc:description>
  <cp:lastModifiedBy>Tricia Murphy</cp:lastModifiedBy>
  <cp:revision>115</cp:revision>
  <dcterms:created xsi:type="dcterms:W3CDTF">2012-07-20T18:08:50Z</dcterms:created>
  <dcterms:modified xsi:type="dcterms:W3CDTF">2016-05-02T19:28:44Z</dcterms:modified>
  <cp:category>Templates</cp:category>
</cp:coreProperties>
</file>