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95" r:id="rId2"/>
    <p:sldId id="340" r:id="rId3"/>
    <p:sldId id="341" r:id="rId4"/>
    <p:sldId id="342" r:id="rId5"/>
    <p:sldId id="344" r:id="rId6"/>
    <p:sldId id="346" r:id="rId7"/>
    <p:sldId id="348" r:id="rId8"/>
    <p:sldId id="350" r:id="rId9"/>
    <p:sldId id="352" r:id="rId10"/>
    <p:sldId id="311" r:id="rId11"/>
  </p:sldIdLst>
  <p:sldSz cx="9144000" cy="6858000" type="screen4x3"/>
  <p:notesSz cx="7124700" cy="9410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FFFFCC"/>
    <a:srgbClr val="262CBE"/>
    <a:srgbClr val="DDDDDD"/>
    <a:srgbClr val="C4C4C4"/>
    <a:srgbClr val="CC3300"/>
    <a:srgbClr val="878787"/>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6" autoAdjust="0"/>
    <p:restoredTop sz="85143" autoAdjust="0"/>
  </p:normalViewPr>
  <p:slideViewPr>
    <p:cSldViewPr>
      <p:cViewPr varScale="1">
        <p:scale>
          <a:sx n="95" d="100"/>
          <a:sy n="95" d="100"/>
        </p:scale>
        <p:origin x="-20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a:defRPr sz="1200"/>
            </a:lvl1pPr>
          </a:lstStyle>
          <a:p>
            <a:pPr>
              <a:defRPr/>
            </a:pPr>
            <a:endParaRPr lang="en-US" dirty="0"/>
          </a:p>
        </p:txBody>
      </p:sp>
      <p:sp>
        <p:nvSpPr>
          <p:cNvPr id="114691" name="Rectangle 3"/>
          <p:cNvSpPr>
            <a:spLocks noGrp="1" noChangeArrowheads="1"/>
          </p:cNvSpPr>
          <p:nvPr>
            <p:ph type="dt" sz="quarter" idx="1"/>
          </p:nvPr>
        </p:nvSpPr>
        <p:spPr bwMode="auto">
          <a:xfrm>
            <a:off x="4037013" y="0"/>
            <a:ext cx="3087687"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a:defRPr sz="1200"/>
            </a:lvl1pPr>
          </a:lstStyle>
          <a:p>
            <a:pPr>
              <a:defRPr/>
            </a:pPr>
            <a:endParaRPr lang="en-US" dirty="0"/>
          </a:p>
        </p:txBody>
      </p:sp>
      <p:sp>
        <p:nvSpPr>
          <p:cNvPr id="114692" name="Rectangle 4"/>
          <p:cNvSpPr>
            <a:spLocks noGrp="1" noChangeArrowheads="1"/>
          </p:cNvSpPr>
          <p:nvPr>
            <p:ph type="ftr" sz="quarter" idx="2"/>
          </p:nvPr>
        </p:nvSpPr>
        <p:spPr bwMode="auto">
          <a:xfrm>
            <a:off x="0" y="8939213"/>
            <a:ext cx="3087688"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a:defRPr sz="1200"/>
            </a:lvl1pPr>
          </a:lstStyle>
          <a:p>
            <a:pPr>
              <a:defRPr/>
            </a:pPr>
            <a:endParaRPr lang="en-US" dirty="0"/>
          </a:p>
        </p:txBody>
      </p:sp>
      <p:sp>
        <p:nvSpPr>
          <p:cNvPr id="114693" name="Rectangle 5"/>
          <p:cNvSpPr>
            <a:spLocks noGrp="1" noChangeArrowheads="1"/>
          </p:cNvSpPr>
          <p:nvPr>
            <p:ph type="sldNum" sz="quarter" idx="3"/>
          </p:nvPr>
        </p:nvSpPr>
        <p:spPr bwMode="auto">
          <a:xfrm>
            <a:off x="4037013" y="8939213"/>
            <a:ext cx="3087687"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a:defRPr sz="1200"/>
            </a:lvl1pPr>
          </a:lstStyle>
          <a:p>
            <a:pPr>
              <a:defRPr/>
            </a:pPr>
            <a:fld id="{D82F8ACB-C739-4F09-95DF-76C3D4749269}" type="slidenum">
              <a:rPr lang="en-US"/>
              <a:pPr>
                <a:defRPr/>
              </a:pPr>
              <a:t>‹#›</a:t>
            </a:fld>
            <a:endParaRPr lang="en-US" dirty="0"/>
          </a:p>
        </p:txBody>
      </p:sp>
    </p:spTree>
    <p:extLst>
      <p:ext uri="{BB962C8B-B14F-4D97-AF65-F5344CB8AC3E}">
        <p14:creationId xmlns:p14="http://schemas.microsoft.com/office/powerpoint/2010/main" val="1703741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a:defRPr sz="1200"/>
            </a:lvl1pPr>
          </a:lstStyle>
          <a:p>
            <a:pPr>
              <a:defRPr/>
            </a:pPr>
            <a:endParaRPr lang="en-US" dirty="0"/>
          </a:p>
        </p:txBody>
      </p:sp>
      <p:sp>
        <p:nvSpPr>
          <p:cNvPr id="4099" name="Rectangle 3"/>
          <p:cNvSpPr>
            <a:spLocks noGrp="1" noChangeArrowheads="1"/>
          </p:cNvSpPr>
          <p:nvPr>
            <p:ph type="dt" idx="1"/>
          </p:nvPr>
        </p:nvSpPr>
        <p:spPr bwMode="auto">
          <a:xfrm>
            <a:off x="4035425"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a:defRPr sz="120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209675" y="704850"/>
            <a:ext cx="4705350" cy="3529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12788" y="4470400"/>
            <a:ext cx="5699125" cy="4235450"/>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a:defRPr sz="1200"/>
            </a:lvl1pPr>
          </a:lstStyle>
          <a:p>
            <a:pPr>
              <a:defRPr/>
            </a:pPr>
            <a:endParaRPr lang="en-US" dirty="0"/>
          </a:p>
        </p:txBody>
      </p:sp>
      <p:sp>
        <p:nvSpPr>
          <p:cNvPr id="4103" name="Rectangle 7"/>
          <p:cNvSpPr>
            <a:spLocks noGrp="1" noChangeArrowheads="1"/>
          </p:cNvSpPr>
          <p:nvPr>
            <p:ph type="sldNum" sz="quarter" idx="5"/>
          </p:nvPr>
        </p:nvSpPr>
        <p:spPr bwMode="auto">
          <a:xfrm>
            <a:off x="4035425"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a:defRPr sz="1200"/>
            </a:lvl1pPr>
          </a:lstStyle>
          <a:p>
            <a:pPr>
              <a:defRPr/>
            </a:pPr>
            <a:fld id="{55E6F97F-6DEC-4BE2-B5AC-A711940D924D}" type="slidenum">
              <a:rPr lang="en-US"/>
              <a:pPr>
                <a:defRPr/>
              </a:pPr>
              <a:t>‹#›</a:t>
            </a:fld>
            <a:endParaRPr lang="en-US" dirty="0"/>
          </a:p>
        </p:txBody>
      </p:sp>
    </p:spTree>
    <p:extLst>
      <p:ext uri="{BB962C8B-B14F-4D97-AF65-F5344CB8AC3E}">
        <p14:creationId xmlns:p14="http://schemas.microsoft.com/office/powerpoint/2010/main" val="338810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6B3E20F2-5943-4543-A605-8B0E470F3A20}" type="slidenum">
              <a:rPr lang="en-US" smtClean="0"/>
              <a:pPr eaLnBrk="1" hangingPunct="1"/>
              <a:t>1</a:t>
            </a:fld>
            <a:endParaRPr lang="en-US" dirty="0" smtClean="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346416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CFF876-3A9D-4F10-9BB8-0D35DEAD9F01}" type="slidenum">
              <a:rPr lang="en-US" altLang="en-US" smtClean="0"/>
              <a:pPr>
                <a:spcBef>
                  <a:spcPct val="0"/>
                </a:spcBef>
              </a:pPr>
              <a:t>5</a:t>
            </a:fld>
            <a:endParaRPr lang="en-US" altLang="en-US" dirty="0" smtClean="0"/>
          </a:p>
        </p:txBody>
      </p:sp>
    </p:spTree>
    <p:extLst>
      <p:ext uri="{BB962C8B-B14F-4D97-AF65-F5344CB8AC3E}">
        <p14:creationId xmlns:p14="http://schemas.microsoft.com/office/powerpoint/2010/main" val="257230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96A620-D6A2-4870-9A5C-DBD782A73004}" type="slidenum">
              <a:rPr lang="en-US" altLang="en-US" smtClean="0"/>
              <a:pPr>
                <a:spcBef>
                  <a:spcPct val="0"/>
                </a:spcBef>
              </a:pPr>
              <a:t>6</a:t>
            </a:fld>
            <a:endParaRPr lang="en-US" altLang="en-US" dirty="0" smtClean="0"/>
          </a:p>
        </p:txBody>
      </p:sp>
    </p:spTree>
    <p:extLst>
      <p:ext uri="{BB962C8B-B14F-4D97-AF65-F5344CB8AC3E}">
        <p14:creationId xmlns:p14="http://schemas.microsoft.com/office/powerpoint/2010/main" val="121679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B2B255-47F5-4405-A2FB-2CE9C49B9B39}" type="slidenum">
              <a:rPr lang="en-US" altLang="en-US" smtClean="0"/>
              <a:pPr>
                <a:spcBef>
                  <a:spcPct val="0"/>
                </a:spcBef>
              </a:pPr>
              <a:t>7</a:t>
            </a:fld>
            <a:endParaRPr lang="en-US" altLang="en-US" dirty="0" smtClean="0"/>
          </a:p>
        </p:txBody>
      </p:sp>
    </p:spTree>
    <p:extLst>
      <p:ext uri="{BB962C8B-B14F-4D97-AF65-F5344CB8AC3E}">
        <p14:creationId xmlns:p14="http://schemas.microsoft.com/office/powerpoint/2010/main" val="251477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FA557B-6622-45B7-AC1A-4BF4CF530F2A}" type="slidenum">
              <a:rPr lang="en-US" altLang="en-US" smtClean="0"/>
              <a:pPr>
                <a:spcBef>
                  <a:spcPct val="0"/>
                </a:spcBef>
              </a:pPr>
              <a:t>8</a:t>
            </a:fld>
            <a:endParaRPr lang="en-US" altLang="en-US" dirty="0" smtClean="0"/>
          </a:p>
        </p:txBody>
      </p:sp>
    </p:spTree>
    <p:extLst>
      <p:ext uri="{BB962C8B-B14F-4D97-AF65-F5344CB8AC3E}">
        <p14:creationId xmlns:p14="http://schemas.microsoft.com/office/powerpoint/2010/main" val="113425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F1B738-3FEC-45E4-81F2-3D6E7DCC1EA1}" type="slidenum">
              <a:rPr lang="en-US" altLang="en-US" smtClean="0"/>
              <a:pPr>
                <a:spcBef>
                  <a:spcPct val="0"/>
                </a:spcBef>
              </a:pPr>
              <a:t>9</a:t>
            </a:fld>
            <a:endParaRPr lang="en-US" altLang="en-US" dirty="0" smtClean="0"/>
          </a:p>
        </p:txBody>
      </p:sp>
    </p:spTree>
    <p:extLst>
      <p:ext uri="{BB962C8B-B14F-4D97-AF65-F5344CB8AC3E}">
        <p14:creationId xmlns:p14="http://schemas.microsoft.com/office/powerpoint/2010/main" val="806981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E2F7186F-D9E7-4962-919B-0AA5DD011911}" type="slidenum">
              <a:rPr lang="en-US" smtClean="0"/>
              <a:pPr eaLnBrk="1" hangingPunct="1"/>
              <a:t>10</a:t>
            </a:fld>
            <a:endParaRPr lang="en-US" dirty="0" smtClean="0"/>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158184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415475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92363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60450"/>
            <a:ext cx="4038600" cy="5340350"/>
          </a:xfr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lang="en-US" sz="1400" b="0" dirty="0" smtClean="0">
                <a:solidFill>
                  <a:schemeClr val="tx1"/>
                </a:solidFill>
                <a:latin typeface="+mn-lt"/>
                <a:ea typeface="+mn-ea"/>
                <a:cs typeface="+mn-cs"/>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lang="en-US" sz="1200" b="0" dirty="0" smtClean="0">
                <a:solidFill>
                  <a:schemeClr val="tx1"/>
                </a:solidFill>
                <a:latin typeface="+mn-lt"/>
                <a:ea typeface="+mn-ea"/>
                <a:cs typeface="+mn-cs"/>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lang="en-US" sz="1200" b="0" dirty="0" smtClean="0">
                <a:solidFill>
                  <a:schemeClr val="tx1"/>
                </a:solidFill>
                <a:latin typeface="+mn-lt"/>
                <a:ea typeface="+mn-ea"/>
                <a:cs typeface="+mn-cs"/>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lang="en-US" sz="1200" b="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60450"/>
            <a:ext cx="4038600" cy="5340350"/>
          </a:xfr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12764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373927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1496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060450"/>
            <a:ext cx="8229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7" name="Rectangle 2"/>
          <p:cNvSpPr>
            <a:spLocks noGrp="1" noChangeArrowheads="1"/>
          </p:cNvSpPr>
          <p:nvPr>
            <p:ph type="title"/>
          </p:nvPr>
        </p:nvSpPr>
        <p:spPr bwMode="auto">
          <a:xfrm>
            <a:off x="457200" y="201613"/>
            <a:ext cx="68532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3"/>
          <p:cNvSpPr>
            <a:spLocks noChangeArrowheads="1"/>
          </p:cNvSpPr>
          <p:nvPr/>
        </p:nvSpPr>
        <p:spPr bwMode="white">
          <a:xfrm>
            <a:off x="8178800" y="6551613"/>
            <a:ext cx="9652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895" tIns="41272" rIns="88895" bIns="41272">
            <a:spAutoFit/>
          </a:bodyPr>
          <a:lstStyle/>
          <a:p>
            <a:pPr algn="ctr" eaLnBrk="0" hangingPunct="0">
              <a:spcBef>
                <a:spcPct val="50000"/>
              </a:spcBef>
              <a:tabLst>
                <a:tab pos="857250" algn="r"/>
              </a:tabLst>
            </a:pPr>
            <a:r>
              <a:rPr lang="en-US" sz="800" dirty="0">
                <a:solidFill>
                  <a:srgbClr val="C4C4C4"/>
                </a:solidFill>
              </a:rPr>
              <a:t>OV </a:t>
            </a:r>
            <a:r>
              <a:rPr lang="en-US" sz="800" dirty="0" smtClean="0">
                <a:solidFill>
                  <a:srgbClr val="C4C4C4"/>
                </a:solidFill>
              </a:rPr>
              <a:t>12 </a:t>
            </a:r>
            <a:r>
              <a:rPr lang="en-US" sz="800" dirty="0">
                <a:solidFill>
                  <a:srgbClr val="C4C4C4"/>
                </a:solidFill>
              </a:rPr>
              <a:t>- </a:t>
            </a:r>
            <a:fld id="{B4BB2389-B011-493F-BC0E-7785D9F75971}" type="slidenum">
              <a:rPr lang="en-US" sz="800">
                <a:solidFill>
                  <a:srgbClr val="C4C4C4"/>
                </a:solidFill>
              </a:rPr>
              <a:pPr algn="ctr" eaLnBrk="0" hangingPunct="0">
                <a:spcBef>
                  <a:spcPct val="50000"/>
                </a:spcBef>
                <a:tabLst>
                  <a:tab pos="857250" algn="r"/>
                </a:tabLst>
              </a:pPr>
              <a:t>‹#›</a:t>
            </a:fld>
            <a:endParaRPr lang="en-US" sz="800" dirty="0">
              <a:solidFill>
                <a:srgbClr val="C4C4C4"/>
              </a:solidFill>
            </a:endParaRPr>
          </a:p>
        </p:txBody>
      </p:sp>
      <p:sp>
        <p:nvSpPr>
          <p:cNvPr id="1029" name="Rectangle 14"/>
          <p:cNvSpPr>
            <a:spLocks noChangeArrowheads="1"/>
          </p:cNvSpPr>
          <p:nvPr/>
        </p:nvSpPr>
        <p:spPr bwMode="auto">
          <a:xfrm>
            <a:off x="-19050" y="6551613"/>
            <a:ext cx="37528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7" rIns="90482" bIns="44447">
            <a:spAutoFit/>
          </a:bodyPr>
          <a:lstStyle/>
          <a:p>
            <a:pPr algn="r" eaLnBrk="0" hangingPunct="0"/>
            <a:r>
              <a:rPr lang="en-US" sz="1000" dirty="0">
                <a:solidFill>
                  <a:srgbClr val="D9D9D9"/>
                </a:solidFill>
              </a:rPr>
              <a:t>Copyright © </a:t>
            </a:r>
            <a:r>
              <a:rPr lang="en-US" sz="1000" dirty="0" smtClean="0">
                <a:solidFill>
                  <a:srgbClr val="D9D9D9"/>
                </a:solidFill>
              </a:rPr>
              <a:t>2016 </a:t>
            </a:r>
            <a:r>
              <a:rPr lang="en-US" sz="1000" b="1" dirty="0">
                <a:solidFill>
                  <a:srgbClr val="D9D9D9"/>
                </a:solidFill>
              </a:rPr>
              <a:t>Logical Operations, Inc</a:t>
            </a:r>
            <a:r>
              <a:rPr lang="en-US" sz="1000" dirty="0">
                <a:solidFill>
                  <a:srgbClr val="D9D9D9"/>
                </a:solidFill>
              </a:rPr>
              <a:t>. All rights reserved.</a:t>
            </a:r>
          </a:p>
        </p:txBody>
      </p:sp>
      <p:pic>
        <p:nvPicPr>
          <p:cNvPr id="1031" name="Picture 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7938"/>
            <a:ext cx="9144000" cy="93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iming>
    <p:tnLst>
      <p:par>
        <p:cTn id="1" dur="indefinite" restart="never" nodeType="tmRoot"/>
      </p:par>
    </p:tnLst>
  </p:timing>
  <p:txStyles>
    <p:titleStyle>
      <a:lvl1pPr algn="l" rtl="0" eaLnBrk="0" fontAlgn="base" hangingPunct="0">
        <a:spcBef>
          <a:spcPct val="0"/>
        </a:spcBef>
        <a:spcAft>
          <a:spcPct val="0"/>
        </a:spcAft>
        <a:defRPr sz="2200" i="1">
          <a:solidFill>
            <a:schemeClr val="bg1"/>
          </a:solidFill>
          <a:latin typeface="+mj-lt"/>
          <a:ea typeface="+mj-ea"/>
          <a:cs typeface="+mj-cs"/>
        </a:defRPr>
      </a:lvl1pPr>
      <a:lvl2pPr algn="l" rtl="0" eaLnBrk="0" fontAlgn="base" hangingPunct="0">
        <a:spcBef>
          <a:spcPct val="0"/>
        </a:spcBef>
        <a:spcAft>
          <a:spcPct val="0"/>
        </a:spcAft>
        <a:defRPr sz="2200" i="1">
          <a:solidFill>
            <a:schemeClr val="bg1"/>
          </a:solidFill>
          <a:latin typeface="Arial Black" pitchFamily="34" charset="0"/>
        </a:defRPr>
      </a:lvl2pPr>
      <a:lvl3pPr algn="l" rtl="0" eaLnBrk="0" fontAlgn="base" hangingPunct="0">
        <a:spcBef>
          <a:spcPct val="0"/>
        </a:spcBef>
        <a:spcAft>
          <a:spcPct val="0"/>
        </a:spcAft>
        <a:defRPr sz="2200" i="1">
          <a:solidFill>
            <a:schemeClr val="bg1"/>
          </a:solidFill>
          <a:latin typeface="Arial Black" pitchFamily="34" charset="0"/>
        </a:defRPr>
      </a:lvl3pPr>
      <a:lvl4pPr algn="l" rtl="0" eaLnBrk="0" fontAlgn="base" hangingPunct="0">
        <a:spcBef>
          <a:spcPct val="0"/>
        </a:spcBef>
        <a:spcAft>
          <a:spcPct val="0"/>
        </a:spcAft>
        <a:defRPr sz="2200" i="1">
          <a:solidFill>
            <a:schemeClr val="bg1"/>
          </a:solidFill>
          <a:latin typeface="Arial Black" pitchFamily="34" charset="0"/>
        </a:defRPr>
      </a:lvl4pPr>
      <a:lvl5pPr algn="l" rtl="0" eaLnBrk="0" fontAlgn="base" hangingPunct="0">
        <a:spcBef>
          <a:spcPct val="0"/>
        </a:spcBef>
        <a:spcAft>
          <a:spcPct val="0"/>
        </a:spcAft>
        <a:defRPr sz="2200" i="1">
          <a:solidFill>
            <a:schemeClr val="bg1"/>
          </a:solidFill>
          <a:latin typeface="Arial Black" pitchFamily="34" charset="0"/>
        </a:defRPr>
      </a:lvl5pPr>
      <a:lvl6pPr marL="457200" algn="l" rtl="0" fontAlgn="base">
        <a:spcBef>
          <a:spcPct val="0"/>
        </a:spcBef>
        <a:spcAft>
          <a:spcPct val="0"/>
        </a:spcAft>
        <a:defRPr sz="2200" i="1">
          <a:solidFill>
            <a:schemeClr val="bg1"/>
          </a:solidFill>
          <a:latin typeface="Arial Black" pitchFamily="34" charset="0"/>
        </a:defRPr>
      </a:lvl6pPr>
      <a:lvl7pPr marL="914400" algn="l" rtl="0" fontAlgn="base">
        <a:spcBef>
          <a:spcPct val="0"/>
        </a:spcBef>
        <a:spcAft>
          <a:spcPct val="0"/>
        </a:spcAft>
        <a:defRPr sz="2200" i="1">
          <a:solidFill>
            <a:schemeClr val="bg1"/>
          </a:solidFill>
          <a:latin typeface="Arial Black" pitchFamily="34" charset="0"/>
        </a:defRPr>
      </a:lvl7pPr>
      <a:lvl8pPr marL="1371600" algn="l" rtl="0" fontAlgn="base">
        <a:spcBef>
          <a:spcPct val="0"/>
        </a:spcBef>
        <a:spcAft>
          <a:spcPct val="0"/>
        </a:spcAft>
        <a:defRPr sz="2200" i="1">
          <a:solidFill>
            <a:schemeClr val="bg1"/>
          </a:solidFill>
          <a:latin typeface="Arial Black" pitchFamily="34" charset="0"/>
        </a:defRPr>
      </a:lvl8pPr>
      <a:lvl9pPr marL="1828800" algn="l" rtl="0" fontAlgn="base">
        <a:spcBef>
          <a:spcPct val="0"/>
        </a:spcBef>
        <a:spcAft>
          <a:spcPct val="0"/>
        </a:spcAft>
        <a:defRPr sz="2200" i="1">
          <a:solidFill>
            <a:schemeClr val="bg1"/>
          </a:solidFill>
          <a:latin typeface="Arial Black" pitchFamily="34" charset="0"/>
        </a:defRPr>
      </a:lvl9pPr>
    </p:titleStyle>
    <p:bodyStyle>
      <a:lvl1pPr marL="231775" indent="-231775" algn="l" rtl="0" eaLnBrk="0" fontAlgn="base" hangingPunct="0">
        <a:spcBef>
          <a:spcPct val="20000"/>
        </a:spcBef>
        <a:spcAft>
          <a:spcPct val="0"/>
        </a:spcAft>
        <a:buClr>
          <a:srgbClr val="009DDC"/>
        </a:buClr>
        <a:buFont typeface="Wingdings" panose="05000000000000000000"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2400" dirty="0" smtClean="0"/>
              <a:t>Customized Client Environments</a:t>
            </a:r>
            <a:endParaRPr lang="en-US" sz="1400" dirty="0" smtClean="0"/>
          </a:p>
        </p:txBody>
      </p:sp>
      <p:sp>
        <p:nvSpPr>
          <p:cNvPr id="4099" name="Rectangle 3"/>
          <p:cNvSpPr>
            <a:spLocks noGrp="1" noChangeArrowheads="1"/>
          </p:cNvSpPr>
          <p:nvPr>
            <p:ph type="body" idx="1"/>
          </p:nvPr>
        </p:nvSpPr>
        <p:spPr>
          <a:xfrm>
            <a:off x="457200" y="1143000"/>
            <a:ext cx="8202613" cy="3435350"/>
          </a:xfrm>
        </p:spPr>
        <p:txBody>
          <a:bodyPr/>
          <a:lstStyle/>
          <a:p>
            <a:pPr marL="228600" indent="-228600" eaLnBrk="1" hangingPunct="1">
              <a:buClr>
                <a:srgbClr val="009DDC"/>
              </a:buClr>
              <a:buFont typeface="Wingdings" pitchFamily="2" charset="2"/>
              <a:buChar char="§"/>
            </a:pPr>
            <a:r>
              <a:rPr lang="en-US" sz="1600" b="1" dirty="0" smtClean="0"/>
              <a:t>Types of Common Business Clients</a:t>
            </a:r>
          </a:p>
          <a:p>
            <a:pPr marL="228600" indent="-228600" eaLnBrk="1" hangingPunct="1">
              <a:buClr>
                <a:srgbClr val="009DDC"/>
              </a:buClr>
              <a:buFont typeface="Wingdings" pitchFamily="2" charset="2"/>
              <a:buChar char="§"/>
            </a:pPr>
            <a:r>
              <a:rPr lang="en-US" sz="1600" b="1" dirty="0" smtClean="0"/>
              <a:t>Custom Client Environments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US" sz="2400" b="1" i="0" dirty="0" smtClean="0">
                <a:latin typeface="Calibri" pitchFamily="34" charset="0"/>
                <a:cs typeface="Calibri" pitchFamily="34" charset="0"/>
              </a:rPr>
              <a:t>Reflective Questions</a:t>
            </a:r>
          </a:p>
        </p:txBody>
      </p:sp>
      <p:sp>
        <p:nvSpPr>
          <p:cNvPr id="5123" name="Rectangle 3"/>
          <p:cNvSpPr>
            <a:spLocks noChangeArrowheads="1"/>
          </p:cNvSpPr>
          <p:nvPr/>
        </p:nvSpPr>
        <p:spPr bwMode="auto">
          <a:xfrm>
            <a:off x="457200" y="1143000"/>
            <a:ext cx="8229600" cy="5257800"/>
          </a:xfrm>
          <a:prstGeom prst="rect">
            <a:avLst/>
          </a:prstGeom>
          <a:noFill/>
          <a:ln>
            <a:noFill/>
          </a:ln>
          <a:extLst/>
        </p:spPr>
        <p:txBody>
          <a:bodyPr/>
          <a:lstStyle/>
          <a:p>
            <a:pPr marL="342900" indent="-342900">
              <a:spcBef>
                <a:spcPct val="20000"/>
              </a:spcBef>
              <a:buClr>
                <a:srgbClr val="009DDC"/>
              </a:buClr>
              <a:buFont typeface="+mj-lt"/>
              <a:buAutoNum type="arabicPeriod"/>
              <a:defRPr/>
            </a:pPr>
            <a:r>
              <a:rPr lang="en-US" sz="1600" b="1" dirty="0"/>
              <a:t>Have you had any experience with any of the workstation or server setups presented in this lesson? </a:t>
            </a:r>
            <a:r>
              <a:rPr lang="en-US" sz="1600" b="1" dirty="0" smtClean="0"/>
              <a:t/>
            </a:r>
            <a:br>
              <a:rPr lang="en-US" sz="1600" b="1" dirty="0" smtClean="0"/>
            </a:br>
            <a:endParaRPr lang="en-US" sz="1600" b="1" dirty="0" smtClean="0"/>
          </a:p>
          <a:p>
            <a:pPr marL="342900" indent="-342900">
              <a:spcBef>
                <a:spcPct val="20000"/>
              </a:spcBef>
              <a:buClr>
                <a:srgbClr val="009DDC"/>
              </a:buClr>
              <a:buFont typeface="+mj-lt"/>
              <a:buAutoNum type="arabicPeriod"/>
              <a:defRPr/>
            </a:pPr>
            <a:r>
              <a:rPr lang="en-US" sz="1600" b="1" dirty="0"/>
              <a:t>What types of custom client setups do you think you will encounter the most in your role as an A+ technician?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Thick Clients</a:t>
            </a:r>
            <a:endParaRPr lang="en-US" dirty="0"/>
          </a:p>
        </p:txBody>
      </p:sp>
      <p:sp>
        <p:nvSpPr>
          <p:cNvPr id="3" name="Content Placeholder 2"/>
          <p:cNvSpPr>
            <a:spLocks noGrp="1"/>
          </p:cNvSpPr>
          <p:nvPr>
            <p:ph idx="1"/>
          </p:nvPr>
        </p:nvSpPr>
        <p:spPr>
          <a:xfrm>
            <a:off x="609600" y="2057400"/>
            <a:ext cx="8229600" cy="3206750"/>
          </a:xfrm>
        </p:spPr>
        <p:txBody>
          <a:bodyPr/>
          <a:lstStyle/>
          <a:p>
            <a:r>
              <a:rPr lang="en-US" dirty="0" smtClean="0"/>
              <a:t>Performs most or all computing functions on its own.</a:t>
            </a:r>
          </a:p>
          <a:p>
            <a:r>
              <a:rPr lang="en-US" dirty="0" smtClean="0"/>
              <a:t>Requirements include:</a:t>
            </a:r>
          </a:p>
          <a:p>
            <a:pPr lvl="1"/>
            <a:r>
              <a:rPr lang="en-US" dirty="0"/>
              <a:t>The computer must meet the standard requirements for running the selected operating system</a:t>
            </a:r>
            <a:r>
              <a:rPr lang="en-US" dirty="0" smtClean="0"/>
              <a:t>.</a:t>
            </a:r>
          </a:p>
          <a:p>
            <a:pPr lvl="1"/>
            <a:r>
              <a:rPr lang="en-US" dirty="0"/>
              <a:t>Full application versions are installed and run directly from the client computer using its own resources. The applications are installed using traditional methods and are stored on the hard drive</a:t>
            </a:r>
            <a:r>
              <a:rPr lang="en-US" dirty="0" smtClean="0"/>
              <a:t>.</a:t>
            </a:r>
          </a:p>
          <a:p>
            <a:pPr lvl="1"/>
            <a:r>
              <a:rPr lang="en-US" dirty="0"/>
              <a:t>If data is stored locally, then access to storage locations is a required with a consistent pathway to data</a:t>
            </a:r>
            <a:r>
              <a:rPr lang="en-US" dirty="0" smtClean="0"/>
              <a:t>.</a:t>
            </a:r>
          </a:p>
          <a:p>
            <a:pPr lvl="1"/>
            <a:r>
              <a:rPr lang="en-US" dirty="0"/>
              <a:t>If data is stored on the network, then a consistent path should be established to the storage location with proper security implementations</a:t>
            </a:r>
            <a:r>
              <a:rPr lang="en-US" dirty="0" smtClean="0"/>
              <a:t>.</a:t>
            </a:r>
          </a:p>
          <a:p>
            <a:pPr lvl="1"/>
            <a:r>
              <a:rPr lang="en-US" dirty="0"/>
              <a:t>Hardware should be robust enough to run all required applications.</a:t>
            </a:r>
          </a:p>
        </p:txBody>
      </p:sp>
    </p:spTree>
    <p:extLst>
      <p:ext uri="{BB962C8B-B14F-4D97-AF65-F5344CB8AC3E}">
        <p14:creationId xmlns:p14="http://schemas.microsoft.com/office/powerpoint/2010/main" val="1997208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 Clients</a:t>
            </a:r>
            <a:endParaRPr lang="en-US" dirty="0"/>
          </a:p>
        </p:txBody>
      </p:sp>
      <p:sp>
        <p:nvSpPr>
          <p:cNvPr id="3" name="Content Placeholder 2"/>
          <p:cNvSpPr>
            <a:spLocks noGrp="1"/>
          </p:cNvSpPr>
          <p:nvPr>
            <p:ph idx="1"/>
          </p:nvPr>
        </p:nvSpPr>
        <p:spPr>
          <a:xfrm>
            <a:off x="457200" y="1981200"/>
            <a:ext cx="8229600" cy="3282950"/>
          </a:xfrm>
        </p:spPr>
        <p:txBody>
          <a:bodyPr/>
          <a:lstStyle/>
          <a:p>
            <a:r>
              <a:rPr lang="en-US" dirty="0" smtClean="0"/>
              <a:t>Relies on other computers and servers for programs, processes, and services.</a:t>
            </a:r>
          </a:p>
          <a:p>
            <a:r>
              <a:rPr lang="en-US" dirty="0" smtClean="0"/>
              <a:t>Can be highly specialized based on job role.</a:t>
            </a:r>
          </a:p>
          <a:p>
            <a:r>
              <a:rPr lang="en-US" dirty="0" smtClean="0"/>
              <a:t>Requirements include:</a:t>
            </a:r>
          </a:p>
          <a:p>
            <a:pPr lvl="1"/>
            <a:r>
              <a:rPr lang="en-US" dirty="0"/>
              <a:t>The computer must meet the minimum requirements to run the selected operating system</a:t>
            </a:r>
            <a:r>
              <a:rPr lang="en-US" dirty="0" smtClean="0"/>
              <a:t>.</a:t>
            </a:r>
          </a:p>
          <a:p>
            <a:pPr lvl="1"/>
            <a:r>
              <a:rPr lang="en-US" dirty="0"/>
              <a:t>The computer uses basic applications that can be accessed over the Internet. The applications do not get installed on the computer and do not use up any hard drive space. RAM is used to run the application from the server</a:t>
            </a:r>
            <a:r>
              <a:rPr lang="en-US" dirty="0" smtClean="0"/>
              <a:t>.</a:t>
            </a:r>
          </a:p>
          <a:p>
            <a:pPr lvl="1"/>
            <a:r>
              <a:rPr lang="en-US" dirty="0" smtClean="0"/>
              <a:t>The computer must </a:t>
            </a:r>
            <a:r>
              <a:rPr lang="en-US" dirty="0"/>
              <a:t>have a fast network connection to access the server that is hosting the applications</a:t>
            </a:r>
            <a:r>
              <a:rPr lang="en-US" dirty="0" smtClean="0"/>
              <a:t>.</a:t>
            </a:r>
          </a:p>
          <a:p>
            <a:pPr lvl="1"/>
            <a:r>
              <a:rPr lang="en-US" dirty="0" smtClean="0"/>
              <a:t>The computer might </a:t>
            </a:r>
            <a:r>
              <a:rPr lang="en-US" dirty="0"/>
              <a:t>require specialized software in order to access the applications hosted by the server</a:t>
            </a:r>
            <a:r>
              <a:rPr lang="en-US" dirty="0" smtClean="0"/>
              <a:t>.</a:t>
            </a:r>
          </a:p>
          <a:p>
            <a:pPr lvl="1"/>
            <a:r>
              <a:rPr lang="en-US" dirty="0" smtClean="0"/>
              <a:t>The computer may </a:t>
            </a:r>
            <a:r>
              <a:rPr lang="en-US" dirty="0"/>
              <a:t>require a specific browser in order to run any web-based applications.</a:t>
            </a:r>
          </a:p>
        </p:txBody>
      </p:sp>
    </p:spTree>
    <p:extLst>
      <p:ext uri="{BB962C8B-B14F-4D97-AF65-F5344CB8AC3E}">
        <p14:creationId xmlns:p14="http://schemas.microsoft.com/office/powerpoint/2010/main" val="292361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Workstations</a:t>
            </a:r>
            <a:endParaRPr lang="en-US" dirty="0"/>
          </a:p>
        </p:txBody>
      </p:sp>
      <p:grpSp>
        <p:nvGrpSpPr>
          <p:cNvPr id="27" name="Group 26"/>
          <p:cNvGrpSpPr/>
          <p:nvPr/>
        </p:nvGrpSpPr>
        <p:grpSpPr>
          <a:xfrm>
            <a:off x="1905000" y="1464703"/>
            <a:ext cx="1725613" cy="973138"/>
            <a:chOff x="1905000" y="1752600"/>
            <a:chExt cx="1725613" cy="973138"/>
          </a:xfrm>
        </p:grpSpPr>
        <p:grpSp>
          <p:nvGrpSpPr>
            <p:cNvPr id="4" name="Group 2"/>
            <p:cNvGrpSpPr>
              <a:grpSpLocks/>
            </p:cNvGrpSpPr>
            <p:nvPr/>
          </p:nvGrpSpPr>
          <p:grpSpPr bwMode="auto">
            <a:xfrm>
              <a:off x="1905000" y="1752600"/>
              <a:ext cx="1725613" cy="973138"/>
              <a:chOff x="4076301" y="2257293"/>
              <a:chExt cx="1726348" cy="972702"/>
            </a:xfrm>
          </p:grpSpPr>
          <p:pic>
            <p:nvPicPr>
              <p:cNvPr id="5" name="Picture 3" descr="C:\Users\Alex Tong\Desktop\9_13_ppt\images\L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57293"/>
                <a:ext cx="1459249" cy="97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Alex Tong\Desktop\9_13_ppt\new icons\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301" y="2286000"/>
                <a:ext cx="411366" cy="91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4"/>
            <p:cNvSpPr txBox="1">
              <a:spLocks noChangeArrowheads="1"/>
            </p:cNvSpPr>
            <p:nvPr/>
          </p:nvSpPr>
          <p:spPr bwMode="auto">
            <a:xfrm>
              <a:off x="2525713" y="2000250"/>
              <a:ext cx="8032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00"/>
                </a:buClr>
                <a:buChar char="•"/>
                <a:defRPr sz="2000">
                  <a:solidFill>
                    <a:schemeClr val="tx1"/>
                  </a:solidFill>
                  <a:latin typeface="Arial" panose="020B0604020202020204" pitchFamily="34" charset="0"/>
                </a:defRPr>
              </a:lvl1pPr>
              <a:lvl2pPr marL="742950" indent="-285750">
                <a:spcBef>
                  <a:spcPct val="20000"/>
                </a:spcBef>
                <a:buClr>
                  <a:srgbClr val="FF9900"/>
                </a:buClr>
                <a:buChar char="–"/>
                <a:defRPr>
                  <a:solidFill>
                    <a:schemeClr val="tx1"/>
                  </a:solidFill>
                  <a:latin typeface="Arial" panose="020B0604020202020204" pitchFamily="34" charset="0"/>
                </a:defRPr>
              </a:lvl2pPr>
              <a:lvl3pPr marL="1143000" indent="-228600">
                <a:spcBef>
                  <a:spcPct val="20000"/>
                </a:spcBef>
                <a:buClr>
                  <a:srgbClr val="FF9900"/>
                </a:buClr>
                <a:buChar char="•"/>
                <a:defRPr sz="1600">
                  <a:solidFill>
                    <a:schemeClr val="tx1"/>
                  </a:solidFill>
                  <a:latin typeface="Arial" panose="020B0604020202020204" pitchFamily="34" charset="0"/>
                </a:defRPr>
              </a:lvl3pPr>
              <a:lvl4pPr marL="1600200" indent="-228600">
                <a:spcBef>
                  <a:spcPct val="20000"/>
                </a:spcBef>
                <a:buClr>
                  <a:srgbClr val="FF9900"/>
                </a:buClr>
                <a:buChar char="–"/>
                <a:defRPr sz="1400">
                  <a:solidFill>
                    <a:schemeClr val="tx1"/>
                  </a:solidFill>
                  <a:latin typeface="Arial" panose="020B0604020202020204" pitchFamily="34" charset="0"/>
                </a:defRPr>
              </a:lvl4pPr>
              <a:lvl5pPr marL="2057400" indent="-228600">
                <a:spcBef>
                  <a:spcPct val="20000"/>
                </a:spcBef>
                <a:buClr>
                  <a:srgbClr val="FF9900"/>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1100" b="1" dirty="0">
                  <a:solidFill>
                    <a:schemeClr val="bg1"/>
                  </a:solidFill>
                </a:rPr>
                <a:t>Windows</a:t>
              </a:r>
            </a:p>
          </p:txBody>
        </p:sp>
      </p:grpSp>
      <p:grpSp>
        <p:nvGrpSpPr>
          <p:cNvPr id="25" name="Group 24"/>
          <p:cNvGrpSpPr/>
          <p:nvPr/>
        </p:nvGrpSpPr>
        <p:grpSpPr>
          <a:xfrm>
            <a:off x="3715778" y="1464703"/>
            <a:ext cx="1727200" cy="973138"/>
            <a:chOff x="3783013" y="1752600"/>
            <a:chExt cx="1727200" cy="973138"/>
          </a:xfrm>
        </p:grpSpPr>
        <p:grpSp>
          <p:nvGrpSpPr>
            <p:cNvPr id="7" name="Group 6"/>
            <p:cNvGrpSpPr>
              <a:grpSpLocks/>
            </p:cNvGrpSpPr>
            <p:nvPr/>
          </p:nvGrpSpPr>
          <p:grpSpPr bwMode="auto">
            <a:xfrm>
              <a:off x="3783013" y="1752600"/>
              <a:ext cx="1727200" cy="973138"/>
              <a:chOff x="4076301" y="2257293"/>
              <a:chExt cx="1726348" cy="972702"/>
            </a:xfrm>
          </p:grpSpPr>
          <p:pic>
            <p:nvPicPr>
              <p:cNvPr id="8" name="Picture 3" descr="C:\Users\Alex Tong\Desktop\9_13_ppt\images\L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57293"/>
                <a:ext cx="1459249" cy="97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Alex Tong\Desktop\9_13_ppt\new icons\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301" y="2286000"/>
                <a:ext cx="411366" cy="91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p:cNvSpPr txBox="1">
              <a:spLocks noChangeArrowheads="1"/>
            </p:cNvSpPr>
            <p:nvPr/>
          </p:nvSpPr>
          <p:spPr bwMode="auto">
            <a:xfrm>
              <a:off x="4500563" y="2006600"/>
              <a:ext cx="5603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00"/>
                </a:buClr>
                <a:buChar char="•"/>
                <a:defRPr sz="2000">
                  <a:solidFill>
                    <a:schemeClr val="tx1"/>
                  </a:solidFill>
                  <a:latin typeface="Arial" panose="020B0604020202020204" pitchFamily="34" charset="0"/>
                </a:defRPr>
              </a:lvl1pPr>
              <a:lvl2pPr marL="742950" indent="-285750">
                <a:spcBef>
                  <a:spcPct val="20000"/>
                </a:spcBef>
                <a:buClr>
                  <a:srgbClr val="FF9900"/>
                </a:buClr>
                <a:buChar char="–"/>
                <a:defRPr>
                  <a:solidFill>
                    <a:schemeClr val="tx1"/>
                  </a:solidFill>
                  <a:latin typeface="Arial" panose="020B0604020202020204" pitchFamily="34" charset="0"/>
                </a:defRPr>
              </a:lvl2pPr>
              <a:lvl3pPr marL="1143000" indent="-228600">
                <a:spcBef>
                  <a:spcPct val="20000"/>
                </a:spcBef>
                <a:buClr>
                  <a:srgbClr val="FF9900"/>
                </a:buClr>
                <a:buChar char="•"/>
                <a:defRPr sz="1600">
                  <a:solidFill>
                    <a:schemeClr val="tx1"/>
                  </a:solidFill>
                  <a:latin typeface="Arial" panose="020B0604020202020204" pitchFamily="34" charset="0"/>
                </a:defRPr>
              </a:lvl3pPr>
              <a:lvl4pPr marL="1600200" indent="-228600">
                <a:spcBef>
                  <a:spcPct val="20000"/>
                </a:spcBef>
                <a:buClr>
                  <a:srgbClr val="FF9900"/>
                </a:buClr>
                <a:buChar char="–"/>
                <a:defRPr sz="1400">
                  <a:solidFill>
                    <a:schemeClr val="tx1"/>
                  </a:solidFill>
                  <a:latin typeface="Arial" panose="020B0604020202020204" pitchFamily="34" charset="0"/>
                </a:defRPr>
              </a:lvl4pPr>
              <a:lvl5pPr marL="2057400" indent="-228600">
                <a:spcBef>
                  <a:spcPct val="20000"/>
                </a:spcBef>
                <a:buClr>
                  <a:srgbClr val="FF9900"/>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1100" b="1" dirty="0">
                  <a:solidFill>
                    <a:schemeClr val="bg1"/>
                  </a:solidFill>
                </a:rPr>
                <a:t>Linux</a:t>
              </a:r>
            </a:p>
          </p:txBody>
        </p:sp>
      </p:grpSp>
      <p:grpSp>
        <p:nvGrpSpPr>
          <p:cNvPr id="26" name="Group 25"/>
          <p:cNvGrpSpPr/>
          <p:nvPr/>
        </p:nvGrpSpPr>
        <p:grpSpPr>
          <a:xfrm>
            <a:off x="5510213" y="1466291"/>
            <a:ext cx="1725612" cy="971550"/>
            <a:chOff x="5510213" y="1762125"/>
            <a:chExt cx="1725612" cy="971550"/>
          </a:xfrm>
        </p:grpSpPr>
        <p:grpSp>
          <p:nvGrpSpPr>
            <p:cNvPr id="10" name="Group 9"/>
            <p:cNvGrpSpPr>
              <a:grpSpLocks/>
            </p:cNvGrpSpPr>
            <p:nvPr/>
          </p:nvGrpSpPr>
          <p:grpSpPr bwMode="auto">
            <a:xfrm>
              <a:off x="5510213" y="1762125"/>
              <a:ext cx="1725612" cy="971550"/>
              <a:chOff x="4076301" y="2257293"/>
              <a:chExt cx="1726348" cy="972702"/>
            </a:xfrm>
          </p:grpSpPr>
          <p:pic>
            <p:nvPicPr>
              <p:cNvPr id="11" name="Picture 3" descr="C:\Users\Alex Tong\Desktop\9_13_ppt\images\L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57293"/>
                <a:ext cx="1459249" cy="97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Alex Tong\Desktop\9_13_ppt\new icons\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301" y="2286000"/>
                <a:ext cx="411366" cy="91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p:cNvSpPr txBox="1">
              <a:spLocks noChangeArrowheads="1"/>
            </p:cNvSpPr>
            <p:nvPr/>
          </p:nvSpPr>
          <p:spPr bwMode="auto">
            <a:xfrm>
              <a:off x="6226175" y="2027238"/>
              <a:ext cx="654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00"/>
                </a:buClr>
                <a:buChar char="•"/>
                <a:defRPr sz="2000">
                  <a:solidFill>
                    <a:schemeClr val="tx1"/>
                  </a:solidFill>
                  <a:latin typeface="Arial" panose="020B0604020202020204" pitchFamily="34" charset="0"/>
                </a:defRPr>
              </a:lvl1pPr>
              <a:lvl2pPr marL="742950" indent="-285750">
                <a:spcBef>
                  <a:spcPct val="20000"/>
                </a:spcBef>
                <a:buClr>
                  <a:srgbClr val="FF9900"/>
                </a:buClr>
                <a:buChar char="–"/>
                <a:defRPr>
                  <a:solidFill>
                    <a:schemeClr val="tx1"/>
                  </a:solidFill>
                  <a:latin typeface="Arial" panose="020B0604020202020204" pitchFamily="34" charset="0"/>
                </a:defRPr>
              </a:lvl2pPr>
              <a:lvl3pPr marL="1143000" indent="-228600">
                <a:spcBef>
                  <a:spcPct val="20000"/>
                </a:spcBef>
                <a:buClr>
                  <a:srgbClr val="FF9900"/>
                </a:buClr>
                <a:buChar char="•"/>
                <a:defRPr sz="1600">
                  <a:solidFill>
                    <a:schemeClr val="tx1"/>
                  </a:solidFill>
                  <a:latin typeface="Arial" panose="020B0604020202020204" pitchFamily="34" charset="0"/>
                </a:defRPr>
              </a:lvl3pPr>
              <a:lvl4pPr marL="1600200" indent="-228600">
                <a:spcBef>
                  <a:spcPct val="20000"/>
                </a:spcBef>
                <a:buClr>
                  <a:srgbClr val="FF9900"/>
                </a:buClr>
                <a:buChar char="–"/>
                <a:defRPr sz="1400">
                  <a:solidFill>
                    <a:schemeClr val="tx1"/>
                  </a:solidFill>
                  <a:latin typeface="Arial" panose="020B0604020202020204" pitchFamily="34" charset="0"/>
                </a:defRPr>
              </a:lvl4pPr>
              <a:lvl5pPr marL="2057400" indent="-228600">
                <a:spcBef>
                  <a:spcPct val="20000"/>
                </a:spcBef>
                <a:buClr>
                  <a:srgbClr val="FF9900"/>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1100" b="1" dirty="0">
                  <a:solidFill>
                    <a:schemeClr val="bg1"/>
                  </a:solidFill>
                </a:rPr>
                <a:t>Solaris</a:t>
              </a:r>
            </a:p>
          </p:txBody>
        </p:sp>
      </p:grpSp>
      <p:grpSp>
        <p:nvGrpSpPr>
          <p:cNvPr id="28" name="Group 27"/>
          <p:cNvGrpSpPr/>
          <p:nvPr/>
        </p:nvGrpSpPr>
        <p:grpSpPr>
          <a:xfrm>
            <a:off x="3715124" y="3861829"/>
            <a:ext cx="1727200" cy="973137"/>
            <a:chOff x="3822700" y="4157663"/>
            <a:chExt cx="1727200" cy="973137"/>
          </a:xfrm>
        </p:grpSpPr>
        <p:grpSp>
          <p:nvGrpSpPr>
            <p:cNvPr id="13" name="Group 12"/>
            <p:cNvGrpSpPr>
              <a:grpSpLocks/>
            </p:cNvGrpSpPr>
            <p:nvPr/>
          </p:nvGrpSpPr>
          <p:grpSpPr bwMode="auto">
            <a:xfrm>
              <a:off x="3822700" y="4157663"/>
              <a:ext cx="1727200" cy="973137"/>
              <a:chOff x="4076301" y="2257293"/>
              <a:chExt cx="1726348" cy="972702"/>
            </a:xfrm>
          </p:grpSpPr>
          <p:pic>
            <p:nvPicPr>
              <p:cNvPr id="14" name="Picture 3" descr="C:\Users\Alex Tong\Desktop\9_13_ppt\images\L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57293"/>
                <a:ext cx="1459249" cy="97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Alex Tong\Desktop\9_13_ppt\new icons\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301" y="2286000"/>
                <a:ext cx="411366" cy="91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p:cNvSpPr txBox="1">
              <a:spLocks noChangeArrowheads="1"/>
            </p:cNvSpPr>
            <p:nvPr/>
          </p:nvSpPr>
          <p:spPr bwMode="auto">
            <a:xfrm>
              <a:off x="4432300" y="4276725"/>
              <a:ext cx="8032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00"/>
                </a:buClr>
                <a:buChar char="•"/>
                <a:defRPr sz="2000">
                  <a:solidFill>
                    <a:schemeClr val="tx1"/>
                  </a:solidFill>
                  <a:latin typeface="Arial" panose="020B0604020202020204" pitchFamily="34" charset="0"/>
                </a:defRPr>
              </a:lvl1pPr>
              <a:lvl2pPr marL="742950" indent="-285750">
                <a:spcBef>
                  <a:spcPct val="20000"/>
                </a:spcBef>
                <a:buClr>
                  <a:srgbClr val="FF9900"/>
                </a:buClr>
                <a:buChar char="–"/>
                <a:defRPr>
                  <a:solidFill>
                    <a:schemeClr val="tx1"/>
                  </a:solidFill>
                  <a:latin typeface="Arial" panose="020B0604020202020204" pitchFamily="34" charset="0"/>
                </a:defRPr>
              </a:lvl2pPr>
              <a:lvl3pPr marL="1143000" indent="-228600">
                <a:spcBef>
                  <a:spcPct val="20000"/>
                </a:spcBef>
                <a:buClr>
                  <a:srgbClr val="FF9900"/>
                </a:buClr>
                <a:buChar char="•"/>
                <a:defRPr sz="1600">
                  <a:solidFill>
                    <a:schemeClr val="tx1"/>
                  </a:solidFill>
                  <a:latin typeface="Arial" panose="020B0604020202020204" pitchFamily="34" charset="0"/>
                </a:defRPr>
              </a:lvl3pPr>
              <a:lvl4pPr marL="1600200" indent="-228600">
                <a:spcBef>
                  <a:spcPct val="20000"/>
                </a:spcBef>
                <a:buClr>
                  <a:srgbClr val="FF9900"/>
                </a:buClr>
                <a:buChar char="–"/>
                <a:defRPr sz="1400">
                  <a:solidFill>
                    <a:schemeClr val="tx1"/>
                  </a:solidFill>
                  <a:latin typeface="Arial" panose="020B0604020202020204" pitchFamily="34" charset="0"/>
                </a:defRPr>
              </a:lvl4pPr>
              <a:lvl5pPr marL="2057400" indent="-228600">
                <a:spcBef>
                  <a:spcPct val="20000"/>
                </a:spcBef>
                <a:buClr>
                  <a:srgbClr val="FF9900"/>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1100" b="1" dirty="0">
                  <a:solidFill>
                    <a:schemeClr val="bg1"/>
                  </a:solidFill>
                </a:rPr>
                <a:t>Windows</a:t>
              </a:r>
            </a:p>
          </p:txBody>
        </p:sp>
        <p:sp>
          <p:nvSpPr>
            <p:cNvPr id="20" name="TextBox 19"/>
            <p:cNvSpPr txBox="1">
              <a:spLocks noChangeArrowheads="1"/>
            </p:cNvSpPr>
            <p:nvPr/>
          </p:nvSpPr>
          <p:spPr bwMode="auto">
            <a:xfrm>
              <a:off x="4538663" y="4429125"/>
              <a:ext cx="5619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00"/>
                </a:buClr>
                <a:buChar char="•"/>
                <a:defRPr sz="2000">
                  <a:solidFill>
                    <a:schemeClr val="tx1"/>
                  </a:solidFill>
                  <a:latin typeface="Arial" panose="020B0604020202020204" pitchFamily="34" charset="0"/>
                </a:defRPr>
              </a:lvl1pPr>
              <a:lvl2pPr marL="742950" indent="-285750">
                <a:spcBef>
                  <a:spcPct val="20000"/>
                </a:spcBef>
                <a:buClr>
                  <a:srgbClr val="FF9900"/>
                </a:buClr>
                <a:buChar char="–"/>
                <a:defRPr>
                  <a:solidFill>
                    <a:schemeClr val="tx1"/>
                  </a:solidFill>
                  <a:latin typeface="Arial" panose="020B0604020202020204" pitchFamily="34" charset="0"/>
                </a:defRPr>
              </a:lvl2pPr>
              <a:lvl3pPr marL="1143000" indent="-228600">
                <a:spcBef>
                  <a:spcPct val="20000"/>
                </a:spcBef>
                <a:buClr>
                  <a:srgbClr val="FF9900"/>
                </a:buClr>
                <a:buChar char="•"/>
                <a:defRPr sz="1600">
                  <a:solidFill>
                    <a:schemeClr val="tx1"/>
                  </a:solidFill>
                  <a:latin typeface="Arial" panose="020B0604020202020204" pitchFamily="34" charset="0"/>
                </a:defRPr>
              </a:lvl3pPr>
              <a:lvl4pPr marL="1600200" indent="-228600">
                <a:spcBef>
                  <a:spcPct val="20000"/>
                </a:spcBef>
                <a:buClr>
                  <a:srgbClr val="FF9900"/>
                </a:buClr>
                <a:buChar char="–"/>
                <a:defRPr sz="1400">
                  <a:solidFill>
                    <a:schemeClr val="tx1"/>
                  </a:solidFill>
                  <a:latin typeface="Arial" panose="020B0604020202020204" pitchFamily="34" charset="0"/>
                </a:defRPr>
              </a:lvl4pPr>
              <a:lvl5pPr marL="2057400" indent="-228600">
                <a:spcBef>
                  <a:spcPct val="20000"/>
                </a:spcBef>
                <a:buClr>
                  <a:srgbClr val="FF9900"/>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1100" b="1" dirty="0">
                  <a:solidFill>
                    <a:schemeClr val="bg1"/>
                  </a:solidFill>
                </a:rPr>
                <a:t>Linux</a:t>
              </a:r>
            </a:p>
          </p:txBody>
        </p:sp>
        <p:sp>
          <p:nvSpPr>
            <p:cNvPr id="21" name="TextBox 20"/>
            <p:cNvSpPr txBox="1">
              <a:spLocks noChangeArrowheads="1"/>
            </p:cNvSpPr>
            <p:nvPr/>
          </p:nvSpPr>
          <p:spPr bwMode="auto">
            <a:xfrm>
              <a:off x="4492625" y="4581525"/>
              <a:ext cx="654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00"/>
                </a:buClr>
                <a:buChar char="•"/>
                <a:defRPr sz="2000">
                  <a:solidFill>
                    <a:schemeClr val="tx1"/>
                  </a:solidFill>
                  <a:latin typeface="Arial" panose="020B0604020202020204" pitchFamily="34" charset="0"/>
                </a:defRPr>
              </a:lvl1pPr>
              <a:lvl2pPr marL="742950" indent="-285750">
                <a:spcBef>
                  <a:spcPct val="20000"/>
                </a:spcBef>
                <a:buClr>
                  <a:srgbClr val="FF9900"/>
                </a:buClr>
                <a:buChar char="–"/>
                <a:defRPr>
                  <a:solidFill>
                    <a:schemeClr val="tx1"/>
                  </a:solidFill>
                  <a:latin typeface="Arial" panose="020B0604020202020204" pitchFamily="34" charset="0"/>
                </a:defRPr>
              </a:lvl2pPr>
              <a:lvl3pPr marL="1143000" indent="-228600">
                <a:spcBef>
                  <a:spcPct val="20000"/>
                </a:spcBef>
                <a:buClr>
                  <a:srgbClr val="FF9900"/>
                </a:buClr>
                <a:buChar char="•"/>
                <a:defRPr sz="1600">
                  <a:solidFill>
                    <a:schemeClr val="tx1"/>
                  </a:solidFill>
                  <a:latin typeface="Arial" panose="020B0604020202020204" pitchFamily="34" charset="0"/>
                </a:defRPr>
              </a:lvl3pPr>
              <a:lvl4pPr marL="1600200" indent="-228600">
                <a:spcBef>
                  <a:spcPct val="20000"/>
                </a:spcBef>
                <a:buClr>
                  <a:srgbClr val="FF9900"/>
                </a:buClr>
                <a:buChar char="–"/>
                <a:defRPr sz="1400">
                  <a:solidFill>
                    <a:schemeClr val="tx1"/>
                  </a:solidFill>
                  <a:latin typeface="Arial" panose="020B0604020202020204" pitchFamily="34" charset="0"/>
                </a:defRPr>
              </a:lvl4pPr>
              <a:lvl5pPr marL="2057400" indent="-228600">
                <a:spcBef>
                  <a:spcPct val="20000"/>
                </a:spcBef>
                <a:buClr>
                  <a:srgbClr val="FF9900"/>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1100" b="1" dirty="0">
                  <a:solidFill>
                    <a:schemeClr val="bg1"/>
                  </a:solidFill>
                </a:rPr>
                <a:t>Solaris</a:t>
              </a:r>
            </a:p>
          </p:txBody>
        </p:sp>
      </p:grpSp>
      <p:sp>
        <p:nvSpPr>
          <p:cNvPr id="22" name="AutoShape 304"/>
          <p:cNvSpPr>
            <a:spLocks noChangeArrowheads="1"/>
          </p:cNvSpPr>
          <p:nvPr/>
        </p:nvSpPr>
        <p:spPr bwMode="auto">
          <a:xfrm rot="5400000">
            <a:off x="4189040" y="2976970"/>
            <a:ext cx="762000" cy="358775"/>
          </a:xfrm>
          <a:prstGeom prst="rightArrow">
            <a:avLst>
              <a:gd name="adj1" fmla="val 52602"/>
              <a:gd name="adj2" fmla="val 59572"/>
            </a:avLst>
          </a:prstGeom>
          <a:solidFill>
            <a:srgbClr val="009DDC"/>
          </a:solidFill>
          <a:ln w="9525">
            <a:noFill/>
            <a:miter lim="800000"/>
            <a:headEnd/>
            <a:tailEnd/>
          </a:ln>
          <a:effectLst/>
        </p:spPr>
        <p:txBody>
          <a:bodyPr wrap="none" anchor="ctr"/>
          <a:lstStyle/>
          <a:p>
            <a:pPr eaLnBrk="1" hangingPunct="1">
              <a:defRPr/>
            </a:pPr>
            <a:endParaRPr lang="en-US" dirty="0">
              <a:latin typeface="Arial" charset="0"/>
              <a:cs typeface="+mn-cs"/>
            </a:endParaRPr>
          </a:p>
        </p:txBody>
      </p:sp>
      <p:sp>
        <p:nvSpPr>
          <p:cNvPr id="23" name="AutoShape 304"/>
          <p:cNvSpPr>
            <a:spLocks noChangeArrowheads="1"/>
          </p:cNvSpPr>
          <p:nvPr/>
        </p:nvSpPr>
        <p:spPr bwMode="auto">
          <a:xfrm rot="8100000">
            <a:off x="5434080" y="2961716"/>
            <a:ext cx="762000" cy="358775"/>
          </a:xfrm>
          <a:prstGeom prst="rightArrow">
            <a:avLst>
              <a:gd name="adj1" fmla="val 52602"/>
              <a:gd name="adj2" fmla="val 59572"/>
            </a:avLst>
          </a:prstGeom>
          <a:solidFill>
            <a:srgbClr val="009DDC"/>
          </a:solidFill>
          <a:ln w="9525">
            <a:noFill/>
            <a:miter lim="800000"/>
            <a:headEnd/>
            <a:tailEnd/>
          </a:ln>
          <a:effectLst/>
        </p:spPr>
        <p:txBody>
          <a:bodyPr wrap="none" anchor="ctr"/>
          <a:lstStyle/>
          <a:p>
            <a:pPr eaLnBrk="1" hangingPunct="1">
              <a:defRPr/>
            </a:pPr>
            <a:endParaRPr lang="en-US" dirty="0">
              <a:latin typeface="Arial" charset="0"/>
              <a:cs typeface="+mn-cs"/>
            </a:endParaRPr>
          </a:p>
        </p:txBody>
      </p:sp>
      <p:sp>
        <p:nvSpPr>
          <p:cNvPr id="24" name="AutoShape 304"/>
          <p:cNvSpPr>
            <a:spLocks noChangeArrowheads="1"/>
          </p:cNvSpPr>
          <p:nvPr/>
        </p:nvSpPr>
        <p:spPr bwMode="auto">
          <a:xfrm rot="2700000">
            <a:off x="2961156" y="2961716"/>
            <a:ext cx="762000" cy="358775"/>
          </a:xfrm>
          <a:prstGeom prst="rightArrow">
            <a:avLst>
              <a:gd name="adj1" fmla="val 52602"/>
              <a:gd name="adj2" fmla="val 59572"/>
            </a:avLst>
          </a:prstGeom>
          <a:solidFill>
            <a:srgbClr val="009DDC"/>
          </a:solidFill>
          <a:ln w="9525">
            <a:noFill/>
            <a:miter lim="800000"/>
            <a:headEnd/>
            <a:tailEnd/>
          </a:ln>
          <a:effectLst/>
        </p:spPr>
        <p:txBody>
          <a:bodyPr wrap="none" anchor="ctr"/>
          <a:lstStyle/>
          <a:p>
            <a:pPr eaLnBrk="1" hangingPunct="1">
              <a:defRPr/>
            </a:pPr>
            <a:endParaRPr lang="en-US" dirty="0">
              <a:latin typeface="Arial" charset="0"/>
              <a:cs typeface="+mn-cs"/>
            </a:endParaRPr>
          </a:p>
        </p:txBody>
      </p:sp>
      <p:sp>
        <p:nvSpPr>
          <p:cNvPr id="29" name="Content Placeholder 2"/>
          <p:cNvSpPr>
            <a:spLocks noGrp="1"/>
          </p:cNvSpPr>
          <p:nvPr>
            <p:ph idx="1"/>
          </p:nvPr>
        </p:nvSpPr>
        <p:spPr>
          <a:xfrm>
            <a:off x="488576" y="4870691"/>
            <a:ext cx="8229600" cy="1640072"/>
          </a:xfrm>
        </p:spPr>
        <p:txBody>
          <a:bodyPr/>
          <a:lstStyle/>
          <a:p>
            <a:pPr marL="0" indent="0">
              <a:buNone/>
            </a:pPr>
            <a:r>
              <a:rPr lang="en-US" dirty="0" smtClean="0"/>
              <a:t>Requirements include:</a:t>
            </a:r>
          </a:p>
          <a:p>
            <a:pPr lvl="1"/>
            <a:r>
              <a:rPr lang="en-US" dirty="0" smtClean="0"/>
              <a:t>As much RAM as the motherboard will support.</a:t>
            </a:r>
          </a:p>
          <a:p>
            <a:pPr lvl="1"/>
            <a:r>
              <a:rPr lang="en-US" dirty="0" smtClean="0"/>
              <a:t>The maximum number of CPU cores possible.</a:t>
            </a:r>
          </a:p>
          <a:p>
            <a:pPr lvl="1"/>
            <a:r>
              <a:rPr lang="en-US" dirty="0"/>
              <a:t>Virtualization </a:t>
            </a:r>
            <a:r>
              <a:rPr lang="en-US" dirty="0" smtClean="0"/>
              <a:t>OS </a:t>
            </a:r>
            <a:r>
              <a:rPr lang="en-US" dirty="0"/>
              <a:t>if the local </a:t>
            </a:r>
            <a:r>
              <a:rPr lang="en-US" dirty="0" smtClean="0"/>
              <a:t>PC </a:t>
            </a:r>
            <a:r>
              <a:rPr lang="en-US" dirty="0"/>
              <a:t>will be the VM </a:t>
            </a:r>
            <a:r>
              <a:rPr lang="en-US" dirty="0" smtClean="0"/>
              <a:t>host, </a:t>
            </a:r>
            <a:r>
              <a:rPr lang="en-US" dirty="0"/>
              <a:t>or virtualization client software installed on the PC if the VM is hosted on a server</a:t>
            </a:r>
            <a:r>
              <a:rPr lang="en-US" dirty="0" smtClean="0"/>
              <a:t>.</a:t>
            </a:r>
          </a:p>
          <a:p>
            <a:pPr lvl="1"/>
            <a:r>
              <a:rPr lang="en-US" dirty="0" smtClean="0"/>
              <a:t>Fast network connections for server-side VM hosting.</a:t>
            </a:r>
          </a:p>
        </p:txBody>
      </p:sp>
    </p:spTree>
    <p:extLst>
      <p:ext uri="{BB962C8B-B14F-4D97-AF65-F5344CB8AC3E}">
        <p14:creationId xmlns:p14="http://schemas.microsoft.com/office/powerpoint/2010/main" val="411671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z="2400" dirty="0" smtClean="0">
                <a:ea typeface="Calibri" panose="020F0502020204030204" pitchFamily="34" charset="0"/>
              </a:rPr>
              <a:t>Graphic Design and CAD/CAM Workstations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383906"/>
            <a:ext cx="3810000" cy="25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472806"/>
            <a:ext cx="4325155"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125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2400" dirty="0" smtClean="0">
                <a:ea typeface="Calibri" panose="020F0502020204030204" pitchFamily="34" charset="0"/>
              </a:rPr>
              <a:t>Audio/Video Editing Workstations</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6255" b="8702"/>
          <a:stretch/>
        </p:blipFill>
        <p:spPr>
          <a:xfrm>
            <a:off x="1447800" y="1524000"/>
            <a:ext cx="6470949" cy="4453467"/>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3387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z="2400" dirty="0" smtClean="0">
                <a:ea typeface="Calibri" panose="020F0502020204030204" pitchFamily="34" charset="0"/>
              </a:rPr>
              <a:t>Gaming PCs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2767" y="1443700"/>
            <a:ext cx="6098465" cy="4573849"/>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521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pPr eaLnBrk="1" hangingPunct="1"/>
            <a:r>
              <a:rPr lang="en-US" altLang="en-US" sz="2400" dirty="0" smtClean="0">
                <a:ea typeface="Calibri" panose="020F0502020204030204" pitchFamily="34" charset="0"/>
              </a:rPr>
              <a:t>Home Theater PC</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371600"/>
            <a:ext cx="7886700" cy="4953000"/>
          </a:xfrm>
          <a:prstGeom prst="rect">
            <a:avLst/>
          </a:prstGeom>
        </p:spPr>
      </p:pic>
    </p:spTree>
    <p:extLst>
      <p:ext uri="{BB962C8B-B14F-4D97-AF65-F5344CB8AC3E}">
        <p14:creationId xmlns:p14="http://schemas.microsoft.com/office/powerpoint/2010/main" val="3425537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pPr eaLnBrk="1" hangingPunct="1"/>
            <a:r>
              <a:rPr lang="en-US" altLang="en-US" sz="2400" dirty="0" smtClean="0">
                <a:ea typeface="Calibri" panose="020F0502020204030204" pitchFamily="34" charset="0"/>
              </a:rPr>
              <a:t>Home Server PCs</a:t>
            </a:r>
          </a:p>
        </p:txBody>
      </p:sp>
      <p:sp>
        <p:nvSpPr>
          <p:cNvPr id="2" name="Content Placeholder 1"/>
          <p:cNvSpPr>
            <a:spLocks noGrp="1"/>
          </p:cNvSpPr>
          <p:nvPr>
            <p:ph idx="1"/>
          </p:nvPr>
        </p:nvSpPr>
        <p:spPr>
          <a:xfrm>
            <a:off x="912019" y="1905000"/>
            <a:ext cx="5943600" cy="1987550"/>
          </a:xfrm>
        </p:spPr>
        <p:txBody>
          <a:bodyPr/>
          <a:lstStyle/>
          <a:p>
            <a:r>
              <a:rPr lang="en-US" dirty="0" smtClean="0"/>
              <a:t>Connects various computing devices in the home.</a:t>
            </a:r>
          </a:p>
          <a:p>
            <a:r>
              <a:rPr lang="en-US" dirty="0" smtClean="0"/>
              <a:t>Stores videos, music, pictures, and other files.</a:t>
            </a:r>
          </a:p>
          <a:p>
            <a:r>
              <a:rPr lang="en-US" dirty="0" smtClean="0"/>
              <a:t>Manages file and print sharing.</a:t>
            </a:r>
          </a:p>
          <a:p>
            <a:r>
              <a:rPr lang="en-US" dirty="0" smtClean="0"/>
              <a:t>Wireless network connectivity.</a:t>
            </a:r>
            <a:endParaRPr lang="en-US" dirty="0"/>
          </a:p>
        </p:txBody>
      </p:sp>
    </p:spTree>
    <p:extLst>
      <p:ext uri="{BB962C8B-B14F-4D97-AF65-F5344CB8AC3E}">
        <p14:creationId xmlns:p14="http://schemas.microsoft.com/office/powerpoint/2010/main" val="206437960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7238</TotalTime>
  <Words>400</Words>
  <Application>Microsoft Office PowerPoint</Application>
  <PresentationFormat>On-screen Show (4:3)</PresentationFormat>
  <Paragraphs>51</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Customized Client Environments</vt:lpstr>
      <vt:lpstr>Thick Clients</vt:lpstr>
      <vt:lpstr>Thin Clients</vt:lpstr>
      <vt:lpstr>Virtualization Workstations</vt:lpstr>
      <vt:lpstr>Graphic Design and CAD/CAM Workstations</vt:lpstr>
      <vt:lpstr>Audio/Video Editing Workstations</vt:lpstr>
      <vt:lpstr>Gaming PCs</vt:lpstr>
      <vt:lpstr>Home Theater PC</vt:lpstr>
      <vt:lpstr>Home Server PCs</vt:lpstr>
      <vt:lpstr>Reflective Questions</vt:lpstr>
    </vt:vector>
  </TitlesOfParts>
  <Company>element 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OV-ILT Template –  Content Developer Section</dc:title>
  <dc:subject>Courseware Resource Supplement</dc:subject>
  <dc:creator>Isalgado</dc:creator>
  <dc:description>Version 1.6_x000d_
03.31.03</dc:description>
  <cp:lastModifiedBy>Tricia Murphy</cp:lastModifiedBy>
  <cp:revision>106</cp:revision>
  <dcterms:created xsi:type="dcterms:W3CDTF">2004-05-21T12:27:45Z</dcterms:created>
  <dcterms:modified xsi:type="dcterms:W3CDTF">2016-02-24T18:52:44Z</dcterms:modified>
  <cp:category>Templates</cp:category>
</cp:coreProperties>
</file>