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39" r:id="rId2"/>
    <p:sldId id="340" r:id="rId3"/>
    <p:sldId id="341" r:id="rId4"/>
    <p:sldId id="415" r:id="rId5"/>
    <p:sldId id="416" r:id="rId6"/>
    <p:sldId id="417" r:id="rId7"/>
    <p:sldId id="392" r:id="rId8"/>
    <p:sldId id="345" r:id="rId9"/>
    <p:sldId id="393" r:id="rId10"/>
    <p:sldId id="418" r:id="rId11"/>
    <p:sldId id="419" r:id="rId12"/>
    <p:sldId id="420" r:id="rId13"/>
    <p:sldId id="421" r:id="rId14"/>
    <p:sldId id="395" r:id="rId15"/>
    <p:sldId id="394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22" r:id="rId28"/>
    <p:sldId id="411" r:id="rId29"/>
    <p:sldId id="410" r:id="rId30"/>
    <p:sldId id="386" r:id="rId31"/>
  </p:sldIdLst>
  <p:sldSz cx="9144000" cy="6858000" type="screen4x3"/>
  <p:notesSz cx="7124700" cy="9410700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787"/>
    <a:srgbClr val="009DDC"/>
    <a:srgbClr val="FFFFCC"/>
    <a:srgbClr val="262CBE"/>
    <a:srgbClr val="DDDDDD"/>
    <a:srgbClr val="C4C4C4"/>
    <a:srgbClr val="CC3300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771" autoAdjust="0"/>
  </p:normalViewPr>
  <p:slideViewPr>
    <p:cSldViewPr>
      <p:cViewPr varScale="1">
        <p:scale>
          <a:sx n="108" d="100"/>
          <a:sy n="108" d="100"/>
        </p:scale>
        <p:origin x="-1626" y="-9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423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7013" y="0"/>
            <a:ext cx="308768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0876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7013" y="8939213"/>
            <a:ext cx="308768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/>
            </a:lvl1pPr>
          </a:lstStyle>
          <a:p>
            <a:fld id="{4A5A112A-9F21-44C2-BE41-533E2836485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7739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5425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704850"/>
            <a:ext cx="4705350" cy="3529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2788" y="4470400"/>
            <a:ext cx="569912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7625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5425" y="8937625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/>
            </a:lvl1pPr>
          </a:lstStyle>
          <a:p>
            <a:fld id="{588C21B8-E0DC-4632-8BB6-B31145E32AB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8002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40C6C55-44C5-45DD-97C1-3F37C31A80B2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4FC0892-9B6D-4F6D-91F2-59B9F7F1473C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6438"/>
            <a:ext cx="4706938" cy="352901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4470400"/>
            <a:ext cx="5699125" cy="423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79" tIns="47239" rIns="94479" bIns="47239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FB78E6C-C0B7-459D-B885-9B905AAB606D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DFE3DDC-DAB1-4F59-8A27-829DA77D500D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FB9C8E0-3166-4A91-8441-D2B44982D792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E297E7-0DFB-4769-A115-00A65A01FC74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7ADE295-1CD9-4A43-AA5A-F2EC5075AC0C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C9FA7E8-312C-4CAE-9AA5-F0BF91EAB455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4E6D03E-BC40-4A99-960B-9DC593E7DC6D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0346E62-A426-45D8-BE51-1515B4B00DB3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ECFA69E-85C5-4D74-85C1-0383D50DF89B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1928FE4-2894-4A67-8767-66D940ECA350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6438"/>
            <a:ext cx="4705350" cy="3529012"/>
          </a:xfrm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4470400"/>
            <a:ext cx="5699125" cy="42338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485" tIns="47242" rIns="94485" bIns="47242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FB7DF47-B98C-4D1E-9E9F-49AD93C7AD02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9F52A3D-42ED-46B7-8853-6EE3714B7617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6438"/>
            <a:ext cx="4705350" cy="3529012"/>
          </a:xfrm>
          <a:solidFill>
            <a:srgbClr val="FFFFFF"/>
          </a:solidFill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4470400"/>
            <a:ext cx="5699125" cy="42338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485" tIns="47242" rIns="94485" bIns="47242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5ACDF61-B8AF-47A2-A9B4-A85B78D85D1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6438"/>
            <a:ext cx="4705350" cy="3529012"/>
          </a:xfrm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4470400"/>
            <a:ext cx="5699125" cy="42338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485" tIns="47242" rIns="94485" bIns="47242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D812939-F142-4937-A7CB-DD179C601543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6438"/>
            <a:ext cx="4705350" cy="3529012"/>
          </a:xfrm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4470400"/>
            <a:ext cx="5699125" cy="42338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485" tIns="47242" rIns="94485" bIns="47242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CDBAEB5-5A6D-4F48-8FC8-84942C15E888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6438"/>
            <a:ext cx="4705350" cy="3529012"/>
          </a:xfrm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4470400"/>
            <a:ext cx="5699125" cy="42338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485" tIns="47242" rIns="94485" bIns="47242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48FBF31-913E-4778-954C-73422D7D0095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6438"/>
            <a:ext cx="4705350" cy="3529012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4470400"/>
            <a:ext cx="5699125" cy="42338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485" tIns="47242" rIns="94485" bIns="47242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35425" y="8937625"/>
            <a:ext cx="308768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45" tIns="46973" rIns="93945" bIns="46973" anchor="b"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723EED-71D3-4008-AE8E-5C803756FF0B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6438"/>
            <a:ext cx="4705350" cy="3529012"/>
          </a:xfrm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4470400"/>
            <a:ext cx="5699125" cy="42338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485" tIns="47242" rIns="94485" bIns="47242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4035425" y="8937625"/>
            <a:ext cx="308768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45" tIns="46973" rIns="93945" bIns="46973" anchor="b"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B36946-9DDA-42F1-98C4-B57727457B31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6438"/>
            <a:ext cx="4705350" cy="3529012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4470400"/>
            <a:ext cx="5699125" cy="42338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485" tIns="47242" rIns="94485" bIns="47242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9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9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1613"/>
            <a:ext cx="20574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1613"/>
            <a:ext cx="60198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DDC"/>
              </a:buClr>
              <a:defRPr/>
            </a:lvl1pPr>
            <a:lvl2pPr>
              <a:buClr>
                <a:srgbClr val="009DDC"/>
              </a:buClr>
              <a:defRPr/>
            </a:lvl2pPr>
            <a:lvl3pPr>
              <a:buClr>
                <a:srgbClr val="009DDC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5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33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0450"/>
            <a:ext cx="4038600" cy="534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0450"/>
            <a:ext cx="4038600" cy="534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4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1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82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60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81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0450"/>
            <a:ext cx="8229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68532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white">
          <a:xfrm>
            <a:off x="8178800" y="6551613"/>
            <a:ext cx="9652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5" tIns="41272" rIns="88895" bIns="41272">
            <a:spAutoFit/>
          </a:bodyPr>
          <a:lstStyle>
            <a:lvl1pPr>
              <a:tabLst>
                <a:tab pos="8572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8572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8572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8572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8572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00" dirty="0">
                <a:solidFill>
                  <a:srgbClr val="C4C4C4"/>
                </a:solidFill>
              </a:rPr>
              <a:t>OV 2 - </a:t>
            </a:r>
            <a:fld id="{30701733-99E0-4EBD-9114-E7B455AB66D9}" type="slidenum">
              <a:rPr lang="en-US" altLang="en-US" sz="800">
                <a:solidFill>
                  <a:srgbClr val="C4C4C4"/>
                </a:solidFill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800" dirty="0">
              <a:solidFill>
                <a:srgbClr val="C4C4C4"/>
              </a:solidFill>
            </a:endParaRPr>
          </a:p>
        </p:txBody>
      </p:sp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-19050" y="6551613"/>
            <a:ext cx="37528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2" tIns="44447" rIns="90482" bIns="444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000" dirty="0" smtClean="0">
                <a:solidFill>
                  <a:srgbClr val="D9D9D9"/>
                </a:solidFill>
                <a:cs typeface="Arial" panose="020B0604020202020204" pitchFamily="34" charset="0"/>
              </a:rPr>
              <a:t>Copyright © 2016 </a:t>
            </a:r>
            <a:r>
              <a:rPr lang="en-US" altLang="en-US" sz="1000" b="1" dirty="0" smtClean="0">
                <a:solidFill>
                  <a:srgbClr val="D9D9D9"/>
                </a:solidFill>
                <a:cs typeface="Arial" panose="020B0604020202020204" pitchFamily="34" charset="0"/>
              </a:rPr>
              <a:t>Logical Operations, Inc</a:t>
            </a:r>
            <a:r>
              <a:rPr lang="en-US" altLang="en-US" sz="1000" dirty="0" smtClean="0">
                <a:solidFill>
                  <a:srgbClr val="D9D9D9"/>
                </a:solidFill>
                <a:cs typeface="Arial" panose="020B0604020202020204" pitchFamily="34" charset="0"/>
              </a:rPr>
              <a:t>. All rights reserved.</a:t>
            </a:r>
          </a:p>
        </p:txBody>
      </p:sp>
      <p:pic>
        <p:nvPicPr>
          <p:cNvPr id="1031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93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Operating System Fundamentals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600" b="1" dirty="0" smtClean="0">
                <a:cs typeface="Arial" charset="0"/>
              </a:rPr>
              <a:t>PC and Mobile Operating Systems </a:t>
            </a:r>
          </a:p>
          <a:p>
            <a:pPr eaLnBrk="1" hangingPunct="1"/>
            <a:r>
              <a:rPr lang="en-US" altLang="en-US" sz="1600" b="1" dirty="0" smtClean="0">
                <a:cs typeface="Arial" charset="0"/>
              </a:rPr>
              <a:t>PC Operating System Tools and Utilities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ea typeface="Calibri" pitchFamily="34" charset="0"/>
              </a:rPr>
              <a:t>Common Features of Mobile OSs</a:t>
            </a:r>
          </a:p>
        </p:txBody>
      </p:sp>
      <p:sp>
        <p:nvSpPr>
          <p:cNvPr id="22531" name="Rectangle 1047"/>
          <p:cNvSpPr>
            <a:spLocks noChangeArrowheads="1"/>
          </p:cNvSpPr>
          <p:nvPr/>
        </p:nvSpPr>
        <p:spPr bwMode="auto">
          <a:xfrm>
            <a:off x="914400" y="1524000"/>
            <a:ext cx="7543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Same interface control elements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Switches, buttons, and sliders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Gesture-based interaction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Screen orientation adjustments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GPS capabilities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Emergency notification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Device calibration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Connection to Wi-Fi networks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Mobile payment options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16288"/>
            <a:ext cx="2520950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Calibri" pitchFamily="34" charset="0"/>
              </a:rPr>
              <a:t>iOS</a:t>
            </a:r>
          </a:p>
        </p:txBody>
      </p:sp>
      <p:sp>
        <p:nvSpPr>
          <p:cNvPr id="23555" name="Rectangle 1047"/>
          <p:cNvSpPr>
            <a:spLocks noChangeArrowheads="1"/>
          </p:cNvSpPr>
          <p:nvPr/>
        </p:nvSpPr>
        <p:spPr bwMode="auto">
          <a:xfrm>
            <a:off x="914400" y="1524000"/>
            <a:ext cx="7543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Runs on iPhone, iPod touch, and iPad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Closed source OS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App source is the App Store in iTunes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Virtual assistant is Siri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Options for launching apps: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Home screen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Notification Center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Siri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Spotlight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Launcher apps</a:t>
            </a:r>
          </a:p>
        </p:txBody>
      </p:sp>
      <p:pic>
        <p:nvPicPr>
          <p:cNvPr id="2355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60675"/>
            <a:ext cx="19986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ea typeface="Calibri" pitchFamily="34" charset="0"/>
              </a:rPr>
              <a:t>Android</a:t>
            </a:r>
          </a:p>
        </p:txBody>
      </p:sp>
      <p:sp>
        <p:nvSpPr>
          <p:cNvPr id="24579" name="Rectangle 1047"/>
          <p:cNvSpPr>
            <a:spLocks noChangeArrowheads="1"/>
          </p:cNvSpPr>
          <p:nvPr/>
        </p:nvSpPr>
        <p:spPr bwMode="auto">
          <a:xfrm>
            <a:off x="914400" y="1524000"/>
            <a:ext cx="7543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Layered environment based on Linux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OS, middleware, and built-in apps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Open Handset Alliance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Supports open source apps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App source is Google Play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Virtual assistant is OK Google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Options for launching apps: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Android Launcher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OK Google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Launcher apps</a:t>
            </a:r>
          </a:p>
        </p:txBody>
      </p:sp>
      <p:pic>
        <p:nvPicPr>
          <p:cNvPr id="2458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60675"/>
            <a:ext cx="19986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ea typeface="Calibri" pitchFamily="34" charset="0"/>
              </a:rPr>
              <a:t>Windows Phone 8.1</a:t>
            </a:r>
          </a:p>
        </p:txBody>
      </p:sp>
      <p:sp>
        <p:nvSpPr>
          <p:cNvPr id="25603" name="Rectangle 1047"/>
          <p:cNvSpPr>
            <a:spLocks noChangeArrowheads="1"/>
          </p:cNvSpPr>
          <p:nvPr/>
        </p:nvSpPr>
        <p:spPr bwMode="auto">
          <a:xfrm>
            <a:off x="914400" y="1524000"/>
            <a:ext cx="7543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Closed source OS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Includes some built-in apps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Same look and feel as Windows on a PC or tablet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App source is the Windows Store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Virtual assistant is Cortana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Options for launching apps: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Windows Mobile Device Center Launcher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Cortana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Launcher apps</a:t>
            </a: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60675"/>
            <a:ext cx="19986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i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User Authentication</a:t>
            </a:r>
          </a:p>
        </p:txBody>
      </p:sp>
      <p:sp>
        <p:nvSpPr>
          <p:cNvPr id="26627" name="Rectangle 1047"/>
          <p:cNvSpPr>
            <a:spLocks noChangeArrowheads="1"/>
          </p:cNvSpPr>
          <p:nvPr/>
        </p:nvSpPr>
        <p:spPr bwMode="auto">
          <a:xfrm>
            <a:off x="1066800" y="4370388"/>
            <a:ext cx="754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Authentication factors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Something you know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Something you have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Something you are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Multifactor authentication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Two or more factors</a:t>
            </a:r>
          </a:p>
        </p:txBody>
      </p:sp>
      <p:sp>
        <p:nvSpPr>
          <p:cNvPr id="26628" name="Rectangle 1047"/>
          <p:cNvSpPr>
            <a:spLocks noChangeArrowheads="1"/>
          </p:cNvSpPr>
          <p:nvPr/>
        </p:nvSpPr>
        <p:spPr bwMode="auto">
          <a:xfrm>
            <a:off x="1066800" y="1676400"/>
            <a:ext cx="754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Identification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Who are you?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Authentication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How can I tell?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Authorization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OK, you have access to these resources.</a:t>
            </a:r>
          </a:p>
        </p:txBody>
      </p:sp>
      <p:pic>
        <p:nvPicPr>
          <p:cNvPr id="2662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5048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197100"/>
            <a:ext cx="7191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027238"/>
            <a:ext cx="7175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2327275"/>
            <a:ext cx="466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4133850"/>
            <a:ext cx="7620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594225"/>
            <a:ext cx="7731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4606925" y="4913313"/>
            <a:ext cx="1724025" cy="274637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</a:rPr>
              <a:t>Password: **********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ea typeface="Calibri" pitchFamily="34" charset="0"/>
              </a:rPr>
              <a:t>Local Users and Groups</a:t>
            </a:r>
          </a:p>
        </p:txBody>
      </p:sp>
      <p:sp>
        <p:nvSpPr>
          <p:cNvPr id="28675" name="Rectangle 1047"/>
          <p:cNvSpPr>
            <a:spLocks noChangeArrowheads="1"/>
          </p:cNvSpPr>
          <p:nvPr/>
        </p:nvSpPr>
        <p:spPr bwMode="auto">
          <a:xfrm>
            <a:off x="914400" y="1524000"/>
            <a:ext cx="7543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Accounts created and stored on a PC.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Used in Windows 7, Windows Server 2008, and Windows Server 2012.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Assign permissions and rights to control access to resources.</a:t>
            </a: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584450"/>
            <a:ext cx="82105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Types of User Accounts</a:t>
            </a:r>
          </a:p>
        </p:txBody>
      </p:sp>
      <p:graphicFrame>
        <p:nvGraphicFramePr>
          <p:cNvPr id="5" name="Group 23"/>
          <p:cNvGraphicFramePr>
            <a:graphicFrameLocks noGrp="1"/>
          </p:cNvGraphicFramePr>
          <p:nvPr/>
        </p:nvGraphicFramePr>
        <p:xfrm>
          <a:off x="952500" y="1676400"/>
          <a:ext cx="7239000" cy="3789363"/>
        </p:xfrm>
        <a:graphic>
          <a:graphicData uri="http://schemas.openxmlformats.org/drawingml/2006/table">
            <a:tbl>
              <a:tblPr/>
              <a:tblGrid>
                <a:gridCol w="1676400"/>
                <a:gridCol w="5562600"/>
              </a:tblGrid>
              <a:tr h="457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User Account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6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8/8.1 Administrator account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amount of control over a computer.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Account typically created when OS is installed.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Only use this type of account when complete control is required.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8/8.1 Standard account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 for day-to-day activities.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8/8.1 Child accounts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Parents or other authority figures can monitor or limit computer usage.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Configure using Family Safety settings.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7 Administrator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Complete administrative access.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Protect with a strong password.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Might want to rename the account.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7 Standard User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 for day-to-day activities.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Need additional permission to install or remove software.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Also known as non-privileged user account.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7 Guest account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Limited access for individuals who do not have a user account.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Disabled by default.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Windows User Account Control</a:t>
            </a:r>
          </a:p>
        </p:txBody>
      </p:sp>
      <p:pic>
        <p:nvPicPr>
          <p:cNvPr id="31747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699125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Group Accounts</a:t>
            </a:r>
          </a:p>
        </p:txBody>
      </p:sp>
      <p:graphicFrame>
        <p:nvGraphicFramePr>
          <p:cNvPr id="5" name="Group 23"/>
          <p:cNvGraphicFramePr>
            <a:graphicFrameLocks noGrp="1"/>
          </p:cNvGraphicFramePr>
          <p:nvPr/>
        </p:nvGraphicFramePr>
        <p:xfrm>
          <a:off x="952500" y="1676400"/>
          <a:ext cx="7239000" cy="2746376"/>
        </p:xfrm>
        <a:graphic>
          <a:graphicData uri="http://schemas.openxmlformats.org/drawingml/2006/table">
            <a:tbl>
              <a:tblPr/>
              <a:tblGrid>
                <a:gridCol w="1676400"/>
                <a:gridCol w="5562600"/>
              </a:tblGrid>
              <a:tr h="457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Group Account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27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Administrators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Perform all administrative tasks on a computer.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When an account is created during Windows installation, that account is automatically added to this group.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Users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Run applications and perform other day-to-day computer tasks for which the group has been granted permissions.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Guests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Perform any tasks for which the group has permissions. By default, all that members of this group can do is access the system. 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Event Log Readers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Read event logs.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Remote Desktop Users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 on remotely from another Windows computer.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System Files and Folders</a:t>
            </a:r>
          </a:p>
        </p:txBody>
      </p:sp>
      <p:sp>
        <p:nvSpPr>
          <p:cNvPr id="35843" name="Rectangle 2052"/>
          <p:cNvSpPr>
            <a:spLocks noChangeArrowheads="1"/>
          </p:cNvSpPr>
          <p:nvPr/>
        </p:nvSpPr>
        <p:spPr bwMode="auto">
          <a:xfrm>
            <a:off x="1366838" y="2709863"/>
            <a:ext cx="300355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endParaRPr lang="en-US" altLang="en-US" dirty="0"/>
          </a:p>
        </p:txBody>
      </p:sp>
      <p:pic>
        <p:nvPicPr>
          <p:cNvPr id="358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541463"/>
            <a:ext cx="7629525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AutoShape 302"/>
          <p:cNvSpPr>
            <a:spLocks/>
          </p:cNvSpPr>
          <p:nvPr/>
        </p:nvSpPr>
        <p:spPr bwMode="auto">
          <a:xfrm>
            <a:off x="4648200" y="2781300"/>
            <a:ext cx="174625" cy="2020888"/>
          </a:xfrm>
          <a:prstGeom prst="rightBrace">
            <a:avLst>
              <a:gd name="adj1" fmla="val 6584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35846" name="AutoShape 303"/>
          <p:cNvSpPr>
            <a:spLocks/>
          </p:cNvSpPr>
          <p:nvPr/>
        </p:nvSpPr>
        <p:spPr bwMode="auto">
          <a:xfrm flipH="1">
            <a:off x="5656263" y="2840038"/>
            <a:ext cx="174625" cy="1519237"/>
          </a:xfrm>
          <a:prstGeom prst="rightBrace">
            <a:avLst>
              <a:gd name="adj1" fmla="val 6589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35847" name="Line 113"/>
          <p:cNvSpPr>
            <a:spLocks noChangeShapeType="1"/>
          </p:cNvSpPr>
          <p:nvPr/>
        </p:nvSpPr>
        <p:spPr bwMode="auto">
          <a:xfrm rot="10800000">
            <a:off x="4805363" y="3792538"/>
            <a:ext cx="452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848" name="Line 113"/>
          <p:cNvSpPr>
            <a:spLocks noChangeShapeType="1"/>
          </p:cNvSpPr>
          <p:nvPr/>
        </p:nvSpPr>
        <p:spPr bwMode="auto">
          <a:xfrm rot="10800000" flipH="1">
            <a:off x="5264150" y="3598863"/>
            <a:ext cx="412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849" name="Line 300"/>
          <p:cNvSpPr>
            <a:spLocks noChangeShapeType="1"/>
          </p:cNvSpPr>
          <p:nvPr/>
        </p:nvSpPr>
        <p:spPr bwMode="auto">
          <a:xfrm rot="5400000">
            <a:off x="3928269" y="4928394"/>
            <a:ext cx="2671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19613" y="6184900"/>
            <a:ext cx="1476375" cy="274638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</a:rPr>
              <a:t>System folders</a:t>
            </a:r>
          </a:p>
        </p:txBody>
      </p:sp>
      <p:sp>
        <p:nvSpPr>
          <p:cNvPr id="35851" name="Rectangle 1"/>
          <p:cNvSpPr>
            <a:spLocks noChangeArrowheads="1"/>
          </p:cNvSpPr>
          <p:nvPr/>
        </p:nvSpPr>
        <p:spPr bwMode="auto">
          <a:xfrm>
            <a:off x="4794250" y="4802188"/>
            <a:ext cx="147638" cy="227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i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Microsoft Windows</a:t>
            </a:r>
          </a:p>
        </p:txBody>
      </p:sp>
      <p:sp>
        <p:nvSpPr>
          <p:cNvPr id="6147" name="Rectangle 19"/>
          <p:cNvSpPr>
            <a:spLocks noChangeArrowheads="1"/>
          </p:cNvSpPr>
          <p:nvPr/>
        </p:nvSpPr>
        <p:spPr bwMode="auto">
          <a:xfrm>
            <a:off x="457200" y="1066800"/>
            <a:ext cx="6543675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Most popular desktop and server OS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All versions feature: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Graphical user interface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Wide application and device support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32-bit or 64-bit processing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Native networking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Built-in applications and accessories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Often preinstalled on commercial PCs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Current versions found deployed: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Windows 8/8.1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Windows 7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Windows Vista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4462463"/>
            <a:ext cx="162083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4578350"/>
            <a:ext cx="140811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4518025"/>
            <a:ext cx="145415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Windows Explorer</a:t>
            </a:r>
          </a:p>
        </p:txBody>
      </p:sp>
      <p:pic>
        <p:nvPicPr>
          <p:cNvPr id="378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8" y="1473200"/>
            <a:ext cx="7629525" cy="451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File Explorer</a:t>
            </a:r>
          </a:p>
        </p:txBody>
      </p:sp>
      <p:pic>
        <p:nvPicPr>
          <p:cNvPr id="389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24000"/>
            <a:ext cx="784860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Computer in Windows 7</a:t>
            </a:r>
          </a:p>
        </p:txBody>
      </p:sp>
      <p:pic>
        <p:nvPicPr>
          <p:cNvPr id="39939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8" y="1473200"/>
            <a:ext cx="7629525" cy="451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This PC in Windows 8.1</a:t>
            </a:r>
          </a:p>
        </p:txBody>
      </p:sp>
      <p:pic>
        <p:nvPicPr>
          <p:cNvPr id="409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76388"/>
            <a:ext cx="7743825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3200400" y="62484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File Extensions</a:t>
            </a:r>
          </a:p>
        </p:txBody>
      </p:sp>
      <p:sp>
        <p:nvSpPr>
          <p:cNvPr id="41987" name="Content Placeholder 2"/>
          <p:cNvSpPr txBox="1">
            <a:spLocks/>
          </p:cNvSpPr>
          <p:nvPr/>
        </p:nvSpPr>
        <p:spPr bwMode="auto">
          <a:xfrm>
            <a:off x="2590800" y="1066800"/>
            <a:ext cx="47244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9DDC"/>
              </a:buClr>
              <a:buFontTx/>
              <a:buChar char="•"/>
            </a:pPr>
            <a:endParaRPr lang="en-US" alt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4582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 eaLnBrk="1" hangingPunct="1">
              <a:defRPr/>
            </a:pPr>
            <a:r>
              <a:rPr lang="en-US" sz="1600" b="1" kern="0" dirty="0" smtClean="0"/>
              <a:t>Differentiate between program files and data files.</a:t>
            </a:r>
          </a:p>
          <a:p>
            <a:pPr marL="228600" indent="-228600" eaLnBrk="1" hangingPunct="1">
              <a:defRPr/>
            </a:pPr>
            <a:r>
              <a:rPr lang="en-US" sz="1600" b="1" kern="0" dirty="0" smtClean="0"/>
              <a:t>For data files, can indicate which application can open and edit the files.</a:t>
            </a:r>
          </a:p>
          <a:p>
            <a:pPr marL="228600" indent="-228600" eaLnBrk="1" hangingPunct="1">
              <a:defRPr/>
            </a:pPr>
            <a:r>
              <a:rPr lang="en-US" sz="1600" b="1" kern="0" dirty="0" smtClean="0"/>
              <a:t>Usually three or four characters long.</a:t>
            </a:r>
          </a:p>
          <a:p>
            <a:pPr marL="228600" indent="-228600" eaLnBrk="1" hangingPunct="1">
              <a:defRPr/>
            </a:pPr>
            <a:r>
              <a:rPr lang="en-US" sz="1600" b="1" kern="0" dirty="0" smtClean="0"/>
              <a:t>Separated from file name by a period (.).</a:t>
            </a:r>
          </a:p>
          <a:p>
            <a:pPr marL="228600" indent="-228600" eaLnBrk="1" hangingPunct="1">
              <a:defRPr/>
            </a:pPr>
            <a:r>
              <a:rPr lang="en-US" sz="1600" b="1" kern="0" dirty="0" smtClean="0"/>
              <a:t>Changing an extension can change its behavior.</a:t>
            </a:r>
          </a:p>
          <a:p>
            <a:pPr marL="228600" indent="-228600" eaLnBrk="1" hangingPunct="1">
              <a:defRPr/>
            </a:pPr>
            <a:r>
              <a:rPr lang="en-US" sz="1600" b="1" kern="0" dirty="0" smtClean="0"/>
              <a:t>Does not display by default.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kern="0" dirty="0" smtClean="0">
              <a:cs typeface="Arial" panose="020B0604020202020204" pitchFamily="34" charset="0"/>
            </a:endParaRPr>
          </a:p>
        </p:txBody>
      </p:sp>
      <p:pic>
        <p:nvPicPr>
          <p:cNvPr id="4198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581400"/>
            <a:ext cx="20574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File Attributes</a:t>
            </a:r>
          </a:p>
        </p:txBody>
      </p:sp>
      <p:sp>
        <p:nvSpPr>
          <p:cNvPr id="44035" name="Rectangle 2052"/>
          <p:cNvSpPr>
            <a:spLocks noChangeArrowheads="1"/>
          </p:cNvSpPr>
          <p:nvPr/>
        </p:nvSpPr>
        <p:spPr bwMode="auto">
          <a:xfrm>
            <a:off x="1366838" y="2709863"/>
            <a:ext cx="300355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endParaRPr lang="en-US" altLang="en-US" dirty="0"/>
          </a:p>
        </p:txBody>
      </p:sp>
      <p:graphicFrame>
        <p:nvGraphicFramePr>
          <p:cNvPr id="5" name="Group 23"/>
          <p:cNvGraphicFramePr>
            <a:graphicFrameLocks noGrp="1"/>
          </p:cNvGraphicFramePr>
          <p:nvPr/>
        </p:nvGraphicFramePr>
        <p:xfrm>
          <a:off x="952500" y="1676400"/>
          <a:ext cx="7239000" cy="2408236"/>
        </p:xfrm>
        <a:graphic>
          <a:graphicData uri="http://schemas.openxmlformats.org/drawingml/2006/table">
            <a:tbl>
              <a:tblPr/>
              <a:tblGrid>
                <a:gridCol w="1676400"/>
                <a:gridCol w="5562600"/>
              </a:tblGrid>
              <a:tr h="457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File Attribute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Archive (A)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File has been backed up.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Hidden (H)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File is not displayed in file management tools.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Read-Only (R)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Users can read file contents or run an executable file, but cannot change the contents of the file.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 (S)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File is used by the OS and is automatically hidden by Windows.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 (I)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Windows, denotes that the file has been indexed to speed up searching.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Types of User Interfaces</a:t>
            </a:r>
          </a:p>
        </p:txBody>
      </p:sp>
      <p:sp>
        <p:nvSpPr>
          <p:cNvPr id="46083" name="Rectangle 2052"/>
          <p:cNvSpPr>
            <a:spLocks noChangeArrowheads="1"/>
          </p:cNvSpPr>
          <p:nvPr/>
        </p:nvSpPr>
        <p:spPr bwMode="auto">
          <a:xfrm>
            <a:off x="1366838" y="2709863"/>
            <a:ext cx="300355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endParaRPr lang="en-US" altLang="en-US" dirty="0"/>
          </a:p>
        </p:txBody>
      </p:sp>
      <p:pic>
        <p:nvPicPr>
          <p:cNvPr id="460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219200"/>
            <a:ext cx="456723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4221163"/>
            <a:ext cx="440055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307"/>
          <p:cNvSpPr txBox="1">
            <a:spLocks noChangeArrowheads="1"/>
          </p:cNvSpPr>
          <p:nvPr/>
        </p:nvSpPr>
        <p:spPr bwMode="auto">
          <a:xfrm>
            <a:off x="3825875" y="3798888"/>
            <a:ext cx="14906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100" b="1" dirty="0"/>
              <a:t>GUI</a:t>
            </a:r>
          </a:p>
        </p:txBody>
      </p:sp>
      <p:sp>
        <p:nvSpPr>
          <p:cNvPr id="46087" name="Text Box 307"/>
          <p:cNvSpPr txBox="1">
            <a:spLocks noChangeArrowheads="1"/>
          </p:cNvSpPr>
          <p:nvPr/>
        </p:nvSpPr>
        <p:spPr bwMode="auto">
          <a:xfrm>
            <a:off x="3824288" y="6483350"/>
            <a:ext cx="1490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100" b="1" dirty="0"/>
              <a:t>CLI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i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Windows Tools</a:t>
            </a:r>
          </a:p>
        </p:txBody>
      </p:sp>
      <p:sp>
        <p:nvSpPr>
          <p:cNvPr id="48131" name="Rectangle 2052"/>
          <p:cNvSpPr>
            <a:spLocks noChangeArrowheads="1"/>
          </p:cNvSpPr>
          <p:nvPr/>
        </p:nvSpPr>
        <p:spPr bwMode="auto">
          <a:xfrm>
            <a:off x="998538" y="1600200"/>
            <a:ext cx="71453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9DDC"/>
              </a:buClr>
              <a:buFontTx/>
              <a:buChar char="•"/>
            </a:pPr>
            <a:r>
              <a:rPr lang="en-US" altLang="en-US" sz="1600" b="1" dirty="0"/>
              <a:t>Command line tools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Command Prompt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Windows PowerShell Console</a:t>
            </a:r>
          </a:p>
          <a:p>
            <a:pPr eaLnBrk="1" hangingPunct="1">
              <a:buClr>
                <a:srgbClr val="009DDC"/>
              </a:buClr>
              <a:buFontTx/>
              <a:buChar char="•"/>
            </a:pPr>
            <a:r>
              <a:rPr lang="en-US" altLang="en-US" sz="1600" b="1" dirty="0"/>
              <a:t>GUI tools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MMC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Control Panel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Windows PowerShell ISE</a:t>
            </a:r>
            <a:endParaRPr lang="en-US" altLang="en-US" sz="1200" dirty="0"/>
          </a:p>
          <a:p>
            <a:pPr eaLnBrk="1" hangingPunct="1">
              <a:buClr>
                <a:srgbClr val="009DDC"/>
              </a:buClr>
              <a:buFontTx/>
              <a:buChar char="•"/>
            </a:pPr>
            <a:r>
              <a:rPr lang="en-US" altLang="en-US" sz="1600" b="1" dirty="0"/>
              <a:t>Methods for accessing tools</a:t>
            </a:r>
          </a:p>
        </p:txBody>
      </p:sp>
      <p:pic>
        <p:nvPicPr>
          <p:cNvPr id="481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3733800"/>
            <a:ext cx="23844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Linux Tools</a:t>
            </a:r>
          </a:p>
        </p:txBody>
      </p:sp>
      <p:sp>
        <p:nvSpPr>
          <p:cNvPr id="49155" name="Rectangle 2052"/>
          <p:cNvSpPr>
            <a:spLocks noChangeArrowheads="1"/>
          </p:cNvSpPr>
          <p:nvPr/>
        </p:nvSpPr>
        <p:spPr bwMode="auto">
          <a:xfrm>
            <a:off x="1366838" y="2709863"/>
            <a:ext cx="300355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endParaRPr lang="en-US" altLang="en-US" dirty="0"/>
          </a:p>
        </p:txBody>
      </p:sp>
      <p:sp>
        <p:nvSpPr>
          <p:cNvPr id="49156" name="Rectangle 2052"/>
          <p:cNvSpPr>
            <a:spLocks noChangeArrowheads="1"/>
          </p:cNvSpPr>
          <p:nvPr/>
        </p:nvSpPr>
        <p:spPr bwMode="auto">
          <a:xfrm>
            <a:off x="998538" y="1600200"/>
            <a:ext cx="71453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9DDC"/>
              </a:buClr>
              <a:buFontTx/>
              <a:buChar char="•"/>
            </a:pPr>
            <a:r>
              <a:rPr lang="en-US" altLang="en-US" sz="1600" b="1" dirty="0"/>
              <a:t>Command line tools for most operations.</a:t>
            </a:r>
          </a:p>
          <a:p>
            <a:pPr eaLnBrk="1" hangingPunct="1">
              <a:buClr>
                <a:srgbClr val="009DDC"/>
              </a:buClr>
              <a:buFontTx/>
              <a:buChar char="•"/>
            </a:pPr>
            <a:r>
              <a:rPr lang="en-US" altLang="en-US" sz="1600" b="1" dirty="0"/>
              <a:t>GUI tools depend on the distribution and GUI you are using.</a:t>
            </a:r>
          </a:p>
          <a:p>
            <a:pPr eaLnBrk="1" hangingPunct="1">
              <a:buClr>
                <a:srgbClr val="009DDC"/>
              </a:buClr>
              <a:buFontTx/>
              <a:buChar char="•"/>
            </a:pPr>
            <a:r>
              <a:rPr lang="en-US" altLang="en-US" sz="1600" b="1" dirty="0"/>
              <a:t>Types of tools: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Backup and restore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Image recovery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Disk maintenance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Screen sharing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Application management</a:t>
            </a:r>
          </a:p>
        </p:txBody>
      </p:sp>
      <p:pic>
        <p:nvPicPr>
          <p:cNvPr id="4915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21100"/>
            <a:ext cx="2057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OS X Tools</a:t>
            </a:r>
          </a:p>
        </p:txBody>
      </p:sp>
      <p:sp>
        <p:nvSpPr>
          <p:cNvPr id="51203" name="Rectangle 2052"/>
          <p:cNvSpPr>
            <a:spLocks noChangeArrowheads="1"/>
          </p:cNvSpPr>
          <p:nvPr/>
        </p:nvSpPr>
        <p:spPr bwMode="auto">
          <a:xfrm>
            <a:off x="1366838" y="2709863"/>
            <a:ext cx="300355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endParaRPr lang="en-US" altLang="en-US" dirty="0"/>
          </a:p>
        </p:txBody>
      </p:sp>
      <p:sp>
        <p:nvSpPr>
          <p:cNvPr id="65540" name="Rectangle 2052"/>
          <p:cNvSpPr>
            <a:spLocks noChangeArrowheads="1"/>
          </p:cNvSpPr>
          <p:nvPr/>
        </p:nvSpPr>
        <p:spPr bwMode="auto">
          <a:xfrm>
            <a:off x="914400" y="1600200"/>
            <a:ext cx="609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b="1" dirty="0" smtClean="0">
                <a:cs typeface="Arial" panose="020B0604020202020204" pitchFamily="34" charset="0"/>
              </a:rPr>
              <a:t>Most tools run from the GUI.</a:t>
            </a:r>
          </a:p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b="1" dirty="0" smtClean="0">
                <a:cs typeface="Arial" panose="020B0604020202020204" pitchFamily="34" charset="0"/>
              </a:rPr>
              <a:t>Command line tools are UNIX commands.</a:t>
            </a:r>
          </a:p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b="1" dirty="0" smtClean="0">
                <a:cs typeface="Arial" panose="020B0604020202020204" pitchFamily="34" charset="0"/>
              </a:rPr>
              <a:t>Types of tools:</a:t>
            </a:r>
          </a:p>
          <a:p>
            <a:pPr lvl="1" eaLnBrk="1" hangingPunct="1">
              <a:buClr>
                <a:srgbClr val="009DDC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400" dirty="0" smtClean="0">
                <a:cs typeface="Arial" panose="020B0604020202020204" pitchFamily="34" charset="0"/>
              </a:rPr>
              <a:t>Backup and restore</a:t>
            </a:r>
          </a:p>
          <a:p>
            <a:pPr lvl="1" eaLnBrk="1" hangingPunct="1">
              <a:buClr>
                <a:srgbClr val="009DDC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400" dirty="0" smtClean="0">
                <a:cs typeface="Arial" panose="020B0604020202020204" pitchFamily="34" charset="0"/>
              </a:rPr>
              <a:t>Image recovery</a:t>
            </a:r>
          </a:p>
          <a:p>
            <a:pPr lvl="1" eaLnBrk="1" hangingPunct="1">
              <a:buClr>
                <a:srgbClr val="009DDC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400" dirty="0" smtClean="0">
                <a:cs typeface="Arial" panose="020B0604020202020204" pitchFamily="34" charset="0"/>
              </a:rPr>
              <a:t>Disk maintenance utilities</a:t>
            </a:r>
          </a:p>
          <a:p>
            <a:pPr lvl="1" eaLnBrk="1" hangingPunct="1">
              <a:buClr>
                <a:srgbClr val="009DDC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400" dirty="0" smtClean="0">
                <a:cs typeface="Arial" panose="020B0604020202020204" pitchFamily="34" charset="0"/>
              </a:rPr>
              <a:t>Screen sharing</a:t>
            </a:r>
          </a:p>
          <a:p>
            <a:pPr lvl="1" eaLnBrk="1" hangingPunct="1">
              <a:buClr>
                <a:srgbClr val="009DDC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400" dirty="0" smtClean="0">
                <a:cs typeface="Arial" panose="020B0604020202020204" pitchFamily="34" charset="0"/>
              </a:rPr>
              <a:t>Application management</a:t>
            </a:r>
          </a:p>
          <a:p>
            <a:pPr marL="0" indent="0" eaLnBrk="1" hangingPunct="1">
              <a:buClr>
                <a:srgbClr val="009DDC"/>
              </a:buClr>
              <a:buFontTx/>
              <a:buNone/>
              <a:defRPr/>
            </a:pPr>
            <a:endParaRPr lang="en-US" altLang="en-US" sz="1600" b="1" dirty="0" smtClean="0">
              <a:cs typeface="Arial" panose="020B0604020202020204" pitchFamily="34" charset="0"/>
            </a:endParaRPr>
          </a:p>
        </p:txBody>
      </p:sp>
      <p:pic>
        <p:nvPicPr>
          <p:cNvPr id="5120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1890713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Microsoft Windows Features</a:t>
            </a:r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474663" y="2173288"/>
            <a:ext cx="5029200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9900"/>
              </a:buClr>
              <a:buFontTx/>
              <a:buNone/>
            </a:pPr>
            <a:endParaRPr lang="en-US" altLang="en-US" dirty="0"/>
          </a:p>
        </p:txBody>
      </p:sp>
      <p:graphicFrame>
        <p:nvGraphicFramePr>
          <p:cNvPr id="5" name="Group 23"/>
          <p:cNvGraphicFramePr>
            <a:graphicFrameLocks noGrp="1"/>
          </p:cNvGraphicFramePr>
          <p:nvPr/>
        </p:nvGraphicFramePr>
        <p:xfrm>
          <a:off x="952500" y="1676400"/>
          <a:ext cx="7239000" cy="4592763"/>
        </p:xfrm>
        <a:graphic>
          <a:graphicData uri="http://schemas.openxmlformats.org/drawingml/2006/table">
            <a:tbl>
              <a:tblPr/>
              <a:tblGrid>
                <a:gridCol w="1676400"/>
                <a:gridCol w="5562600"/>
              </a:tblGrid>
              <a:tr h="456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Feature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61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Start Screen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8/8.1 user interface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 point of access for computer resources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Tiles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1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Modern UI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8/8.1 user interface, also known as Metro UI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Start Screen and tiles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Live Tiles provide real-time information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0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File structure and paths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By default, all drives and partitions are organized separately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Roots are indicated by a letter such as C;\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Directories reside hierarchically below the root and are separated by backslashes in the directory path (C:\Windows\system32)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length for a directory path is 260 characters.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Side by side apps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Tile from two to four Windows Modern apps on a monitor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Depends on monitor configuration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Pinning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Pin Modern apps to the Start Screen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Pin traditional applications to the desktop taskbar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2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Live sign in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Email address that identifies you to Microsoft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 in to Windows 8/8.1 computers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 in to services like OneDrive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 in to devices like Windows phones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b="1" i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Reflective Questions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55613" y="1058863"/>
            <a:ext cx="8158162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009DDC"/>
                </a:solidFill>
              </a:rPr>
              <a:t>1.</a:t>
            </a:r>
            <a:r>
              <a:rPr lang="en-US" altLang="en-US" sz="1600" b="1" dirty="0">
                <a:solidFill>
                  <a:srgbClr val="FF9900"/>
                </a:solidFill>
              </a:rPr>
              <a:t>  	</a:t>
            </a:r>
            <a:r>
              <a:rPr lang="en-US" altLang="en-US" sz="1600" b="1" dirty="0"/>
              <a:t>With which type of operating system (mobile, desktop, or web-based) do you have the most experience? Which do you have the least experience using?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endParaRPr lang="en-US" altLang="en-US" sz="1600" b="1" dirty="0"/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009DDC"/>
                </a:solidFill>
              </a:rPr>
              <a:t>2. </a:t>
            </a:r>
            <a:r>
              <a:rPr lang="en-US" altLang="en-US" sz="1600" b="1" dirty="0">
                <a:solidFill>
                  <a:srgbClr val="FF9900"/>
                </a:solidFill>
              </a:rPr>
              <a:t> 	</a:t>
            </a:r>
            <a:r>
              <a:rPr lang="en-US" altLang="en-US" sz="1600" b="1" dirty="0"/>
              <a:t>How will you remember which commands and tools are used with which operating systems? Why do you think this is important?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Microsoft Windows Features (Cont.)</a:t>
            </a:r>
          </a:p>
        </p:txBody>
      </p:sp>
      <p:sp>
        <p:nvSpPr>
          <p:cNvPr id="10243" name="Rectangle 12"/>
          <p:cNvSpPr>
            <a:spLocks noChangeArrowheads="1"/>
          </p:cNvSpPr>
          <p:nvPr/>
        </p:nvSpPr>
        <p:spPr bwMode="auto">
          <a:xfrm>
            <a:off x="474663" y="2173288"/>
            <a:ext cx="5029200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9900"/>
              </a:buClr>
              <a:buFontTx/>
              <a:buNone/>
            </a:pPr>
            <a:endParaRPr lang="en-US" altLang="en-US" dirty="0"/>
          </a:p>
        </p:txBody>
      </p:sp>
      <p:graphicFrame>
        <p:nvGraphicFramePr>
          <p:cNvPr id="5" name="Group 23"/>
          <p:cNvGraphicFramePr>
            <a:graphicFrameLocks noGrp="1"/>
          </p:cNvGraphicFramePr>
          <p:nvPr/>
        </p:nvGraphicFramePr>
        <p:xfrm>
          <a:off x="952500" y="1600200"/>
          <a:ext cx="7239000" cy="3529143"/>
        </p:xfrm>
        <a:graphic>
          <a:graphicData uri="http://schemas.openxmlformats.org/drawingml/2006/table">
            <a:tbl>
              <a:tblPr/>
              <a:tblGrid>
                <a:gridCol w="1676400"/>
                <a:gridCol w="5562600"/>
              </a:tblGrid>
              <a:tr h="456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Feature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6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OneDrive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Microsoft cloud storage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Available om any device when you use Live sign in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1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Store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 for Windows apps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Free and paid apps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Certified compatibility with Windows 8/8.1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8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Multi-monitor taskbars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 all open apps on the taskbars for both monitors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Show only the apps on second monitor on its taskbar, and all open apps on main monitor taskbar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Show only the apps on each monitor on their taskbars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1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Charms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Universal system tools for Windows 8/8.1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Available on the right side of any screen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Search, Share, Start, Devices, and Settings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PowerShell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Command line interface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Run cmdlets (administrative commands)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Microsoft Windows Features (Cont.)</a:t>
            </a:r>
          </a:p>
        </p:txBody>
      </p:sp>
      <p:sp>
        <p:nvSpPr>
          <p:cNvPr id="12291" name="Rectangle 12"/>
          <p:cNvSpPr>
            <a:spLocks noChangeArrowheads="1"/>
          </p:cNvSpPr>
          <p:nvPr/>
        </p:nvSpPr>
        <p:spPr bwMode="auto">
          <a:xfrm>
            <a:off x="474663" y="2173288"/>
            <a:ext cx="5029200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9900"/>
              </a:buClr>
              <a:buFontTx/>
              <a:buNone/>
            </a:pPr>
            <a:endParaRPr lang="en-US" altLang="en-US" dirty="0"/>
          </a:p>
        </p:txBody>
      </p:sp>
      <p:graphicFrame>
        <p:nvGraphicFramePr>
          <p:cNvPr id="5" name="Group 23"/>
          <p:cNvGraphicFramePr>
            <a:graphicFrameLocks noGrp="1"/>
          </p:cNvGraphicFramePr>
          <p:nvPr/>
        </p:nvGraphicFramePr>
        <p:xfrm>
          <a:off x="952500" y="1600200"/>
          <a:ext cx="7239000" cy="4224380"/>
        </p:xfrm>
        <a:graphic>
          <a:graphicData uri="http://schemas.openxmlformats.org/drawingml/2006/table">
            <a:tbl>
              <a:tblPr/>
              <a:tblGrid>
                <a:gridCol w="1676400"/>
                <a:gridCol w="5562600"/>
              </a:tblGrid>
              <a:tr h="457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Feature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6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Aero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Color scheme available in Windows Vista and Windows 7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Glossy and transparent effects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Live Preview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Flip 3D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1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Gadgets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Available in Windows Vista and Windows 7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 applications for displaying information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Gadget Gallery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1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Sidebar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Available in Windows Vista and Windows 7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Vertical area along the edge of the desktop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Stores gadgets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BitLocker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Security feature introduced with Windows 7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disk encryption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Shadow Copy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Available in Windows Vista and later versions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Creates snapshots of data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1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 Restore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Available in Windows Vista and Windows 7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Monitors for changes to system files, drivers, and the Registry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Creates system restore points that you can use to roll back certain changes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Microsoft Windows Features (Cont.)</a:t>
            </a: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474663" y="2173288"/>
            <a:ext cx="5029200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9900"/>
              </a:buClr>
              <a:buFontTx/>
              <a:buNone/>
            </a:pPr>
            <a:endParaRPr lang="en-US" altLang="en-US" dirty="0"/>
          </a:p>
        </p:txBody>
      </p:sp>
      <p:graphicFrame>
        <p:nvGraphicFramePr>
          <p:cNvPr id="5" name="Group 23"/>
          <p:cNvGraphicFramePr>
            <a:graphicFrameLocks noGrp="1"/>
          </p:cNvGraphicFramePr>
          <p:nvPr/>
        </p:nvGraphicFramePr>
        <p:xfrm>
          <a:off x="952500" y="1600200"/>
          <a:ext cx="7239000" cy="4157662"/>
        </p:xfrm>
        <a:graphic>
          <a:graphicData uri="http://schemas.openxmlformats.org/drawingml/2006/table">
            <a:tbl>
              <a:tblPr/>
              <a:tblGrid>
                <a:gridCol w="1676400"/>
                <a:gridCol w="5562600"/>
              </a:tblGrid>
              <a:tr h="457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Feature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61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ReadyBoost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Available for Windows Vista and later versions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Performance enhancer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Augment RAM with external storage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Compatibility mode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Available for Windows Vista and later versions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Allows older applications to run in newer versions of Windows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XP mode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Available for Windows 7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Download for running Windows XP software and applications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Defender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Available for Windows Vista and later versions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Antispyware software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6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Category view and classic view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Available for Windows Vista and Windows 7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Category view shows Start menu, Control Panel, and other interfaces arranged in groups of related items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 view shows Start menu, Control Panel, and other interfaces arranged in lists or series of icons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1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Action Center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Available in Windows 7 and later versions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Provides summary information about a computer’s status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Messages about security and other issues that you need to deal with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Versions of Microsoft Windows</a:t>
            </a:r>
          </a:p>
        </p:txBody>
      </p:sp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825500" y="1524000"/>
            <a:ext cx="70104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Basic edition targeted at home user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Lower cost</a:t>
            </a:r>
          </a:p>
          <a:p>
            <a:pPr lvl="1" eaLnBrk="1" hangingPunct="1">
              <a:buClr>
                <a:srgbClr val="009DDC"/>
              </a:buClr>
            </a:pPr>
            <a:r>
              <a:rPr lang="en-US" altLang="en-US" sz="1400" dirty="0"/>
              <a:t>Fewer features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Professional edition targeted at business user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Enterprise edition targeted at enterprise user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3738563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57588"/>
            <a:ext cx="226695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660775"/>
            <a:ext cx="2133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b="1" i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Other PC Operating Systems</a:t>
            </a:r>
          </a:p>
        </p:txBody>
      </p:sp>
      <p:sp>
        <p:nvSpPr>
          <p:cNvPr id="18435" name="Rectangle 1047"/>
          <p:cNvSpPr>
            <a:spLocks noChangeArrowheads="1"/>
          </p:cNvSpPr>
          <p:nvPr/>
        </p:nvSpPr>
        <p:spPr bwMode="auto">
          <a:xfrm>
            <a:off x="461963" y="1295400"/>
            <a:ext cx="50292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UNIX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Linux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Apple OS X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352800"/>
            <a:ext cx="1890713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13125"/>
            <a:ext cx="201612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13125"/>
            <a:ext cx="21907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b="1" i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Popular Mobile Operating Systems</a:t>
            </a:r>
          </a:p>
        </p:txBody>
      </p:sp>
      <p:sp>
        <p:nvSpPr>
          <p:cNvPr id="20483" name="Rectangle 1047"/>
          <p:cNvSpPr>
            <a:spLocks noChangeArrowheads="1"/>
          </p:cNvSpPr>
          <p:nvPr/>
        </p:nvSpPr>
        <p:spPr bwMode="auto">
          <a:xfrm>
            <a:off x="461963" y="1295400"/>
            <a:ext cx="50292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Apple iOS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Android</a:t>
            </a:r>
          </a:p>
          <a:p>
            <a:pPr eaLnBrk="1" hangingPunct="1">
              <a:buClr>
                <a:srgbClr val="009DDC"/>
              </a:buClr>
            </a:pPr>
            <a:r>
              <a:rPr lang="en-US" altLang="en-US" sz="1600" b="1" dirty="0"/>
              <a:t>Windows Phone 8.1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3754438"/>
            <a:ext cx="16097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887663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4240213"/>
            <a:ext cx="1914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lt_visuals_template_v2_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ilt_visuals_template_v2_5</Template>
  <TotalTime>28835</TotalTime>
  <Words>1388</Words>
  <Application>Microsoft Office PowerPoint</Application>
  <PresentationFormat>On-screen Show (4:3)</PresentationFormat>
  <Paragraphs>306</Paragraphs>
  <Slides>30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ilt_visuals_template_v2_5</vt:lpstr>
      <vt:lpstr>Operating System Fundamentals</vt:lpstr>
      <vt:lpstr>Microsoft Windows</vt:lpstr>
      <vt:lpstr>Microsoft Windows Features</vt:lpstr>
      <vt:lpstr>Microsoft Windows Features (Cont.)</vt:lpstr>
      <vt:lpstr>Microsoft Windows Features (Cont.)</vt:lpstr>
      <vt:lpstr>Microsoft Windows Features (Cont.)</vt:lpstr>
      <vt:lpstr>Versions of Microsoft Windows</vt:lpstr>
      <vt:lpstr>Other PC Operating Systems</vt:lpstr>
      <vt:lpstr>Popular Mobile Operating Systems</vt:lpstr>
      <vt:lpstr>Common Features of Mobile OSs</vt:lpstr>
      <vt:lpstr>iOS</vt:lpstr>
      <vt:lpstr>Android</vt:lpstr>
      <vt:lpstr>Windows Phone 8.1</vt:lpstr>
      <vt:lpstr>User Authentication</vt:lpstr>
      <vt:lpstr>Local Users and Groups</vt:lpstr>
      <vt:lpstr>Types of User Accounts</vt:lpstr>
      <vt:lpstr>Windows User Account Control</vt:lpstr>
      <vt:lpstr>Group Accounts</vt:lpstr>
      <vt:lpstr>System Files and Folders</vt:lpstr>
      <vt:lpstr>Windows Explorer</vt:lpstr>
      <vt:lpstr>File Explorer</vt:lpstr>
      <vt:lpstr>Computer in Windows 7</vt:lpstr>
      <vt:lpstr>This PC in Windows 8.1</vt:lpstr>
      <vt:lpstr>File Extensions</vt:lpstr>
      <vt:lpstr>File Attributes</vt:lpstr>
      <vt:lpstr>Types of User Interfaces</vt:lpstr>
      <vt:lpstr>Windows Tools</vt:lpstr>
      <vt:lpstr>Linux Tools</vt:lpstr>
      <vt:lpstr>OS X Tools</vt:lpstr>
      <vt:lpstr>Reflective Questions</vt:lpstr>
    </vt:vector>
  </TitlesOfParts>
  <Company>Element 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Courseware Resource Supplement</dc:subject>
  <dc:creator>Kelly Popen</dc:creator>
  <dc:description>Version 1.6_x000d_
03.31.03</dc:description>
  <cp:lastModifiedBy>Tricia Murphy</cp:lastModifiedBy>
  <cp:revision>165</cp:revision>
  <dcterms:created xsi:type="dcterms:W3CDTF">2012-07-20T17:40:28Z</dcterms:created>
  <dcterms:modified xsi:type="dcterms:W3CDTF">2016-02-24T18:49:28Z</dcterms:modified>
  <cp:category>Templates</cp:category>
</cp:coreProperties>
</file>